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304" r:id="rId2"/>
    <p:sldId id="264" r:id="rId3"/>
    <p:sldId id="265" r:id="rId4"/>
    <p:sldId id="291" r:id="rId5"/>
    <p:sldId id="292" r:id="rId6"/>
    <p:sldId id="269" r:id="rId7"/>
    <p:sldId id="271" r:id="rId8"/>
    <p:sldId id="272" r:id="rId9"/>
    <p:sldId id="293" r:id="rId10"/>
    <p:sldId id="294" r:id="rId11"/>
    <p:sldId id="306" r:id="rId12"/>
    <p:sldId id="273" r:id="rId13"/>
    <p:sldId id="295" r:id="rId14"/>
    <p:sldId id="296" r:id="rId15"/>
    <p:sldId id="297" r:id="rId16"/>
    <p:sldId id="298" r:id="rId17"/>
    <p:sldId id="305" r:id="rId18"/>
    <p:sldId id="300" r:id="rId19"/>
    <p:sldId id="301" r:id="rId20"/>
    <p:sldId id="289" r:id="rId21"/>
    <p:sldId id="287" r:id="rId22"/>
    <p:sldId id="302" r:id="rId23"/>
    <p:sldId id="30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2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185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072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5582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4385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50228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123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04070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383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6467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35610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4385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09E08-D8A7-4B3D-BDBA-B87FFFD8DF25}" type="datetimeFigureOut">
              <a:rPr lang="zh-HK" altLang="en-US" smtClean="0"/>
              <a:t>29/4/2022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6B393-A477-43A3-A5D0-B4AF8F76AFD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0825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670484-266F-4A98-830D-986727F81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" y="597161"/>
            <a:ext cx="9489439" cy="372083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TW" sz="2600" b="1" dirty="0">
                <a:solidFill>
                  <a:schemeClr val="bg1"/>
                </a:solidFill>
              </a:rPr>
              <a:t>  </a:t>
            </a:r>
            <a:r>
              <a:rPr lang="zh-TW" altLang="en-US" sz="8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良善忠僕</a:t>
            </a:r>
            <a:br>
              <a:rPr lang="en-US" altLang="zh-TW" sz="2600" b="1" dirty="0">
                <a:solidFill>
                  <a:schemeClr val="bg1"/>
                </a:solidFill>
              </a:rPr>
            </a:br>
            <a:br>
              <a:rPr lang="en-US" altLang="zh-TW" sz="2600" b="1" dirty="0">
                <a:solidFill>
                  <a:schemeClr val="bg1"/>
                </a:solidFill>
              </a:rPr>
            </a:br>
            <a:br>
              <a:rPr lang="en-US" altLang="zh-TW" sz="2600" b="1" dirty="0">
                <a:solidFill>
                  <a:schemeClr val="bg1"/>
                </a:solidFill>
              </a:rPr>
            </a:br>
            <a:br>
              <a:rPr lang="en-US" altLang="zh-TW" sz="2600" b="1" dirty="0">
                <a:solidFill>
                  <a:schemeClr val="bg1"/>
                </a:solidFill>
              </a:rPr>
            </a:br>
            <a:br>
              <a:rPr lang="en-US" altLang="zh-TW" sz="2600" dirty="0">
                <a:solidFill>
                  <a:schemeClr val="bg1"/>
                </a:solidFill>
              </a:rPr>
            </a:br>
            <a:r>
              <a:rPr lang="en-US" altLang="zh-TW" sz="2600" dirty="0">
                <a:solidFill>
                  <a:schemeClr val="bg1"/>
                </a:solidFill>
              </a:rPr>
              <a:t>  </a:t>
            </a:r>
            <a:r>
              <a:rPr lang="zh-HK" altLang="en-US" sz="2600" dirty="0">
                <a:solidFill>
                  <a:schemeClr val="bg1"/>
                </a:solidFill>
              </a:rPr>
              <a:t>馬太福音</a:t>
            </a:r>
            <a:r>
              <a:rPr lang="en-US" altLang="zh-HK" sz="2600" dirty="0">
                <a:solidFill>
                  <a:schemeClr val="bg1"/>
                </a:solidFill>
              </a:rPr>
              <a:t>25:14-30</a:t>
            </a:r>
          </a:p>
        </p:txBody>
      </p:sp>
    </p:spTree>
    <p:extLst>
      <p:ext uri="{BB962C8B-B14F-4D97-AF65-F5344CB8AC3E}">
        <p14:creationId xmlns:p14="http://schemas.microsoft.com/office/powerpoint/2010/main" val="37044568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DC67FE-409E-4C0C-9FE3-566313B66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551751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24</a:t>
            </a:r>
            <a:r>
              <a:rPr kumimoji="0" lang="zh-TW" altLang="en-US" sz="3200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那領一千的也進前來，說：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『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主啊，我知道你，你是個嚴厲的人：沒有種的地方也要收割，沒有播的地方也要收穫，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25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我就害怕，去把你的一千銀子埋藏在地裏。請看，你的銀子在這裏。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』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26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他的主人回答他說：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『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你這</a:t>
            </a:r>
            <a:r>
              <a:rPr kumimoji="0" lang="zh-TW" altLang="en-US" sz="32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又惡又懶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的僕人，你既知道我沒有種的地方也要收割，沒有播的地方也要收穫，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27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就該把我的銀子放給兌換銀錢的人，到我來的時候可以連本帶利收回。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28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把他這一千奪過來，給那有一萬的。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29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因為凡有的，還要加給他，叫他有餘；沒有的，連他所有的也要奪過來。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30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把這無用的僕人丟在外面黑暗裏，在那裏他要哀哭切齒了。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』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」</a:t>
            </a:r>
            <a:endParaRPr kumimoji="0" lang="zh-HK" alt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方正細圓" panose="02000000000000000000" pitchFamily="2" charset="-120"/>
              <a:ea typeface="方正細圓" panose="02000000000000000000" pitchFamily="2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TW" sz="3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方正細圓" panose="02000000000000000000" pitchFamily="2" charset="-120"/>
              <a:ea typeface="方正細圓" panose="02000000000000000000" pitchFamily="2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HK" altLang="en-US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方正細圓" panose="02000000000000000000" pitchFamily="2" charset="-120"/>
              <a:ea typeface="方正細圓" panose="02000000000000000000" pitchFamily="2" charset="-120"/>
              <a:cs typeface="+mn-cs"/>
            </a:endParaRPr>
          </a:p>
          <a:p>
            <a:pPr marL="0" indent="0">
              <a:buNone/>
            </a:pPr>
            <a:endParaRPr lang="en-US" altLang="zh-HK" sz="40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E4573E9F-0CF5-4D6C-9AF2-747C86BF93A9}"/>
              </a:ext>
            </a:extLst>
          </p:cNvPr>
          <p:cNvSpPr txBox="1"/>
          <p:nvPr/>
        </p:nvSpPr>
        <p:spPr>
          <a:xfrm>
            <a:off x="9154160" y="6231265"/>
            <a:ext cx="29667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HK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馬太福音</a:t>
            </a:r>
            <a:r>
              <a:rPr kumimoji="0" lang="en-US" altLang="zh-H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25:14-30</a:t>
            </a:r>
            <a:endParaRPr kumimoji="0" lang="zh-HK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8057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C1CF0F-D89B-4B18-9585-F09C1685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j-ea"/>
              </a:rPr>
              <a:t>2. </a:t>
            </a:r>
            <a:r>
              <a:rPr lang="zh-TW" altLang="en-US" dirty="0">
                <a:latin typeface="+mj-ea"/>
              </a:rPr>
              <a:t>上帝公平嗎？</a:t>
            </a:r>
            <a:endParaRPr lang="zh-HK" altLang="en-US" dirty="0">
              <a:latin typeface="+mj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A8BD1B-97A5-4ADE-9088-6689BA256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15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他按著各人的才幹，給他們銀子：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一個給了五千，一個給了二千，一個給了一千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，就出外遠行去了。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endParaRPr lang="zh-HK" altLang="en-US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24205B5-6CDE-4DAC-85AF-C97B8BCD7FE5}"/>
              </a:ext>
            </a:extLst>
          </p:cNvPr>
          <p:cNvSpPr txBox="1"/>
          <p:nvPr/>
        </p:nvSpPr>
        <p:spPr>
          <a:xfrm>
            <a:off x="9154160" y="6231265"/>
            <a:ext cx="29057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HK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馬太福音</a:t>
            </a:r>
            <a:r>
              <a:rPr kumimoji="0" lang="en-US" altLang="zh-H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25:14-30</a:t>
            </a:r>
            <a:endParaRPr kumimoji="0" lang="zh-HK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5965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C1CF0F-D89B-4B18-9585-F09C1685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j-ea"/>
              </a:rPr>
              <a:t>2. </a:t>
            </a:r>
            <a:r>
              <a:rPr lang="zh-TW" altLang="en-US" dirty="0">
                <a:latin typeface="+mj-ea"/>
              </a:rPr>
              <a:t>上帝公平嗎？</a:t>
            </a:r>
            <a:endParaRPr lang="zh-HK" altLang="en-US" dirty="0">
              <a:latin typeface="+mj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A8BD1B-97A5-4ADE-9088-6689BA256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15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他按著各人的才幹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，給他們銀子：一個給了五千，一個給了二千，一個給了一千，就出外遠行去了。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endParaRPr lang="zh-HK" altLang="en-US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24205B5-6CDE-4DAC-85AF-C97B8BCD7FE5}"/>
              </a:ext>
            </a:extLst>
          </p:cNvPr>
          <p:cNvSpPr txBox="1"/>
          <p:nvPr/>
        </p:nvSpPr>
        <p:spPr>
          <a:xfrm>
            <a:off x="9154160" y="6231265"/>
            <a:ext cx="29057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HK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馬太福音</a:t>
            </a:r>
            <a:r>
              <a:rPr kumimoji="0" lang="en-US" altLang="zh-H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25:14-30</a:t>
            </a:r>
            <a:endParaRPr kumimoji="0" lang="zh-HK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4295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C1CF0F-D89B-4B18-9585-F09C1685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j-ea"/>
              </a:rPr>
              <a:t>2. </a:t>
            </a:r>
            <a:r>
              <a:rPr lang="zh-TW" altLang="en-US" dirty="0">
                <a:latin typeface="+mj-ea"/>
              </a:rPr>
              <a:t>上帝公平嗎？</a:t>
            </a:r>
            <a:endParaRPr lang="zh-HK" altLang="en-US" dirty="0">
              <a:latin typeface="+mj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A8BD1B-97A5-4ADE-9088-6689BA25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45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15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他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按著各人的才幹，給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他們銀子：一個給了五千，一個給了二千，一個給了一千，就出外遠行去了。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20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那領五千的又帶著另外的五千來，說：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『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主啊，你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交給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我五千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…</a:t>
            </a:r>
          </a:p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22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那領二千的也進前來，說：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『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主啊，你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交給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我二千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…</a:t>
            </a:r>
          </a:p>
          <a:p>
            <a:pPr marL="0" indent="0">
              <a:buNone/>
            </a:pPr>
            <a:r>
              <a:rPr lang="en-US" altLang="zh-HK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#</a:t>
            </a:r>
            <a:r>
              <a:rPr lang="zh-HK" alt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「交給」 </a:t>
            </a:r>
            <a:r>
              <a:rPr lang="en-US" altLang="zh-HK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= Entrust (NIV)</a:t>
            </a:r>
            <a:r>
              <a:rPr lang="zh-HK" alt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「信託」</a:t>
            </a:r>
            <a:endParaRPr lang="en-US" altLang="zh-HK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endParaRPr lang="en-US" altLang="zh-HK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主人認識僕人的才幹</a:t>
            </a:r>
            <a:r>
              <a:rPr lang="en-US" altLang="zh-TW" sz="32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/</a:t>
            </a:r>
            <a:r>
              <a:rPr lang="zh-TW" altLang="en-US" sz="32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能力不同，交託不同輕重的責任</a:t>
            </a:r>
            <a:endParaRPr lang="en-US" altLang="zh-TW" sz="3200" b="1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主人也很信任僕人</a:t>
            </a:r>
            <a:endParaRPr lang="zh-HK" altLang="en-US" sz="3200" b="1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5AC1F25-674B-44BA-8D88-62855D4ED9FB}"/>
              </a:ext>
            </a:extLst>
          </p:cNvPr>
          <p:cNvSpPr txBox="1"/>
          <p:nvPr/>
        </p:nvSpPr>
        <p:spPr>
          <a:xfrm>
            <a:off x="9144000" y="6311900"/>
            <a:ext cx="304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HK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馬太福音</a:t>
            </a:r>
            <a:r>
              <a:rPr kumimoji="0" lang="en-US" altLang="zh-H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25:14-30</a:t>
            </a:r>
            <a:endParaRPr kumimoji="0" lang="zh-HK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10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C1CF0F-D89B-4B18-9585-F09C1685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j-ea"/>
              </a:rPr>
              <a:t>3. </a:t>
            </a:r>
            <a:r>
              <a:rPr lang="zh-TW" altLang="en-US" dirty="0">
                <a:latin typeface="+mj-ea"/>
              </a:rPr>
              <a:t>上帝苛刻嗎？</a:t>
            </a:r>
            <a:endParaRPr lang="zh-HK" altLang="en-US" dirty="0">
              <a:latin typeface="+mj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A8BD1B-97A5-4ADE-9088-6689BA256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26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他的主人回答他說：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『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你這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又惡又懶的僕人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…29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因為凡有的，還要加給他，叫他有餘；沒有的，連他所有的也要奪過來。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30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把這無用的僕人丟在外面黑暗裏，在那裏他要哀哭切齒了。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』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」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endParaRPr lang="zh-HK" altLang="en-US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0EEA332-087C-465A-9733-925C09DAD6FC}"/>
              </a:ext>
            </a:extLst>
          </p:cNvPr>
          <p:cNvSpPr txBox="1"/>
          <p:nvPr/>
        </p:nvSpPr>
        <p:spPr>
          <a:xfrm>
            <a:off x="9235440" y="6231265"/>
            <a:ext cx="29565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HK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馬太福音</a:t>
            </a:r>
            <a:r>
              <a:rPr kumimoji="0" lang="en-US" altLang="zh-H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25:14-30</a:t>
            </a:r>
            <a:endParaRPr kumimoji="0" lang="zh-HK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2998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C1CF0F-D89B-4B18-9585-F09C1685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j-ea"/>
              </a:rPr>
              <a:t>3. </a:t>
            </a:r>
            <a:r>
              <a:rPr lang="zh-TW" altLang="en-US" dirty="0">
                <a:latin typeface="+mj-ea"/>
              </a:rPr>
              <a:t>上帝苛刻嗎？</a:t>
            </a:r>
            <a:endParaRPr lang="zh-HK" altLang="en-US" dirty="0">
              <a:latin typeface="+mj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A8BD1B-97A5-4ADE-9088-6689BA256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24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那領一千的也進前來，說：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『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主啊，我知道你，你是個嚴厲的人：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沒有種的地方也要收割，沒有播的地方也要收穫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…</a:t>
            </a:r>
          </a:p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26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他的主人回答他說：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『…29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因為凡有的，還要加給他，叫他有餘；沒有的，連他所有的也要奪過來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…</a:t>
            </a:r>
          </a:p>
          <a:p>
            <a:pPr marL="0" indent="0">
              <a:buNone/>
            </a:pPr>
            <a:endParaRPr lang="zh-HK" altLang="en-US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0E1870F-E1EC-46B8-B238-C502FCF1DFB9}"/>
              </a:ext>
            </a:extLst>
          </p:cNvPr>
          <p:cNvSpPr txBox="1"/>
          <p:nvPr/>
        </p:nvSpPr>
        <p:spPr>
          <a:xfrm>
            <a:off x="9245600" y="6311900"/>
            <a:ext cx="294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HK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馬太福音</a:t>
            </a:r>
            <a:r>
              <a:rPr kumimoji="0" lang="en-US" altLang="zh-H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25:14-30</a:t>
            </a:r>
            <a:endParaRPr kumimoji="0" lang="zh-HK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8689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C1CF0F-D89B-4B18-9585-F09C1685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>
                <a:latin typeface="+mj-ea"/>
              </a:rPr>
              <a:t>第十三章</a:t>
            </a:r>
            <a:r>
              <a:rPr lang="zh-HK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撒種的比喻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A8BD1B-97A5-4ADE-9088-6689BA25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4993"/>
            <a:ext cx="756152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1</a:t>
            </a:r>
            <a:r>
              <a:rPr lang="zh-TW" altLang="en-US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當那一天，耶穌從房子裏出來，坐在海邊。</a:t>
            </a:r>
            <a:r>
              <a:rPr lang="en-US" altLang="zh-TW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2</a:t>
            </a:r>
            <a:r>
              <a:rPr lang="zh-TW" altLang="en-US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有許多人到他那裏聚集，他只得上船坐下，眾人都站在岸上。</a:t>
            </a:r>
            <a:r>
              <a:rPr lang="en-US" altLang="zh-TW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3</a:t>
            </a:r>
            <a:r>
              <a:rPr lang="zh-TW" altLang="en-US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他用比喻對他們講許多道理，說：「有一個撒種的出去撒種；</a:t>
            </a:r>
            <a:r>
              <a:rPr lang="en-US" altLang="zh-TW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4</a:t>
            </a:r>
            <a:r>
              <a:rPr lang="zh-TW" altLang="en-US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撒的時候，有落在路旁的，飛鳥來吃盡了；</a:t>
            </a:r>
            <a:r>
              <a:rPr lang="en-US" altLang="zh-TW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5</a:t>
            </a:r>
            <a:r>
              <a:rPr lang="zh-TW" altLang="en-US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有落在土淺石頭地上的，土既不深，發苗最快，</a:t>
            </a:r>
            <a:r>
              <a:rPr lang="en-US" altLang="zh-TW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6</a:t>
            </a:r>
            <a:r>
              <a:rPr lang="zh-TW" altLang="en-US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日頭出來一曬，因為沒有根，就枯乾了；</a:t>
            </a:r>
            <a:r>
              <a:rPr lang="en-US" altLang="zh-TW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7</a:t>
            </a:r>
            <a:r>
              <a:rPr lang="zh-TW" altLang="en-US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有落在荊棘裏的，荊棘長起來，把它擠住了；</a:t>
            </a:r>
            <a:r>
              <a:rPr lang="en-US" altLang="zh-TW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8</a:t>
            </a:r>
            <a:r>
              <a:rPr lang="zh-TW" altLang="en-US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又有落在好土裏的，就結實，有一百倍的，有六十倍的，有三十倍的。</a:t>
            </a:r>
            <a:r>
              <a:rPr lang="en-US" altLang="zh-TW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9</a:t>
            </a:r>
            <a:r>
              <a:rPr lang="zh-TW" altLang="en-US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有耳可聽的，就應當聽！」</a:t>
            </a:r>
            <a:endParaRPr lang="en-US" altLang="zh-TW" sz="30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r>
              <a:rPr lang="en-US" altLang="zh-TW" sz="3000" dirty="0">
                <a:latin typeface="方正細圓" panose="02000000000000000000" pitchFamily="2" charset="-120"/>
                <a:ea typeface="方正細圓" panose="02000000000000000000" pitchFamily="2" charset="-120"/>
              </a:rPr>
              <a:t>12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凡有的，還要加給他，叫他有餘；凡沒有的，連他所有的，也要奪去。</a:t>
            </a:r>
            <a:endParaRPr lang="en-US" altLang="zh-TW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endParaRPr lang="zh-HK" altLang="en-US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895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C1CF0F-D89B-4B18-9585-F09C1685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>
                <a:latin typeface="+mj-ea"/>
              </a:rPr>
              <a:t>第十三章</a:t>
            </a:r>
            <a:r>
              <a:rPr lang="zh-HK" altLang="en-US" b="1" dirty="0">
                <a:latin typeface="+mj-ea"/>
              </a:rPr>
              <a:t>撒種的比喻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A8BD1B-97A5-4ADE-9088-6689BA25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4993"/>
            <a:ext cx="75615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當那一天，耶穌從房子裏出來，坐在海邊。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有許多人到他那裏聚集，他只得上船坐下，眾人都站在岸上。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3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他用比喻對他們講許多道理，說：「有一個撒種的出去撒種；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4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撒的時候，有落在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路旁的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，飛鳥來吃盡了；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5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有落在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土淺石頭地上的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，土既不深，發苗最快，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6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日頭出來一曬，因為沒有根，就枯乾了；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7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有落在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荊棘裏的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，荊棘長起來，把它擠住了；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8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又有落在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好土裏的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，就結實，有一百倍的，有六十倍的，有三十倍的。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9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有耳可聽的，就應當聽！」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endParaRPr lang="zh-HK" altLang="en-US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2916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C1CF0F-D89B-4B18-9585-F09C1685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>
                <a:latin typeface="+mj-ea"/>
              </a:rPr>
              <a:t>第十三章</a:t>
            </a:r>
            <a:r>
              <a:rPr lang="zh-HK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撒種的比喻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A8BD1B-97A5-4ADE-9088-6689BA256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當那一天，耶穌從房子裏出來，坐在海邊。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有許多人到他那裏聚集，他只得上船坐下，眾人都站在岸上。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3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他用比喻對他們講許多道理，說：「</a:t>
            </a:r>
            <a:r>
              <a:rPr lang="zh-TW" altLang="en-US" sz="36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有一個撒種的出去撒種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；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4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撒的時候，有落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在路旁的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，飛鳥來吃盡了；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5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有落在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土淺石頭地上的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，土既不深，發苗最快，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6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日頭出來一曬，因為沒有根，就枯乾了；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7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有落在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荊棘裏的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，荊棘長起來，把它擠住了；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8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又有落在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好土裏的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，就結實，有一百倍的，有六十倍的，有三十倍的。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9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有耳可聽的，就應當聽！」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6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撒種人要有正確的心理準備、不放棄、不埋怨</a:t>
            </a:r>
            <a:endParaRPr lang="zh-HK" altLang="en-US" sz="3600" b="1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150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C1CF0F-D89B-4B18-9585-F09C1685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j-ea"/>
              </a:rPr>
              <a:t>3. </a:t>
            </a:r>
            <a:r>
              <a:rPr lang="zh-TW" altLang="en-US" dirty="0">
                <a:latin typeface="+mj-ea"/>
              </a:rPr>
              <a:t>上帝苛刻嗎？</a:t>
            </a:r>
            <a:endParaRPr lang="zh-HK" altLang="en-US" dirty="0">
              <a:latin typeface="+mj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A8BD1B-97A5-4ADE-9088-6689BA25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28455" cy="4351338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按才受託的比喻</a:t>
            </a:r>
            <a:r>
              <a:rPr lang="en-US" altLang="zh-TW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-</a:t>
            </a:r>
          </a:p>
          <a:p>
            <a:pPr marL="0" indent="0">
              <a:buNone/>
            </a:pP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提醒門徒拿起耶穌給他們的責任</a:t>
            </a:r>
            <a:endParaRPr lang="en-US" altLang="zh-TW" sz="32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方正細圓" panose="02000000000000000000" pitchFamily="2" charset="-120"/>
                <a:ea typeface="方正細圓" panose="02000000000000000000" pitchFamily="2" charset="-120"/>
              </a:rPr>
              <a:t>不要睇自己過大</a:t>
            </a:r>
            <a:endParaRPr lang="en-US" altLang="zh-TW" sz="28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方正細圓" panose="02000000000000000000" pitchFamily="2" charset="-120"/>
                <a:ea typeface="方正細圓" panose="02000000000000000000" pitchFamily="2" charset="-120"/>
              </a:rPr>
              <a:t>不要太過擔心果效有多少</a:t>
            </a:r>
            <a:endParaRPr lang="en-US" altLang="zh-TW" sz="28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方正細圓" panose="02000000000000000000" pitchFamily="2" charset="-120"/>
                <a:ea typeface="方正細圓" panose="02000000000000000000" pitchFamily="2" charset="-120"/>
              </a:rPr>
              <a:t>不要太過在意困難的環境</a:t>
            </a:r>
            <a:endParaRPr lang="en-US" altLang="zh-TW" sz="28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只要專心睇住上帝對他們的信託</a:t>
            </a:r>
            <a:endParaRPr lang="en-US" altLang="zh-TW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endParaRPr lang="zh-HK" altLang="en-US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0E1870F-E1EC-46B8-B238-C502FCF1DFB9}"/>
              </a:ext>
            </a:extLst>
          </p:cNvPr>
          <p:cNvSpPr txBox="1"/>
          <p:nvPr/>
        </p:nvSpPr>
        <p:spPr>
          <a:xfrm>
            <a:off x="9245600" y="6311900"/>
            <a:ext cx="294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HK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馬太福音</a:t>
            </a:r>
            <a:r>
              <a:rPr kumimoji="0" lang="en-US" altLang="zh-H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25:14-30</a:t>
            </a:r>
            <a:endParaRPr kumimoji="0" lang="zh-HK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243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345E61-2065-42C9-8133-EA8A431D8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4181"/>
            <a:ext cx="10515600" cy="1325563"/>
          </a:xfrm>
        </p:spPr>
        <p:txBody>
          <a:bodyPr/>
          <a:lstStyle/>
          <a:p>
            <a:pPr algn="r"/>
            <a:r>
              <a:rPr lang="zh-HK" altLang="en-US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馬太福音</a:t>
            </a:r>
            <a:r>
              <a:rPr lang="en-US" altLang="zh-HK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25:14-30</a:t>
            </a:r>
            <a:endParaRPr lang="zh-HK" altLang="en-US" b="1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35B66B-5D69-470E-9E71-610422278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64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14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「天國又好比一個人要出外遠行，就叫了僕人來，把他的家業交給他們。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15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他按著各人的才幹，給他們銀子：一個給了五千，一個給了二千，一個給了一千，就出外遠行去了。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16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那領五千的立刻拿去做買賣，另外賺了五千。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17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那領二千的也照樣另賺了二千。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18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但那領一千的去掘開地，把主人的銀子埋藏了。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19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過了許久，那些僕人的主人來了，和他們算賬。</a:t>
            </a:r>
            <a:endParaRPr lang="zh-HK" altLang="en-US" sz="40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6529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00A2AD-A13A-486F-8C16-E4AA30656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3" y="1161288"/>
            <a:ext cx="7497000" cy="1124712"/>
          </a:xfrm>
        </p:spPr>
        <p:txBody>
          <a:bodyPr anchor="b">
            <a:noAutofit/>
          </a:bodyPr>
          <a:lstStyle/>
          <a:p>
            <a:r>
              <a:rPr lang="zh-HK" altLang="en-US" sz="4800" dirty="0"/>
              <a:t>總結 </a:t>
            </a:r>
            <a:r>
              <a:rPr lang="en-US" altLang="zh-HK" sz="4800" dirty="0"/>
              <a:t>-</a:t>
            </a:r>
            <a:r>
              <a:rPr lang="zh-HK" altLang="en-US" sz="4800" dirty="0"/>
              <a:t>又</a:t>
            </a:r>
            <a:r>
              <a:rPr lang="zh-TW" altLang="en-US" sz="4800" dirty="0"/>
              <a:t>善良又忠心的僕人</a:t>
            </a:r>
            <a:endParaRPr lang="zh-HK" altLang="en-US" sz="4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8178BFC-16DB-4949-ACFE-7E290082F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3" y="2718054"/>
            <a:ext cx="8411399" cy="3207258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耶穌按著對我們的認識和能力而託付</a:t>
            </a:r>
            <a:r>
              <a:rPr lang="zh-TW" altLang="en-US" sz="3200">
                <a:latin typeface="方正細圓" panose="02000000000000000000" pitchFamily="2" charset="-120"/>
                <a:ea typeface="方正細圓" panose="02000000000000000000" pitchFamily="2" charset="-120"/>
              </a:rPr>
              <a:t>給我們責任</a:t>
            </a:r>
            <a:endParaRPr lang="en-US" altLang="zh-TW" sz="32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我們事奉神的焦點正確，不放棄，只為榮耀神</a:t>
            </a:r>
          </a:p>
          <a:p>
            <a:pPr marL="0" indent="0">
              <a:buNone/>
            </a:pPr>
            <a:endParaRPr lang="en-US" altLang="zh-TW" sz="1700" dirty="0"/>
          </a:p>
        </p:txBody>
      </p:sp>
    </p:spTree>
    <p:extLst>
      <p:ext uri="{BB962C8B-B14F-4D97-AF65-F5344CB8AC3E}">
        <p14:creationId xmlns:p14="http://schemas.microsoft.com/office/powerpoint/2010/main" val="7166807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43852E-D7F0-4628-B25D-10B9998A0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3" y="1161288"/>
            <a:ext cx="4977083" cy="1124712"/>
          </a:xfrm>
        </p:spPr>
        <p:txBody>
          <a:bodyPr anchor="b">
            <a:noAutofit/>
          </a:bodyPr>
          <a:lstStyle/>
          <a:p>
            <a:r>
              <a:rPr lang="zh-TW" altLang="en-US" dirty="0">
                <a:ea typeface="方正細圓" panose="02000000000000000000"/>
              </a:rPr>
              <a:t>善良和忠心的反醒</a:t>
            </a:r>
            <a:endParaRPr lang="zh-HK" altLang="en-US" dirty="0">
              <a:ea typeface="方正細圓" panose="0200000000000000000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EA194C1-CF34-4050-8DA0-DAB65B30B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4977082" cy="3577908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在教會的服侍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lvl="1"/>
            <a:r>
              <a:rPr lang="zh-TW" altLang="en-US" sz="2800" dirty="0">
                <a:latin typeface="方正細圓" panose="02000000000000000000" pitchFamily="2" charset="-120"/>
                <a:ea typeface="方正細圓" panose="02000000000000000000" pitchFamily="2" charset="-120"/>
              </a:rPr>
              <a:t>一直事奉的弟兄姊妹</a:t>
            </a:r>
            <a:r>
              <a:rPr lang="en-US" altLang="zh-TW" sz="2800" dirty="0">
                <a:latin typeface="方正細圓" panose="02000000000000000000" pitchFamily="2" charset="-120"/>
                <a:ea typeface="方正細圓" panose="02000000000000000000" pitchFamily="2" charset="-120"/>
              </a:rPr>
              <a:t>-</a:t>
            </a:r>
            <a:r>
              <a:rPr lang="zh-TW" altLang="en-US" sz="2800" dirty="0">
                <a:latin typeface="方正細圓" panose="02000000000000000000" pitchFamily="2" charset="-120"/>
                <a:ea typeface="方正細圓" panose="02000000000000000000" pitchFamily="2" charset="-120"/>
              </a:rPr>
              <a:t>繼續默默耕耘去榮耀神</a:t>
            </a:r>
            <a:endParaRPr lang="en-US" altLang="zh-TW" sz="28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lvl="1"/>
            <a:r>
              <a:rPr lang="zh-TW" altLang="en-US" sz="2800" dirty="0">
                <a:latin typeface="方正細圓" panose="02000000000000000000" pitchFamily="2" charset="-120"/>
                <a:ea typeface="方正細圓" panose="02000000000000000000" pitchFamily="2" charset="-120"/>
              </a:rPr>
              <a:t>未有事奉的弟兄姊妹</a:t>
            </a:r>
            <a:r>
              <a:rPr lang="en-US" altLang="zh-TW" sz="2800" dirty="0">
                <a:latin typeface="方正細圓" panose="02000000000000000000" pitchFamily="2" charset="-120"/>
                <a:ea typeface="方正細圓" panose="02000000000000000000" pitchFamily="2" charset="-120"/>
              </a:rPr>
              <a:t>-</a:t>
            </a:r>
            <a:r>
              <a:rPr lang="zh-TW" altLang="en-US" sz="2800" dirty="0">
                <a:latin typeface="方正細圓" panose="02000000000000000000" pitchFamily="2" charset="-120"/>
                <a:ea typeface="方正細圓" panose="02000000000000000000" pitchFamily="2" charset="-120"/>
              </a:rPr>
              <a:t>嘗試參與、回應需要</a:t>
            </a:r>
            <a:endParaRPr lang="en-US" altLang="zh-TW" sz="28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面對社會的轉變和挑戰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lvl="1"/>
            <a:r>
              <a:rPr lang="zh-TW" altLang="en-US" sz="2800" dirty="0">
                <a:latin typeface="方正細圓" panose="02000000000000000000" pitchFamily="2" charset="-120"/>
                <a:ea typeface="方正細圓" panose="02000000000000000000" pitchFamily="2" charset="-120"/>
              </a:rPr>
              <a:t>在自己崗位裏面做好我們的責任和見證</a:t>
            </a:r>
            <a:endParaRPr lang="en-US" altLang="zh-TW" sz="28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endParaRPr lang="en-US" altLang="zh-TW" sz="1700" dirty="0"/>
          </a:p>
        </p:txBody>
      </p:sp>
    </p:spTree>
    <p:extLst>
      <p:ext uri="{BB962C8B-B14F-4D97-AF65-F5344CB8AC3E}">
        <p14:creationId xmlns:p14="http://schemas.microsoft.com/office/powerpoint/2010/main" val="125264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43852E-D7F0-4628-B25D-10B9998A0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馬太福音</a:t>
            </a:r>
            <a:r>
              <a:rPr lang="en-US" altLang="zh-TW" dirty="0"/>
              <a:t>28:18-20</a:t>
            </a: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EA194C1-CF34-4050-8DA0-DAB65B30B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27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/>
              <a:t>耶穌進前來，對</a:t>
            </a:r>
            <a:r>
              <a:rPr lang="zh-TW" altLang="en-US" sz="4000" b="1" dirty="0"/>
              <a:t>我們</a:t>
            </a:r>
            <a:r>
              <a:rPr lang="zh-TW" altLang="en-US" dirty="0"/>
              <a:t>說：「天上地下所有的權柄都賜給我了。所以，你們要去，使萬民作我的門徒，奉父、子、聖靈的名給他們施洗，凡我所吩咐你們的，都教導他們遵守。</a:t>
            </a:r>
            <a:r>
              <a:rPr lang="zh-TW" altLang="en-US" sz="3600" b="1" dirty="0"/>
              <a:t>看哪，我天天與你們同在，直到世代的終結。</a:t>
            </a:r>
            <a:r>
              <a:rPr lang="zh-TW" altLang="en-US" dirty="0"/>
              <a:t>」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423138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8AB349-BE78-4E84-A728-C89C6B25B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問題討論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561A327-D246-48AF-8496-F10E31188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000" dirty="0"/>
              <a:t>1. </a:t>
            </a:r>
            <a:r>
              <a:rPr lang="zh-TW" altLang="en-US" sz="4000" dirty="0"/>
              <a:t>神今天給了你什麼責任？哪些是你最感困難？為什麼？</a:t>
            </a:r>
            <a:endParaRPr lang="en-US" altLang="zh-TW" sz="4000" dirty="0"/>
          </a:p>
          <a:p>
            <a:pPr marL="0" indent="0">
              <a:buNone/>
            </a:pPr>
            <a:r>
              <a:rPr lang="en-US" altLang="zh-TW" sz="4000" dirty="0"/>
              <a:t>2. </a:t>
            </a:r>
            <a:r>
              <a:rPr lang="zh-TW" altLang="en-US" sz="4000" dirty="0"/>
              <a:t>在這個比喻裡，經文給你有什麼提醒？</a:t>
            </a:r>
            <a:endParaRPr lang="en-US" altLang="zh-TW" sz="4000" dirty="0"/>
          </a:p>
          <a:p>
            <a:pPr marL="0" indent="0">
              <a:buNone/>
            </a:pPr>
            <a:r>
              <a:rPr lang="en-US" altLang="zh-TW" sz="4000" dirty="0"/>
              <a:t>3. </a:t>
            </a:r>
            <a:r>
              <a:rPr lang="zh-TW" altLang="en-US" sz="4000" dirty="0"/>
              <a:t>你期望神怎樣幫助你作祂的善良忠心的僕人？</a:t>
            </a:r>
            <a:endParaRPr lang="zh-HK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165668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A5683C-A854-4A05-94CA-15D8A2EC1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3520"/>
            <a:ext cx="10515600" cy="991814"/>
          </a:xfrm>
        </p:spPr>
        <p:txBody>
          <a:bodyPr>
            <a:normAutofit/>
          </a:bodyPr>
          <a:lstStyle/>
          <a:p>
            <a:pPr algn="r"/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j-cs"/>
              </a:rPr>
              <a:t>馬太福音</a:t>
            </a:r>
            <a:r>
              <a:rPr kumimoji="0" lang="en-US" altLang="zh-HK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j-cs"/>
              </a:rPr>
              <a:t>25:14-30</a:t>
            </a:r>
            <a:endParaRPr lang="zh-HK" altLang="en-US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B7B3A71-0675-4EC5-A852-079AB2C9C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6938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20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那領五千的又帶著另外的五千來，說：</a:t>
            </a:r>
            <a:r>
              <a:rPr lang="en-US" altLang="zh-TW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『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主啊，你交給我五千。請看，我又賺了五千。</a:t>
            </a:r>
            <a:r>
              <a:rPr lang="en-US" altLang="zh-TW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』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21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主人說：</a:t>
            </a:r>
            <a:r>
              <a:rPr lang="en-US" altLang="zh-TW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『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好，你這又善良又忠心的僕人，你在少許的事上忠心，我要派你管理許多的事，進來享受你主人的快樂吧！</a:t>
            </a:r>
            <a:r>
              <a:rPr lang="en-US" altLang="zh-TW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』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22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那領二千的也進前來，說：</a:t>
            </a:r>
            <a:r>
              <a:rPr lang="en-US" altLang="zh-TW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『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主啊，你交給我二千。請看，我又賺了二千。</a:t>
            </a:r>
            <a:r>
              <a:rPr lang="en-US" altLang="zh-TW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』』</a:t>
            </a:r>
            <a:endParaRPr lang="zh-HK" altLang="en-US" sz="40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7617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A5683C-A854-4A05-94CA-15D8A2EC1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22240"/>
            <a:ext cx="10515600" cy="1073094"/>
          </a:xfrm>
        </p:spPr>
        <p:txBody>
          <a:bodyPr>
            <a:normAutofit/>
          </a:bodyPr>
          <a:lstStyle/>
          <a:p>
            <a:pPr algn="r"/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j-cs"/>
              </a:rPr>
              <a:t>馬太福音</a:t>
            </a:r>
            <a:r>
              <a:rPr kumimoji="0" lang="en-US" altLang="zh-HK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j-cs"/>
              </a:rPr>
              <a:t>25:14-30</a:t>
            </a:r>
            <a:endParaRPr lang="zh-HK" altLang="en-US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B7B3A71-0675-4EC5-A852-079AB2C9C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6938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23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主人說：</a:t>
            </a:r>
            <a:r>
              <a:rPr kumimoji="0" lang="en-US" altLang="zh-TW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『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好，你這又善良又忠心的僕人，你在少許的事上忠心，我要派你管理許多的事，進來享受你主人的快樂吧！ 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24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那領一千的也進前來，說：</a:t>
            </a:r>
            <a:r>
              <a:rPr lang="en-US" altLang="zh-TW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『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主啊，我知道你，你是個嚴厲的人：沒有種的地方也要收割，沒有播的地方也要收穫，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25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我就害怕，去把你的一千銀子埋藏在地裏。請看，你的銀子在這裏。</a:t>
            </a:r>
            <a:r>
              <a:rPr lang="en-US" altLang="zh-TW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』</a:t>
            </a:r>
            <a:endParaRPr lang="zh-HK" altLang="en-US" sz="40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7347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A5683C-A854-4A05-94CA-15D8A2EC1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25440"/>
            <a:ext cx="10515600" cy="869894"/>
          </a:xfrm>
        </p:spPr>
        <p:txBody>
          <a:bodyPr>
            <a:normAutofit/>
          </a:bodyPr>
          <a:lstStyle/>
          <a:p>
            <a:pPr algn="r"/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j-cs"/>
              </a:rPr>
              <a:t>馬太福音</a:t>
            </a:r>
            <a:r>
              <a:rPr kumimoji="0" lang="en-US" altLang="zh-HK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j-cs"/>
              </a:rPr>
              <a:t>25:14-30</a:t>
            </a:r>
            <a:endParaRPr lang="zh-HK" altLang="en-US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B7B3A71-0675-4EC5-A852-079AB2C9C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6938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26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他的主人回答他說：</a:t>
            </a:r>
            <a:r>
              <a:rPr lang="en-US" altLang="zh-TW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『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你這又惡又懶的僕人，你既知道我沒有種的地方也要收割，沒有播的地方也要收穫，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27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就該把我的銀子放給兌換銀錢的人，到我來的時候可以連本帶利收回。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28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把他這一千奪過來，給那有一萬的。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29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因為凡有的，還要加給他，叫他有餘；沒有的，連他所有的也要奪過來。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30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把這無用的僕人丟在外面黑暗裏，在那裏他要哀哭切齒了。</a:t>
            </a:r>
            <a:r>
              <a:rPr lang="en-US" altLang="zh-TW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』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」</a:t>
            </a:r>
            <a:endParaRPr lang="zh-HK" altLang="en-US" sz="40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8845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B83B63-89B9-432B-9FA7-E321D6624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>
                <a:solidFill>
                  <a:prstClr val="black"/>
                </a:solidFill>
                <a:latin typeface="新細明體" panose="02020500000000000000" pitchFamily="18" charset="-120"/>
              </a:rPr>
              <a:t>背景</a:t>
            </a:r>
            <a:r>
              <a:rPr lang="en-US" altLang="zh-HK" dirty="0">
                <a:solidFill>
                  <a:prstClr val="black"/>
                </a:solidFill>
                <a:latin typeface="新細明體" panose="02020500000000000000" pitchFamily="18" charset="-120"/>
              </a:rPr>
              <a:t>-</a:t>
            </a:r>
            <a:r>
              <a:rPr lang="zh-HK" altLang="en-US" dirty="0">
                <a:solidFill>
                  <a:prstClr val="black"/>
                </a:solidFill>
                <a:latin typeface="新細明體" panose="02020500000000000000" pitchFamily="18" charset="-120"/>
              </a:rPr>
              <a:t>馬太福音 </a:t>
            </a:r>
            <a:r>
              <a:rPr kumimoji="0" lang="en-US" altLang="zh-HK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 panose="02020500000000000000" pitchFamily="18" charset="-120"/>
                <a:cs typeface="+mj-cs"/>
              </a:rPr>
              <a:t>24-25</a:t>
            </a:r>
            <a:r>
              <a:rPr kumimoji="0" lang="zh-HK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 panose="02020500000000000000" pitchFamily="18" charset="-120"/>
                <a:cs typeface="+mj-cs"/>
              </a:rPr>
              <a:t>章</a:t>
            </a:r>
            <a:endParaRPr lang="zh-HK" altLang="en-US" dirty="0">
              <a:latin typeface="+mj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9B7733-EFDD-47D8-AC5B-D436E028E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24:1</a:t>
            </a: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耶穌出了聖殿，正離開的時候，門徒前來，把</a:t>
            </a:r>
            <a:r>
              <a:rPr lang="zh-TW" altLang="en-US" sz="32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聖殿</a:t>
            </a: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的建築指給他看。</a:t>
            </a:r>
            <a:r>
              <a:rPr lang="en-US" altLang="zh-TW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2</a:t>
            </a: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耶穌回應他們說：「你們不是看見這一切嗎？我實在告訴你們，</a:t>
            </a:r>
            <a:r>
              <a:rPr lang="zh-TW" altLang="en-US" sz="32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這裏將沒有一塊石頭會留在另一塊石頭上，而不被拆毀的。</a:t>
            </a: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」</a:t>
            </a:r>
            <a:endParaRPr lang="en-US" altLang="zh-TW" sz="32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r>
              <a:rPr lang="en-US" altLang="zh-TW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24:3…</a:t>
            </a: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門徒私下進前來問他：「請告訴我們，</a:t>
            </a:r>
            <a:r>
              <a:rPr lang="zh-TW" altLang="en-US" sz="32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甚麼時候有這些事呢？</a:t>
            </a: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你來臨和世代的終結</a:t>
            </a:r>
            <a:r>
              <a:rPr lang="zh-TW" altLang="en-US" sz="32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有甚麼預兆呢？</a:t>
            </a: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」</a:t>
            </a:r>
            <a:endParaRPr lang="en-US" altLang="zh-TW" sz="32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endParaRPr lang="en-US" altLang="zh-TW" sz="32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r>
              <a:rPr lang="en-US" altLang="zh-HK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#</a:t>
            </a: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耶穌期望門徒著眼自己的生命，面對主再來的日子！</a:t>
            </a:r>
            <a:endParaRPr lang="zh-HK" altLang="en-US" sz="40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611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F3E63D-8081-448B-8F20-094F0018A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HK" sz="4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背景</a:t>
            </a:r>
            <a:r>
              <a:rPr lang="en-US" altLang="zh-TW" sz="4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-</a:t>
            </a:r>
            <a:r>
              <a:rPr lang="zh-TW" altLang="en-US" dirty="0">
                <a:latin typeface="+mj-ea"/>
              </a:rPr>
              <a:t>耶穌的回應</a:t>
            </a:r>
            <a:endParaRPr lang="zh-HK" altLang="en-US" dirty="0">
              <a:latin typeface="+mj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C54DF6-D835-4EF5-82F0-BAB70C1F0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五個比喻：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1. 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洪水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2. 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忠心與惡僕人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3. 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十個童女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4. 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五千、二千、一千受託的故事</a:t>
            </a:r>
            <a:endParaRPr lang="en-US" altLang="zh-TW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r>
              <a:rPr lang="en-US" altLang="zh-TW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5</a:t>
            </a:r>
            <a:r>
              <a:rPr lang="en-US" altLang="zh-TW" dirty="0">
                <a:latin typeface="方正細圓" panose="02000000000000000000" pitchFamily="2" charset="-120"/>
                <a:ea typeface="方正細圓" panose="02000000000000000000" pitchFamily="2" charset="-120"/>
              </a:rPr>
              <a:t>. </a:t>
            </a:r>
            <a:r>
              <a:rPr lang="zh-TW" altLang="en-US" dirty="0">
                <a:latin typeface="方正細圓" panose="02000000000000000000" pitchFamily="2" charset="-120"/>
                <a:ea typeface="方正細圓" panose="02000000000000000000" pitchFamily="2" charset="-120"/>
              </a:rPr>
              <a:t>綿羊山羊</a:t>
            </a:r>
            <a:endParaRPr lang="en-US" altLang="zh-TW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0" indent="0">
              <a:buNone/>
            </a:pPr>
            <a:r>
              <a:rPr lang="en-US" altLang="zh-HK" sz="40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#</a:t>
            </a:r>
            <a:r>
              <a:rPr lang="zh-HK" altLang="en-US" sz="40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我們</a:t>
            </a:r>
            <a:r>
              <a:rPr lang="zh-TW" altLang="en-US" sz="4000" b="1" dirty="0">
                <a:latin typeface="方正細圓" panose="02000000000000000000" pitchFamily="2" charset="-120"/>
                <a:ea typeface="方正細圓" panose="02000000000000000000" pitchFamily="2" charset="-120"/>
              </a:rPr>
              <a:t>怎樣作一個良善忠心的僕人去事奉主呢？</a:t>
            </a:r>
            <a:endParaRPr lang="zh-HK" altLang="en-US" sz="4000" b="1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791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7CA7D2-23D9-47C3-981A-765F8EA61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j-ea"/>
              </a:rPr>
              <a:t>1. </a:t>
            </a:r>
            <a:r>
              <a:rPr lang="zh-TW" altLang="en-US" dirty="0">
                <a:latin typeface="+mj-ea"/>
              </a:rPr>
              <a:t>什麼是「他連得」？</a:t>
            </a:r>
            <a:endParaRPr lang="zh-HK" altLang="en-US" dirty="0">
              <a:latin typeface="+mj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DC67FE-409E-4C0C-9FE3-566313B66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14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「天國又好比一個人要出外遠行，就叫了僕人來，把他的家業交給他們。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15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他按著各人的才幹，給他們銀子：一個給了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五千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，一個給了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二千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，一個給了一千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…</a:t>
            </a:r>
          </a:p>
          <a:p>
            <a:pPr marL="0" indent="0">
              <a:buNone/>
            </a:pPr>
            <a:endParaRPr lang="en-US" altLang="zh-HK" sz="40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HK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Talanton </a:t>
            </a:r>
            <a:r>
              <a:rPr lang="en-US" altLang="zh-HK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(</a:t>
            </a:r>
            <a:r>
              <a:rPr lang="zh-HK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他連得</a:t>
            </a:r>
            <a:r>
              <a:rPr lang="en-US" altLang="zh-HK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)</a:t>
            </a:r>
            <a:r>
              <a:rPr lang="zh-HK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 </a:t>
            </a:r>
            <a:r>
              <a:rPr lang="en-US" altLang="zh-HK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vs Talent(</a:t>
            </a:r>
            <a:r>
              <a:rPr lang="zh-HK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天資</a:t>
            </a:r>
            <a:r>
              <a:rPr lang="en-US" altLang="zh-HK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HK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重量單位： </a:t>
            </a:r>
            <a:r>
              <a:rPr lang="zh-HK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細圓" panose="02000000000000000000" pitchFamily="2" charset="-120"/>
                <a:ea typeface="方正細圓" panose="02000000000000000000" pitchFamily="2" charset="-120"/>
              </a:rPr>
              <a:t>「一千 」 </a:t>
            </a:r>
            <a:r>
              <a:rPr lang="en-US" altLang="zh-HK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= 6000</a:t>
            </a:r>
            <a:r>
              <a:rPr lang="zh-HK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個銀幣 </a:t>
            </a:r>
            <a:r>
              <a:rPr lang="en-US" altLang="zh-HK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= 16.4</a:t>
            </a:r>
            <a:r>
              <a:rPr lang="zh-HK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年的工資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E4573E9F-0CF5-4D6C-9AF2-747C86BF93A9}"/>
              </a:ext>
            </a:extLst>
          </p:cNvPr>
          <p:cNvSpPr txBox="1"/>
          <p:nvPr/>
        </p:nvSpPr>
        <p:spPr>
          <a:xfrm>
            <a:off x="9154160" y="6231265"/>
            <a:ext cx="29667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HK" altLang="en-US" sz="2800" dirty="0"/>
              <a:t>馬太福音</a:t>
            </a:r>
            <a:r>
              <a:rPr lang="en-US" altLang="zh-HK" sz="2800" dirty="0"/>
              <a:t>25:14-30</a:t>
            </a:r>
            <a:endParaRPr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81350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DC67FE-409E-4C0C-9FE3-566313B66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3081"/>
            <a:ext cx="10515600" cy="5811838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20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那領五千的又帶著另外的五千來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…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21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主人說：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『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好，你這又善良又忠心的僕人，你在少許的事上忠心，我要派你管理許多的事，進來享受你主人的快樂吧！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』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22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那領二千的也進前來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…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23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主人說：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『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好，你這又善良又忠心的僕人，你在少許的事上忠心，我要派你管理許多的事，進來享受你主人的快樂吧！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』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HK" altLang="en-US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方正細圓" panose="02000000000000000000" pitchFamily="2" charset="-120"/>
              <a:ea typeface="方正細圓" panose="02000000000000000000" pitchFamily="2" charset="-120"/>
              <a:cs typeface="+mn-cs"/>
            </a:endParaRPr>
          </a:p>
          <a:p>
            <a:pPr marL="0" indent="0">
              <a:buNone/>
            </a:pPr>
            <a:endParaRPr lang="en-US" altLang="zh-HK" sz="40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E4573E9F-0CF5-4D6C-9AF2-747C86BF93A9}"/>
              </a:ext>
            </a:extLst>
          </p:cNvPr>
          <p:cNvSpPr txBox="1"/>
          <p:nvPr/>
        </p:nvSpPr>
        <p:spPr>
          <a:xfrm>
            <a:off x="9154160" y="6231265"/>
            <a:ext cx="29667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HK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馬太福音</a:t>
            </a:r>
            <a:r>
              <a:rPr kumimoji="0" lang="en-US" altLang="zh-HK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25:14-30</a:t>
            </a:r>
            <a:endParaRPr kumimoji="0" lang="zh-HK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991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1475</TotalTime>
  <Words>2203</Words>
  <Application>Microsoft Office PowerPoint</Application>
  <PresentationFormat>寬螢幕</PresentationFormat>
  <Paragraphs>90</Paragraphs>
  <Slides>23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31" baseType="lpstr">
      <vt:lpstr>方正細圓</vt:lpstr>
      <vt:lpstr>新細明體</vt:lpstr>
      <vt:lpstr>標楷體</vt:lpstr>
      <vt:lpstr>Arial</vt:lpstr>
      <vt:lpstr>Calibri</vt:lpstr>
      <vt:lpstr>Calibri Light</vt:lpstr>
      <vt:lpstr>Wingdings</vt:lpstr>
      <vt:lpstr>Office Theme</vt:lpstr>
      <vt:lpstr>  良善忠僕       馬太福音25:14-30</vt:lpstr>
      <vt:lpstr>馬太福音25:14-30</vt:lpstr>
      <vt:lpstr>馬太福音25:14-30</vt:lpstr>
      <vt:lpstr>馬太福音25:14-30</vt:lpstr>
      <vt:lpstr>馬太福音25:14-30</vt:lpstr>
      <vt:lpstr>背景-馬太福音 24-25章</vt:lpstr>
      <vt:lpstr>背景-耶穌的回應</vt:lpstr>
      <vt:lpstr>1. 什麼是「他連得」？</vt:lpstr>
      <vt:lpstr>PowerPoint 簡報</vt:lpstr>
      <vt:lpstr>PowerPoint 簡報</vt:lpstr>
      <vt:lpstr>2. 上帝公平嗎？</vt:lpstr>
      <vt:lpstr>2. 上帝公平嗎？</vt:lpstr>
      <vt:lpstr>2. 上帝公平嗎？</vt:lpstr>
      <vt:lpstr>3. 上帝苛刻嗎？</vt:lpstr>
      <vt:lpstr>3. 上帝苛刻嗎？</vt:lpstr>
      <vt:lpstr>第十三章撒種的比喻</vt:lpstr>
      <vt:lpstr>第十三章撒種的比喻</vt:lpstr>
      <vt:lpstr>第十三章撒種的比喻</vt:lpstr>
      <vt:lpstr>3. 上帝苛刻嗎？</vt:lpstr>
      <vt:lpstr>總結 -又善良又忠心的僕人</vt:lpstr>
      <vt:lpstr>善良和忠心的反醒</vt:lpstr>
      <vt:lpstr>馬太福音28:18-20</vt:lpstr>
      <vt:lpstr>問題討論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makchi</dc:creator>
  <cp:lastModifiedBy>Ng Lai Kwan Michelle, 吳麗君</cp:lastModifiedBy>
  <cp:revision>16</cp:revision>
  <dcterms:created xsi:type="dcterms:W3CDTF">2022-02-19T05:25:21Z</dcterms:created>
  <dcterms:modified xsi:type="dcterms:W3CDTF">2022-04-29T06:53:56Z</dcterms:modified>
</cp:coreProperties>
</file>