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92" r:id="rId1"/>
  </p:sldMasterIdLst>
  <p:notesMasterIdLst>
    <p:notesMasterId r:id="rId27"/>
  </p:notesMasterIdLst>
  <p:sldIdLst>
    <p:sldId id="6570" r:id="rId2"/>
    <p:sldId id="1422" r:id="rId3"/>
    <p:sldId id="1423" r:id="rId4"/>
    <p:sldId id="1399" r:id="rId5"/>
    <p:sldId id="1418" r:id="rId6"/>
    <p:sldId id="1416" r:id="rId7"/>
    <p:sldId id="1412" r:id="rId8"/>
    <p:sldId id="1425" r:id="rId9"/>
    <p:sldId id="1414" r:id="rId10"/>
    <p:sldId id="1388" r:id="rId11"/>
    <p:sldId id="1415" r:id="rId12"/>
    <p:sldId id="1417" r:id="rId13"/>
    <p:sldId id="1419" r:id="rId14"/>
    <p:sldId id="1420" r:id="rId15"/>
    <p:sldId id="1421" r:id="rId16"/>
    <p:sldId id="1426" r:id="rId17"/>
    <p:sldId id="1424" r:id="rId18"/>
    <p:sldId id="6559" r:id="rId19"/>
    <p:sldId id="6560" r:id="rId20"/>
    <p:sldId id="6564" r:id="rId21"/>
    <p:sldId id="6561" r:id="rId22"/>
    <p:sldId id="6567" r:id="rId23"/>
    <p:sldId id="6563" r:id="rId24"/>
    <p:sldId id="6558" r:id="rId25"/>
    <p:sldId id="6568" r:id="rId26"/>
  </p:sldIdLst>
  <p:sldSz cx="9144000" cy="5143500" type="screen16x9"/>
  <p:notesSz cx="6858000" cy="9144000"/>
  <p:embeddedFontLst>
    <p:embeddedFont>
      <p:font typeface="方正大標宋" panose="02000000000000000000" pitchFamily="2" charset="-120"/>
      <p:regular r:id="rId28"/>
    </p:embeddedFont>
    <p:embeddedFont>
      <p:font typeface="方正粗黑" panose="02000000000000000000" pitchFamily="2" charset="-120"/>
      <p:regular r:id="rId29"/>
    </p:embeddedFont>
    <p:embeddedFont>
      <p:font typeface="方正粗圓" panose="02000000000000000000" pitchFamily="2" charset="-120"/>
      <p:regular r:id="rId30"/>
    </p:embeddedFont>
    <p:embeddedFont>
      <p:font typeface="方正超粗黑" panose="02000000000000000000" pitchFamily="2" charset="-120"/>
      <p:regular r:id="rId31"/>
    </p:embeddedFont>
    <p:embeddedFont>
      <p:font typeface="方正準圓" panose="02000000000000000000" pitchFamily="2" charset="-120"/>
      <p:regular r:id="rId32"/>
    </p:embeddedFont>
    <p:embeddedFont>
      <p:font typeface="微軟正黑體" panose="020B0604030504040204" pitchFamily="34" charset="-12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HK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 Ho Lam" initials="WH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D0E"/>
    <a:srgbClr val="9C6426"/>
    <a:srgbClr val="FFE3B0"/>
    <a:srgbClr val="6F2768"/>
    <a:srgbClr val="EE6138"/>
    <a:srgbClr val="264139"/>
    <a:srgbClr val="B79B71"/>
    <a:srgbClr val="C9B495"/>
    <a:srgbClr val="2C8CBD"/>
    <a:srgbClr val="1D7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17" autoAdjust="0"/>
    <p:restoredTop sz="93759" autoAdjust="0"/>
  </p:normalViewPr>
  <p:slideViewPr>
    <p:cSldViewPr>
      <p:cViewPr varScale="1">
        <p:scale>
          <a:sx n="91" d="100"/>
          <a:sy n="91" d="100"/>
        </p:scale>
        <p:origin x="208" y="95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EDDD-C4C2-454B-8D65-97237C9E4FAE}" type="datetimeFigureOut">
              <a:rPr lang="zh-HK" altLang="en-US" smtClean="0"/>
              <a:t>28/06/22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5F0E-07FF-4815-B740-34B010C183C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3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8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4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6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B573E8-BBB5-4AC2-913E-B9670EB4D6D4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28/06/22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1DC008-5EB3-408E-8315-0B1B8FF9D0B1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1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219CB-0F74-EE5B-E7FE-D1D83A3E9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7694"/>
            <a:ext cx="7772400" cy="1102519"/>
          </a:xfrm>
        </p:spPr>
        <p:txBody>
          <a:bodyPr>
            <a:normAutofit/>
          </a:bodyPr>
          <a:lstStyle/>
          <a:p>
            <a:r>
              <a:rPr lang="zh-TW" altLang="en-US" sz="6000" spc="-300" dirty="0">
                <a:latin typeface="方正大標宋" panose="02000000000000000000" pitchFamily="2" charset="-120"/>
                <a:ea typeface="方正大標宋" panose="02000000000000000000" pitchFamily="2" charset="-120"/>
              </a:rPr>
              <a:t>我幫人，誰來幫我？</a:t>
            </a:r>
            <a:endParaRPr lang="zh-HK" altLang="en-US" sz="6000" spc="-300" dirty="0"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9784DA-4410-6902-16D5-B06D4D38860E}"/>
              </a:ext>
            </a:extLst>
          </p:cNvPr>
          <p:cNvSpPr txBox="1"/>
          <p:nvPr/>
        </p:nvSpPr>
        <p:spPr>
          <a:xfrm>
            <a:off x="2286000" y="16821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堅  忍  的  生  命  四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0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耶穌差遣十二使徒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6:6 </a:t>
            </a:r>
            <a:r>
              <a:rPr lang="zh-TW" altLang="en-US" sz="2200" dirty="0">
                <a:ea typeface="方正準圓" panose="02000000000000000000" pitchFamily="2" charset="-120"/>
              </a:rPr>
              <a:t>耶穌走遍周圍鄉村教導人。 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7 </a:t>
            </a:r>
            <a:r>
              <a:rPr lang="zh-TW" altLang="en-US" sz="2200" dirty="0">
                <a:ea typeface="方正準圓" panose="02000000000000000000" pitchFamily="2" charset="-120"/>
              </a:rPr>
              <a:t>他叫了十二個使徒來，差遣他們兩個兩個地出去，也賜給他們權柄制伏污靈，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8 </a:t>
            </a:r>
            <a:r>
              <a:rPr lang="zh-TW" altLang="en-US" sz="2200" dirty="0">
                <a:ea typeface="方正準圓" panose="02000000000000000000" pitchFamily="2" charset="-120"/>
              </a:rPr>
              <a:t>並且吩咐他們：途中不要帶食物和行囊，腰袋裏也不要帶錢，除了手杖以外，甚麼都不要帶；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9 </a:t>
            </a:r>
            <a:r>
              <a:rPr lang="zh-TW" altLang="en-US" sz="2200" dirty="0">
                <a:ea typeface="方正準圓" panose="02000000000000000000" pitchFamily="2" charset="-120"/>
              </a:rPr>
              <a:t>只要穿鞋子，也不要穿兩件內衣。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10 </a:t>
            </a:r>
            <a:r>
              <a:rPr lang="zh-TW" altLang="en-US" sz="2200" dirty="0">
                <a:ea typeface="方正準圓" panose="02000000000000000000" pitchFamily="2" charset="-120"/>
              </a:rPr>
              <a:t>他又對他們說：「你們無論到何處，進哪家，就住在哪裏，直到離開那地方。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11 </a:t>
            </a:r>
            <a:r>
              <a:rPr lang="zh-TW" altLang="en-US" sz="2200" dirty="0">
                <a:ea typeface="方正準圓" panose="02000000000000000000" pitchFamily="2" charset="-120"/>
              </a:rPr>
              <a:t>若有甚麼地方的人不接待你們，不聽你們，你們離開那裏的時候，要跺掉你們腳上的塵土，證明他們的不是。」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12 </a:t>
            </a:r>
            <a:r>
              <a:rPr lang="zh-TW" altLang="en-US" sz="2200" dirty="0">
                <a:ea typeface="方正準圓" panose="02000000000000000000" pitchFamily="2" charset="-120"/>
              </a:rPr>
              <a:t>使徒就出去傳道，叫人悔改，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13 </a:t>
            </a:r>
            <a:r>
              <a:rPr lang="zh-TW" altLang="en-US" sz="2200" dirty="0">
                <a:ea typeface="方正準圓" panose="02000000000000000000" pitchFamily="2" charset="-120"/>
              </a:rPr>
              <a:t>又趕出許多鬼，用油抹了許多病人，治好他們。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被拒絕不是罕見</a:t>
            </a: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17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耶穌差遣十二使徒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6:6 </a:t>
            </a:r>
            <a:r>
              <a:rPr lang="zh-TW" altLang="en-US" sz="2200" dirty="0">
                <a:ea typeface="方正準圓" panose="02000000000000000000" pitchFamily="2" charset="-120"/>
              </a:rPr>
              <a:t>耶穌走遍周圍鄉村教導人。 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7 </a:t>
            </a:r>
            <a:r>
              <a:rPr lang="zh-TW" altLang="en-US" sz="2200" dirty="0">
                <a:ea typeface="方正準圓" panose="02000000000000000000" pitchFamily="2" charset="-120"/>
              </a:rPr>
              <a:t>他叫了十二個使徒來，差遣他們兩個兩個地出去，也賜給他們權柄制伏污靈，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8 </a:t>
            </a:r>
            <a:r>
              <a:rPr lang="zh-TW" altLang="en-US" sz="2200" dirty="0">
                <a:ea typeface="方正準圓" panose="02000000000000000000" pitchFamily="2" charset="-120"/>
              </a:rPr>
              <a:t>並且吩咐他們：途中不要帶食物和行囊，腰袋裏也不要帶錢，除了手杖以外，甚麼都不要帶；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9 </a:t>
            </a:r>
            <a:r>
              <a:rPr lang="zh-TW" altLang="en-US" sz="2200" dirty="0">
                <a:ea typeface="方正準圓" panose="02000000000000000000" pitchFamily="2" charset="-120"/>
              </a:rPr>
              <a:t>只要穿鞋子，也不要穿兩件內衣。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10 </a:t>
            </a:r>
            <a:r>
              <a:rPr lang="zh-TW" altLang="en-US" sz="2200" dirty="0">
                <a:ea typeface="方正準圓" panose="02000000000000000000" pitchFamily="2" charset="-120"/>
              </a:rPr>
              <a:t>他又對他們說：「你們無論到何處，進哪家，就住在哪裏，直到離開那地方。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11 </a:t>
            </a:r>
            <a:r>
              <a:rPr lang="zh-TW" altLang="en-US" sz="2200" dirty="0">
                <a:ea typeface="方正準圓" panose="02000000000000000000" pitchFamily="2" charset="-120"/>
              </a:rPr>
              <a:t>若有甚麼地方的人不接待你們，不聽你們，你們離開那裏的時候，要跺掉你們腳上的塵土，證明他們的不是。」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12 </a:t>
            </a:r>
            <a:r>
              <a:rPr lang="zh-TW" altLang="en-US" sz="2200" dirty="0">
                <a:ea typeface="方正準圓" panose="02000000000000000000" pitchFamily="2" charset="-120"/>
              </a:rPr>
              <a:t>使徒就出去傳道，叫人悔改，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13 </a:t>
            </a:r>
            <a:r>
              <a:rPr lang="zh-TW" altLang="en-US" sz="2200" dirty="0">
                <a:ea typeface="方正準圓" panose="02000000000000000000" pitchFamily="2" charset="-120"/>
              </a:rPr>
              <a:t>又趕出許多鬼，用油抹了許多病人，治好他們。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使徒職事的成功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耶穌的失敗 </a:t>
            </a:r>
            <a:r>
              <a:rPr lang="en-US" altLang="zh-TW" sz="2200" dirty="0">
                <a:ea typeface="方正準圓" panose="02000000000000000000" pitchFamily="2" charset="-120"/>
              </a:rPr>
              <a:t>vs </a:t>
            </a:r>
            <a:r>
              <a:rPr lang="zh-TW" altLang="en-US" sz="2200" dirty="0">
                <a:ea typeface="方正準圓" panose="02000000000000000000" pitchFamily="2" charset="-120"/>
              </a:rPr>
              <a:t>使徒的成功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38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十二使徒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不明白耶穌講的比喻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4:13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不領悟，不明白，心裡愚頑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8:14-21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不體會神的心意，而是體會人的意思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8:27-33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不明白，又不敢問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9:32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阻止別人奉耶穌的名趕鬼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9:38-41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爭論誰為大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10:35-39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耶穌被捕，門徒離開逃走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14:50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耶穌復活：逃走、發抖、驚訝、甚麼也沒有告訴人、害怕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15:8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153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1338"/>
            <a:ext cx="8229600" cy="857250"/>
          </a:xfrm>
        </p:spPr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5510"/>
            <a:ext cx="8229600" cy="3394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神的兒子：被厭棄，不能行甚麼神蹟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一知半解的門徒：趕出許多鬼，用油抹了許多病人，治好他們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>
                <a:ea typeface="方正準圓" panose="02000000000000000000" pitchFamily="2" charset="-120"/>
              </a:rPr>
              <a:t>服侍果</a:t>
            </a:r>
            <a:r>
              <a:rPr lang="zh-TW" altLang="en-US" sz="2200" dirty="0">
                <a:ea typeface="方正準圓" panose="02000000000000000000" pitchFamily="2" charset="-120"/>
              </a:rPr>
              <a:t>效與知識、能力、甚至屬靈程度無關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沒有果效，是否信心不足 </a:t>
            </a:r>
            <a:r>
              <a:rPr lang="en-US" altLang="zh-TW" sz="2200" dirty="0">
                <a:ea typeface="方正準圓" panose="02000000000000000000" pitchFamily="2" charset="-120"/>
              </a:rPr>
              <a:t>?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沒有增長，是否能力有限 </a:t>
            </a:r>
            <a:r>
              <a:rPr lang="en-US" altLang="zh-TW" sz="2200" dirty="0">
                <a:ea typeface="方正準圓" panose="02000000000000000000" pitchFamily="2" charset="-120"/>
              </a:rPr>
              <a:t>?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過勞，因為錯誤期望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</a:t>
            </a:r>
            <a:r>
              <a:rPr lang="zh-TW" altLang="en-US" sz="2200" dirty="0">
                <a:ea typeface="方正準圓" panose="02000000000000000000" pitchFamily="2" charset="-120"/>
              </a:rPr>
              <a:t> 幻想：偉大的屬靈人物故事、成為神蹟的見證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現實：平平凡凡、不受注目、不浪漫、不戲劇性、沒有英雄色彩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15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組長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利用短暫的 </a:t>
            </a:r>
            <a:r>
              <a:rPr lang="en-US" altLang="zh-TW" sz="2200" dirty="0">
                <a:ea typeface="方正準圓" panose="02000000000000000000" pitchFamily="2" charset="-120"/>
              </a:rPr>
              <a:t>Lunch</a:t>
            </a:r>
            <a:r>
              <a:rPr lang="zh-TW" altLang="en-US" sz="2200" dirty="0">
                <a:ea typeface="方正準圓" panose="02000000000000000000" pitchFamily="2" charset="-120"/>
              </a:rPr>
              <a:t> </a:t>
            </a:r>
            <a:r>
              <a:rPr lang="en-US" altLang="zh-TW" sz="2200" dirty="0">
                <a:ea typeface="方正準圓" panose="02000000000000000000" pitchFamily="2" charset="-120"/>
              </a:rPr>
              <a:t>time</a:t>
            </a:r>
            <a:r>
              <a:rPr lang="zh-TW" altLang="en-US" sz="2200" dirty="0">
                <a:ea typeface="方正準圓" panose="02000000000000000000" pitchFamily="2" charset="-120"/>
              </a:rPr>
              <a:t>，晚上等屋企人都睡了才預備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不單讀，還要研究（前文後理、經文背景、書卷結構）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遇上難題（倫理、字義、神學、歷史），花時間讀釋經書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發掘當中的神學意義、生活應用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祈禱等候，上帝的提醒，直接的領受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預備一切，滿心歡喜，期待分享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最後一刻通知</a:t>
            </a:r>
            <a:r>
              <a:rPr lang="zh-HK" altLang="en-US" sz="2200" dirty="0">
                <a:ea typeface="方正準圓" panose="02000000000000000000" pitchFamily="2" charset="-120"/>
              </a:rPr>
              <a:t>一個都唔返    </a:t>
            </a: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可歌可泣</a:t>
            </a:r>
            <a:r>
              <a:rPr lang="zh-HK" altLang="en-US" sz="2200" dirty="0">
                <a:ea typeface="方正準圓" panose="02000000000000000000" pitchFamily="2" charset="-120"/>
              </a:rPr>
              <a:t>    </a:t>
            </a: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ea typeface="方正準圓" panose="02000000000000000000" pitchFamily="2" charset="-120"/>
              </a:rPr>
              <a:t>賺人熱淚</a:t>
            </a:r>
            <a:endParaRPr lang="en-US" altLang="zh-HK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500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敬拜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對過去詩歌熟悉，了解最新流行的音樂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日聽夜聽，日練夜練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反芻歌詞，設計流程，重新編曲，細琢禱文，融合經文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祈禱等候，上帝的提醒，直接的領受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調配日程，遷就隊員，幾經辛苦才齊人練習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為你們吹笛，你們不跳舞；我們唱哀歌，你們不捶胸。</a:t>
            </a:r>
            <a:r>
              <a:rPr lang="zh-TW" altLang="en-US" sz="1600" dirty="0">
                <a:ea typeface="方正準圓" panose="02000000000000000000" pitchFamily="2" charset="-120"/>
              </a:rPr>
              <a:t>太</a:t>
            </a:r>
            <a:r>
              <a:rPr lang="en-US" altLang="zh-TW" sz="1600" dirty="0">
                <a:ea typeface="方正準圓" panose="02000000000000000000" pitchFamily="2" charset="-120"/>
              </a:rPr>
              <a:t>11:17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因無關痛癢的事被投訴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endParaRPr lang="zh-TW" altLang="en-US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60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牧者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話走就走，話變就變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全盤否定過去一起的經歷、記憶和付出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聖靈的感動難道只是一時的情感爆發？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哭過、笑過、痛過的片段不過是自作多情？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立志、召命不過是少年人的夢話？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栽培、心機都是虛空，也是捕風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</a:t>
            </a:r>
            <a:r>
              <a:rPr lang="zh-TW" altLang="en-US" sz="2200" dirty="0">
                <a:ea typeface="方正準圓" panose="02000000000000000000" pitchFamily="2" charset="-120"/>
              </a:rPr>
              <a:t> 愚蠢  </a:t>
            </a: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>
                <a:ea typeface="方正準圓" panose="02000000000000000000" pitchFamily="2" charset="-120"/>
              </a:rPr>
              <a:t>白費  </a:t>
            </a: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懷疑  </a:t>
            </a: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自憐  </a:t>
            </a: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自責  </a:t>
            </a: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ea typeface="方正準圓" panose="02000000000000000000" pitchFamily="2" charset="-120"/>
              </a:rPr>
              <a:t>委屈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zh-TW" altLang="en-US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endParaRPr lang="zh-TW" altLang="en-US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61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="1" dirty="0">
                <a:ea typeface="方正準圓" panose="02000000000000000000" pitchFamily="2" charset="-120"/>
              </a:rPr>
              <a:t>A  </a:t>
            </a:r>
            <a:r>
              <a:rPr lang="zh-TW" altLang="en-US" sz="2200" dirty="0">
                <a:ea typeface="方正準圓" panose="02000000000000000000" pitchFamily="2" charset="-120"/>
              </a:rPr>
              <a:t>十二使徒被差遣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6:7-13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8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　</a:t>
            </a:r>
            <a:r>
              <a:rPr lang="en-US" altLang="zh-TW" sz="2200" b="1" dirty="0">
                <a:ea typeface="方正準圓" panose="02000000000000000000" pitchFamily="2" charset="-120"/>
              </a:rPr>
              <a:t>B</a:t>
            </a:r>
            <a:r>
              <a:rPr lang="en-US" altLang="zh-TW" sz="2200" dirty="0">
                <a:ea typeface="方正準圓" panose="02000000000000000000" pitchFamily="2" charset="-120"/>
              </a:rPr>
              <a:t>  </a:t>
            </a:r>
            <a:r>
              <a:rPr lang="zh-TW" altLang="en-US" sz="2200" dirty="0">
                <a:ea typeface="方正準圓" panose="02000000000000000000" pitchFamily="2" charset="-120"/>
              </a:rPr>
              <a:t>施浸約翰之死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6:14-29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HK" sz="16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="1" dirty="0">
                <a:ea typeface="方正準圓" panose="02000000000000000000" pitchFamily="2" charset="-120"/>
              </a:rPr>
              <a:t>A’  </a:t>
            </a:r>
            <a:r>
              <a:rPr lang="zh-TW" altLang="en-US" sz="2200" dirty="0">
                <a:ea typeface="方正準圓" panose="02000000000000000000" pitchFamily="2" charset="-120"/>
              </a:rPr>
              <a:t>十二使徒回來報告</a:t>
            </a:r>
            <a:r>
              <a:rPr lang="zh-TW" altLang="en-US" sz="1600" dirty="0">
                <a:ea typeface="方正準圓" panose="02000000000000000000" pitchFamily="2" charset="-120"/>
              </a:rPr>
              <a:t>（</a:t>
            </a:r>
            <a:r>
              <a:rPr lang="en-US" altLang="zh-TW" sz="1600" dirty="0">
                <a:ea typeface="方正準圓" panose="02000000000000000000" pitchFamily="2" charset="-120"/>
              </a:rPr>
              <a:t>6:30</a:t>
            </a:r>
            <a:r>
              <a:rPr lang="zh-TW" altLang="en-US" sz="1600" dirty="0">
                <a:ea typeface="方正準圓" panose="02000000000000000000" pitchFamily="2" charset="-120"/>
              </a:rPr>
              <a:t>）</a:t>
            </a:r>
            <a:endParaRPr lang="en-US" altLang="zh-TW" sz="16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</a:t>
            </a:r>
            <a:r>
              <a:rPr lang="zh-TW" altLang="en-US" sz="2200" dirty="0">
                <a:ea typeface="方正準圓" panose="02000000000000000000" pitchFamily="2" charset="-120"/>
              </a:rPr>
              <a:t> 預示基督的受害及跟從者的使命和死亡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犧牲沒有人欣賞，付出得不到回報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反而帶來拒絕、困苦、憎恨和危險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服侍的本相就是一同受苦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牧養就是打開個心被人傷害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Love-Until-It-Hurt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zh-TW" altLang="en-US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75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219CB-0F74-EE5B-E7FE-D1D83A3E9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7694"/>
            <a:ext cx="7772400" cy="1102519"/>
          </a:xfrm>
        </p:spPr>
        <p:txBody>
          <a:bodyPr>
            <a:normAutofit/>
          </a:bodyPr>
          <a:lstStyle/>
          <a:p>
            <a:r>
              <a:rPr lang="zh-TW" altLang="en-US" sz="6000" spc="-300" dirty="0">
                <a:latin typeface="方正粗黑" panose="02000000000000000000" pitchFamily="2" charset="-120"/>
                <a:ea typeface="方正粗黑" panose="02000000000000000000" pitchFamily="2" charset="-120"/>
              </a:rPr>
              <a:t>調 教 動 機</a:t>
            </a:r>
            <a:endParaRPr lang="zh-HK" altLang="en-US" sz="6000" spc="-300" dirty="0"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86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6:30 </a:t>
            </a:r>
            <a:r>
              <a:rPr lang="zh-TW" altLang="en-US" sz="2200" dirty="0">
                <a:ea typeface="方正準圓" panose="02000000000000000000" pitchFamily="2" charset="-120"/>
              </a:rPr>
              <a:t>使徒們聚集到耶穌那裏，把一切所做的事、所傳的道全告訴他。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31 </a:t>
            </a:r>
            <a:r>
              <a:rPr lang="zh-TW" altLang="en-US" sz="2200" dirty="0">
                <a:ea typeface="方正準圓" panose="02000000000000000000" pitchFamily="2" charset="-120"/>
              </a:rPr>
              <a:t>他就說：「你們來，同我私下到荒野的地方去歇一歇。」這是因為來往的人多，他們連吃飯的時間也沒有。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32 </a:t>
            </a:r>
            <a:r>
              <a:rPr lang="zh-TW" altLang="en-US" sz="2200" dirty="0">
                <a:ea typeface="方正準圓" panose="02000000000000000000" pitchFamily="2" charset="-120"/>
              </a:rPr>
              <a:t>他們就坐船，私下往荒野的地方去。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對使徒的報告沒有興趣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重視現實的需要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3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 忍 的 生 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「生命堅忍系列」幫助我們從聖經尋找上帝在不同處境中的應許，使我們常忍耐，以及得著安慰和盼望。一連八課，探討</a:t>
            </a:r>
            <a:r>
              <a:rPr lang="zh-TW" altLang="en-US" sz="2200" dirty="0">
                <a:latin typeface="方正粗圓" panose="02000000000000000000" pitchFamily="2" charset="-120"/>
                <a:ea typeface="方正粗圓" panose="02000000000000000000" pitchFamily="2" charset="-120"/>
              </a:rPr>
              <a:t>苦難、自我形象、有意義人生、過勞、沮喪、壓力、批評</a:t>
            </a:r>
            <a:r>
              <a:rPr lang="zh-TW" altLang="en-US" sz="2200" dirty="0">
                <a:ea typeface="方正準圓" panose="02000000000000000000" pitchFamily="2" charset="-120"/>
              </a:rPr>
              <a:t>，以及</a:t>
            </a:r>
            <a:r>
              <a:rPr lang="zh-TW" altLang="en-US" sz="2200" dirty="0">
                <a:latin typeface="方正粗圓" panose="02000000000000000000" pitchFamily="2" charset="-120"/>
                <a:ea typeface="方正粗圓" panose="02000000000000000000" pitchFamily="2" charset="-120"/>
              </a:rPr>
              <a:t>上帝離我很遠</a:t>
            </a:r>
            <a:r>
              <a:rPr lang="zh-TW" altLang="en-US" sz="2200" dirty="0">
                <a:ea typeface="方正準圓" panose="02000000000000000000" pitchFamily="2" charset="-120"/>
              </a:rPr>
              <a:t>。</a:t>
            </a: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35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6:33 </a:t>
            </a:r>
            <a:r>
              <a:rPr lang="zh-TW" altLang="en-US" sz="2200" dirty="0">
                <a:ea typeface="方正準圓" panose="02000000000000000000" pitchFamily="2" charset="-120"/>
              </a:rPr>
              <a:t>眾人看見他們走了，有許多認識他們的，就從各城步行，一同跑到那裏，比他們先趕到了。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34 </a:t>
            </a:r>
            <a:r>
              <a:rPr lang="zh-TW" altLang="en-US" sz="2200" dirty="0">
                <a:ea typeface="方正準圓" panose="02000000000000000000" pitchFamily="2" charset="-120"/>
              </a:rPr>
              <a:t>耶穌出來，見有一大群的人，就憐憫他們，因為他們如同羊沒有牧人一般，於是開始教導他們許多事。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無法停止下來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世界有太多的需要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等待你我的拯救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87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錯誤動機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救世主情意結 </a:t>
            </a:r>
            <a:r>
              <a:rPr lang="en-US" altLang="zh-TW" sz="2200" dirty="0">
                <a:ea typeface="方正準圓" panose="02000000000000000000" pitchFamily="2" charset="-120"/>
              </a:rPr>
              <a:t>(Messianic Complex)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捨我其誰，沒有我不行，只有我才是問題的唯一答案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放大別人的痛苦和</a:t>
            </a:r>
            <a:r>
              <a:rPr lang="zh-TW" altLang="en-US" sz="2200">
                <a:ea typeface="方正準圓" panose="02000000000000000000" pitchFamily="2" charset="-120"/>
              </a:rPr>
              <a:t>困難，顯示自己的存在價值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有一種凍叫做「阿媽覺得你凍」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推銷自己的人生見解／神學，強把自己的信念套於別人身上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證實自己的能力和知識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自卑、比較 </a:t>
            </a:r>
            <a:r>
              <a:rPr lang="en-US" altLang="zh-TW" sz="2200" dirty="0">
                <a:ea typeface="方正準圓" panose="02000000000000000000" pitchFamily="2" charset="-120"/>
              </a:rPr>
              <a:t>= </a:t>
            </a:r>
            <a:r>
              <a:rPr lang="zh-TW" altLang="en-US" sz="2200" dirty="0">
                <a:ea typeface="方正準圓" panose="02000000000000000000" pitchFamily="2" charset="-120"/>
              </a:rPr>
              <a:t>被需要、被肯定 </a:t>
            </a:r>
            <a:r>
              <a:rPr lang="en-US" altLang="zh-TW" sz="2200" dirty="0">
                <a:ea typeface="方正準圓" panose="02000000000000000000" pitchFamily="2" charset="-120"/>
              </a:rPr>
              <a:t>= </a:t>
            </a:r>
            <a:r>
              <a:rPr lang="zh-TW" altLang="en-US" sz="2200" dirty="0">
                <a:ea typeface="方正準圓" panose="02000000000000000000" pitchFamily="2" charset="-120"/>
              </a:rPr>
              <a:t>建立自己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866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6:33 </a:t>
            </a:r>
            <a:r>
              <a:rPr lang="zh-TW" altLang="en-US" sz="2200" dirty="0">
                <a:ea typeface="方正準圓" panose="02000000000000000000" pitchFamily="2" charset="-120"/>
              </a:rPr>
              <a:t>眾人看見他們走了，有許多認識他們的，就從各城步行，一同跑到那裏，比他們先趕到了。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34 </a:t>
            </a:r>
            <a:r>
              <a:rPr lang="zh-TW" altLang="en-US" sz="2200" dirty="0">
                <a:ea typeface="方正準圓" panose="02000000000000000000" pitchFamily="2" charset="-120"/>
              </a:rPr>
              <a:t>耶穌出來，見有一大群的人，就憐憫他們，因為他們如同羊沒有牧人一般，於是開始教導他們許多事。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</a:t>
            </a:r>
            <a:r>
              <a:rPr lang="zh-TW" altLang="en-US" sz="2200" dirty="0">
                <a:ea typeface="方正準圓" panose="02000000000000000000" pitchFamily="2" charset="-120"/>
              </a:rPr>
              <a:t> 真正動機 </a:t>
            </a:r>
            <a:r>
              <a:rPr lang="en-US" altLang="zh-TW" sz="2200" dirty="0">
                <a:ea typeface="方正準圓" panose="02000000000000000000" pitchFamily="2" charset="-120"/>
              </a:rPr>
              <a:t>= </a:t>
            </a:r>
            <a:r>
              <a:rPr lang="zh-TW" altLang="en-US" sz="2200" dirty="0">
                <a:ea typeface="方正準圓" panose="02000000000000000000" pitchFamily="2" charset="-120"/>
              </a:rPr>
              <a:t>憐憫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33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憐憫，因為我們本是一樣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我們都是負傷者，因此面對負傷的人會產生憐憫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不可欺壓寄居的，因為你們在埃及地作過寄居的，知道寄居者的心情。</a:t>
            </a:r>
            <a:r>
              <a:rPr lang="zh-TW" altLang="en-US" sz="1400" dirty="0">
                <a:ea typeface="方正準圓" panose="02000000000000000000" pitchFamily="2" charset="-120"/>
              </a:rPr>
              <a:t>出</a:t>
            </a:r>
            <a:r>
              <a:rPr lang="en-US" altLang="zh-TW" sz="1400" dirty="0">
                <a:ea typeface="方正準圓" panose="02000000000000000000" pitchFamily="2" charset="-120"/>
              </a:rPr>
              <a:t>23:9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寂寞吸引寂寞、破碎明白破碎、受傷敏感受傷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服侍不分大細、高低，而是一樣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超人、聖人、完全人 </a:t>
            </a:r>
            <a:r>
              <a:rPr lang="en-US" altLang="zh-TW" sz="2200" dirty="0">
                <a:ea typeface="方正準圓" panose="02000000000000000000" pitchFamily="2" charset="-120"/>
              </a:rPr>
              <a:t>vs </a:t>
            </a:r>
            <a:r>
              <a:rPr lang="zh-TW" altLang="en-US" sz="2200" dirty="0">
                <a:ea typeface="方正準圓" panose="02000000000000000000" pitchFamily="2" charset="-120"/>
              </a:rPr>
              <a:t>閒站的人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316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調教動機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為何生於這個時代 </a:t>
            </a:r>
            <a:r>
              <a:rPr lang="en-US" altLang="zh-TW" sz="2200" dirty="0">
                <a:ea typeface="方正準圓" panose="02000000000000000000" pitchFamily="2" charset="-120"/>
              </a:rPr>
              <a:t>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若在平靜安穩的日子，就是一個屬靈偉人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上帝讓我們生於這個世代，為要服待這世代的人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一同面對失敗、一同哀哭、一同持守、一起摸著石頭過河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避唔到，一齊捱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教會是同伴，不是救世主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</a:t>
            </a:r>
            <a:r>
              <a:rPr lang="zh-TW" altLang="en-US" sz="2200" dirty="0">
                <a:ea typeface="方正準圓" panose="02000000000000000000" pitchFamily="2" charset="-120"/>
              </a:rPr>
              <a:t> 接納自己的限制，做唔到的交返俾上帝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教會不是我的而是你的</a:t>
            </a:r>
          </a:p>
        </p:txBody>
      </p:sp>
    </p:spTree>
    <p:extLst>
      <p:ext uri="{BB962C8B-B14F-4D97-AF65-F5344CB8AC3E}">
        <p14:creationId xmlns:p14="http://schemas.microsoft.com/office/powerpoint/2010/main" val="203690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分享一個因服侍而「受傷</a:t>
            </a:r>
            <a:r>
              <a:rPr lang="zh-TW" altLang="en-US" sz="2200">
                <a:ea typeface="方正準圓" panose="02000000000000000000" pitchFamily="2" charset="-120"/>
              </a:rPr>
              <a:t>」的故事；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有沒有試過過勞（</a:t>
            </a:r>
            <a:r>
              <a:rPr lang="en-US" altLang="zh-TW" sz="2200" dirty="0">
                <a:ea typeface="方正準圓" panose="02000000000000000000" pitchFamily="2" charset="-120"/>
              </a:rPr>
              <a:t>Burnout</a:t>
            </a:r>
            <a:r>
              <a:rPr lang="zh-TW" altLang="en-US" sz="2200" dirty="0">
                <a:ea typeface="方正準圓" panose="02000000000000000000" pitchFamily="2" charset="-120"/>
              </a:rPr>
              <a:t>）的情況，當時又如何面對？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對你來說怎樣才是「休息」？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你的服侍現在遇上了甚麼難關？</a:t>
            </a:r>
          </a:p>
        </p:txBody>
      </p:sp>
    </p:spTree>
    <p:extLst>
      <p:ext uri="{BB962C8B-B14F-4D97-AF65-F5344CB8AC3E}">
        <p14:creationId xmlns:p14="http://schemas.microsoft.com/office/powerpoint/2010/main" val="202513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 忍 的 生 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面對突襲的苦難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約伯記 </a:t>
            </a:r>
            <a:r>
              <a:rPr lang="en-US" altLang="zh-TW" sz="1800" dirty="0">
                <a:ea typeface="方正準圓" panose="02000000000000000000" pitchFamily="2" charset="-120"/>
              </a:rPr>
              <a:t>1:13-19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我現在是誰，也可以是誰？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創世記 </a:t>
            </a:r>
            <a:r>
              <a:rPr lang="en-US" altLang="zh-TW" sz="1800" dirty="0">
                <a:ea typeface="方正準圓" panose="02000000000000000000" pitchFamily="2" charset="-120"/>
              </a:rPr>
              <a:t>1:26-31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打造有意義的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馬太福音 </a:t>
            </a:r>
            <a:r>
              <a:rPr lang="en-US" altLang="zh-TW" sz="1800" dirty="0">
                <a:ea typeface="方正準圓" panose="02000000000000000000" pitchFamily="2" charset="-120"/>
              </a:rPr>
              <a:t>25:8-13, 22-30, 33-46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latin typeface="方正粗圓" panose="02000000000000000000" pitchFamily="2" charset="-120"/>
                <a:ea typeface="方正粗圓" panose="02000000000000000000" pitchFamily="2" charset="-120"/>
              </a:rPr>
              <a:t>我幫人，誰來幫我？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馬可福音 </a:t>
            </a:r>
            <a:r>
              <a:rPr lang="en-US" altLang="zh-TW" sz="1800" dirty="0">
                <a:ea typeface="方正準圓" panose="02000000000000000000" pitchFamily="2" charset="-120"/>
              </a:rPr>
              <a:t>6:30-34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灰到核爆 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列王紀上 </a:t>
            </a:r>
            <a:r>
              <a:rPr lang="en-US" altLang="zh-TW" sz="1800" dirty="0">
                <a:ea typeface="方正準圓" panose="02000000000000000000" pitchFamily="2" charset="-120"/>
              </a:rPr>
              <a:t>19:1-18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壓力終結者 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哥林多後書</a:t>
            </a:r>
            <a:r>
              <a:rPr lang="en-US" altLang="zh-TW" sz="1800" dirty="0">
                <a:ea typeface="方正準圓" panose="02000000000000000000" pitchFamily="2" charset="-120"/>
              </a:rPr>
              <a:t>4:7-18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不讓批評傷我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詩篇</a:t>
            </a:r>
            <a:r>
              <a:rPr lang="en-US" altLang="zh-TW" sz="1800" dirty="0">
                <a:ea typeface="方正準圓" panose="02000000000000000000" pitchFamily="2" charset="-120"/>
              </a:rPr>
              <a:t>139:1-12, 23-24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Font typeface="+mj-lt"/>
              <a:buAutoNum type="arabicPeriod"/>
              <a:tabLst>
                <a:tab pos="4216400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當感到上帝離你很遠 </a:t>
            </a:r>
            <a:r>
              <a:rPr lang="en-US" altLang="zh-TW" sz="2200" dirty="0">
                <a:ea typeface="方正準圓" panose="02000000000000000000" pitchFamily="2" charset="-120"/>
              </a:rPr>
              <a:t>	</a:t>
            </a:r>
            <a:r>
              <a:rPr lang="zh-TW" altLang="en-US" sz="1800" dirty="0">
                <a:ea typeface="方正準圓" panose="02000000000000000000" pitchFamily="2" charset="-120"/>
              </a:rPr>
              <a:t>約拿書</a:t>
            </a:r>
            <a:r>
              <a:rPr lang="en-US" altLang="zh-TW" sz="1800" dirty="0">
                <a:ea typeface="方正準圓" panose="02000000000000000000" pitchFamily="2" charset="-120"/>
              </a:rPr>
              <a:t>1:1-6,</a:t>
            </a:r>
            <a:r>
              <a:rPr lang="zh-TW" altLang="en-US" sz="1800" dirty="0">
                <a:ea typeface="方正準圓" panose="02000000000000000000" pitchFamily="2" charset="-120"/>
              </a:rPr>
              <a:t> </a:t>
            </a:r>
            <a:r>
              <a:rPr lang="en-US" altLang="zh-TW" sz="1800" dirty="0">
                <a:ea typeface="方正準圓" panose="02000000000000000000" pitchFamily="2" charset="-120"/>
              </a:rPr>
              <a:t>4:4-11</a:t>
            </a: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1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我幫人，誰來幫我？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與母親的對話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獨力湊大我和哥哥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照顧嫲嫲、爺爺、姑婆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家務助理，湊大幾位小朋友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一生都在服事別人</a:t>
            </a:r>
            <a:endParaRPr lang="en-US" altLang="zh-HK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服侍的期望和動機</a:t>
            </a: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22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219CB-0F74-EE5B-E7FE-D1D83A3E9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7694"/>
            <a:ext cx="7772400" cy="1102519"/>
          </a:xfrm>
        </p:spPr>
        <p:txBody>
          <a:bodyPr>
            <a:normAutofit/>
          </a:bodyPr>
          <a:lstStyle/>
          <a:p>
            <a:r>
              <a:rPr lang="zh-TW" altLang="en-US" sz="6000" spc="-300" dirty="0">
                <a:latin typeface="方正粗黑" panose="02000000000000000000" pitchFamily="2" charset="-120"/>
                <a:ea typeface="方正粗黑" panose="02000000000000000000" pitchFamily="2" charset="-120"/>
              </a:rPr>
              <a:t>期 望 管 理</a:t>
            </a:r>
            <a:endParaRPr lang="zh-HK" altLang="en-US" sz="6000" spc="-300" dirty="0"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65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期望管理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馬可福音六章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拿撒勒人厭棄耶穌</a:t>
            </a:r>
            <a:r>
              <a:rPr lang="zh-TW" altLang="en-US" sz="1800" dirty="0">
                <a:ea typeface="方正準圓" panose="02000000000000000000" pitchFamily="2" charset="-120"/>
              </a:rPr>
              <a:t>（</a:t>
            </a:r>
            <a:r>
              <a:rPr lang="en-US" altLang="zh-TW" sz="1800" dirty="0">
                <a:ea typeface="方正準圓" panose="02000000000000000000" pitchFamily="2" charset="-120"/>
              </a:rPr>
              <a:t>6:1-6</a:t>
            </a:r>
            <a:r>
              <a:rPr lang="zh-TW" altLang="en-US" sz="1800" dirty="0">
                <a:ea typeface="方正準圓" panose="02000000000000000000" pitchFamily="2" charset="-120"/>
              </a:rPr>
              <a:t>）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耶穌差遣十二使徒</a:t>
            </a:r>
            <a:r>
              <a:rPr lang="zh-TW" altLang="en-US" sz="1800" dirty="0">
                <a:ea typeface="方正準圓" panose="02000000000000000000" pitchFamily="2" charset="-120"/>
              </a:rPr>
              <a:t>（</a:t>
            </a:r>
            <a:r>
              <a:rPr lang="en-US" altLang="zh-TW" sz="1800" dirty="0">
                <a:ea typeface="方正準圓" panose="02000000000000000000" pitchFamily="2" charset="-120"/>
              </a:rPr>
              <a:t>6:6-13</a:t>
            </a:r>
            <a:r>
              <a:rPr lang="zh-TW" altLang="en-US" sz="1800" dirty="0">
                <a:ea typeface="方正準圓" panose="02000000000000000000" pitchFamily="2" charset="-120"/>
              </a:rPr>
              <a:t>）</a:t>
            </a:r>
            <a:endParaRPr lang="en-US" altLang="zh-TW" sz="18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施浸約翰之死</a:t>
            </a:r>
            <a:r>
              <a:rPr lang="zh-TW" altLang="en-US" sz="1800" dirty="0">
                <a:ea typeface="方正準圓" panose="02000000000000000000" pitchFamily="2" charset="-120"/>
              </a:rPr>
              <a:t>（</a:t>
            </a:r>
            <a:r>
              <a:rPr lang="en-US" altLang="zh-TW" sz="1800" dirty="0">
                <a:ea typeface="方正準圓" panose="02000000000000000000" pitchFamily="2" charset="-120"/>
              </a:rPr>
              <a:t>6:14-29</a:t>
            </a:r>
            <a:r>
              <a:rPr lang="zh-TW" altLang="en-US" sz="1800" dirty="0">
                <a:ea typeface="方正準圓" panose="02000000000000000000" pitchFamily="2" charset="-120"/>
              </a:rPr>
              <a:t>）</a:t>
            </a:r>
            <a:endParaRPr lang="en-US" altLang="zh-TW" sz="18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十二使徒回來報告</a:t>
            </a:r>
            <a:r>
              <a:rPr lang="zh-TW" altLang="en-US" sz="1800" dirty="0">
                <a:ea typeface="方正準圓" panose="02000000000000000000" pitchFamily="2" charset="-120"/>
              </a:rPr>
              <a:t>（</a:t>
            </a:r>
            <a:r>
              <a:rPr lang="en-US" altLang="zh-TW" sz="1800" dirty="0">
                <a:ea typeface="方正準圓" panose="02000000000000000000" pitchFamily="2" charset="-120"/>
              </a:rPr>
              <a:t>6:30</a:t>
            </a:r>
            <a:r>
              <a:rPr lang="zh-TW" altLang="en-US" sz="1800" dirty="0">
                <a:ea typeface="方正準圓" panose="02000000000000000000" pitchFamily="2" charset="-120"/>
              </a:rPr>
              <a:t>）</a:t>
            </a:r>
            <a:endParaRPr lang="en-US" altLang="zh-TW" sz="18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zh-TW" altLang="en-US" sz="2200" dirty="0">
                <a:ea typeface="方正準圓" panose="02000000000000000000" pitchFamily="2" charset="-120"/>
              </a:rPr>
              <a:t>耶穌使五千人吃飽</a:t>
            </a:r>
            <a:r>
              <a:rPr lang="zh-TW" altLang="en-US" sz="1800" dirty="0">
                <a:ea typeface="方正準圓" panose="02000000000000000000" pitchFamily="2" charset="-120"/>
              </a:rPr>
              <a:t>（</a:t>
            </a:r>
            <a:r>
              <a:rPr lang="en-US" altLang="zh-TW" sz="1800" dirty="0">
                <a:ea typeface="方正準圓" panose="02000000000000000000" pitchFamily="2" charset="-120"/>
              </a:rPr>
              <a:t>6:31-44</a:t>
            </a:r>
            <a:r>
              <a:rPr lang="zh-TW" altLang="en-US" sz="1800" dirty="0">
                <a:ea typeface="方正準圓" panose="02000000000000000000" pitchFamily="2" charset="-120"/>
              </a:rPr>
              <a:t>）</a:t>
            </a:r>
            <a:endParaRPr lang="en-US" altLang="zh-TW" sz="1800" dirty="0">
              <a:ea typeface="方正準圓" panose="02000000000000000000" pitchFamily="2" charset="-12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tabLst>
                <a:tab pos="534988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8742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拿撒勒人厭棄耶穌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6:1 </a:t>
            </a:r>
            <a:r>
              <a:rPr lang="zh-TW" altLang="en-US" sz="2200" dirty="0">
                <a:ea typeface="方正準圓" panose="02000000000000000000" pitchFamily="2" charset="-120"/>
              </a:rPr>
              <a:t>耶穌離開那裏，來到自己的家鄉；門徒也跟從他。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2 </a:t>
            </a:r>
            <a:r>
              <a:rPr lang="zh-TW" altLang="en-US" sz="2200" dirty="0">
                <a:ea typeface="方正準圓" panose="02000000000000000000" pitchFamily="2" charset="-120"/>
              </a:rPr>
              <a:t>到了安息日，他在會堂裏教導人。眾人聽見，就很驚奇，說：「這人哪來這本事呢？所賜給他的是甚麼智慧？他手所做的是何等的異能呢？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 </a:t>
            </a:r>
            <a:r>
              <a:rPr lang="zh-TW" altLang="en-US" sz="2200" dirty="0">
                <a:ea typeface="方正準圓" panose="02000000000000000000" pitchFamily="2" charset="-120"/>
              </a:rPr>
              <a:t>這不是那木匠嗎？不是馬利亞的兒子雅各、約西、猶大、西門的長兄嗎？他姊妹們不也是在我們這裏嗎？」他們就厭棄他。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4 </a:t>
            </a:r>
            <a:r>
              <a:rPr lang="zh-TW" altLang="en-US" sz="2200" dirty="0">
                <a:ea typeface="方正準圓" panose="02000000000000000000" pitchFamily="2" charset="-120"/>
              </a:rPr>
              <a:t>耶穌對他們說：「先知除了在本鄉、本族和自己的家之外，沒有不被尊敬的。」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5 </a:t>
            </a:r>
            <a:r>
              <a:rPr lang="zh-TW" altLang="en-US" sz="2200" dirty="0">
                <a:ea typeface="方正準圓" panose="02000000000000000000" pitchFamily="2" charset="-120"/>
              </a:rPr>
              <a:t>耶穌在那裏不能行甚麼異能，不過為幾個病人按手，治好他們。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6 </a:t>
            </a:r>
            <a:r>
              <a:rPr lang="zh-TW" altLang="en-US" sz="2200" dirty="0">
                <a:ea typeface="方正準圓" panose="02000000000000000000" pitchFamily="2" charset="-120"/>
              </a:rPr>
              <a:t>他也詫異他們不信。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耶穌在家鄉被厭棄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0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拿撒勒人厭棄耶穌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6:1 </a:t>
            </a:r>
            <a:r>
              <a:rPr lang="zh-TW" altLang="en-US" sz="2200" dirty="0">
                <a:ea typeface="方正準圓" panose="02000000000000000000" pitchFamily="2" charset="-120"/>
              </a:rPr>
              <a:t>耶穌離開那裏，來到自己的家鄉；門徒也跟從他。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2 </a:t>
            </a:r>
            <a:r>
              <a:rPr lang="zh-TW" altLang="en-US" sz="2200" dirty="0">
                <a:ea typeface="方正準圓" panose="02000000000000000000" pitchFamily="2" charset="-120"/>
              </a:rPr>
              <a:t>到了安息日，他在會堂裏教導人。眾人聽見，就很驚奇，說：「這人哪來這本事呢？所賜給他的是甚麼智慧？他手所做的是何等的異能呢？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 </a:t>
            </a:r>
            <a:r>
              <a:rPr lang="zh-TW" altLang="en-US" sz="2200" dirty="0">
                <a:ea typeface="方正準圓" panose="02000000000000000000" pitchFamily="2" charset="-120"/>
              </a:rPr>
              <a:t>這不是那木匠嗎？不是馬利亞的兒子雅各、約西、猶大、西門的長兄嗎？他姊妹們不也是在我們這裏嗎？」他們就厭棄他。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4 </a:t>
            </a:r>
            <a:r>
              <a:rPr lang="zh-TW" altLang="en-US" sz="2200" dirty="0">
                <a:ea typeface="方正準圓" panose="02000000000000000000" pitchFamily="2" charset="-120"/>
              </a:rPr>
              <a:t>耶穌對他們說：「先知除了在本鄉、本族和自己的家之外，沒有不被尊敬的。」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5 </a:t>
            </a:r>
            <a:r>
              <a:rPr lang="zh-TW" altLang="en-US" sz="2200" dirty="0">
                <a:ea typeface="方正準圓" panose="02000000000000000000" pitchFamily="2" charset="-120"/>
              </a:rPr>
              <a:t>耶穌在那裏不能行甚麼異能，不過為幾個病人按手，治好他們。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6 </a:t>
            </a:r>
            <a:r>
              <a:rPr lang="zh-TW" altLang="en-US" sz="2200" dirty="0">
                <a:ea typeface="方正準圓" panose="02000000000000000000" pitchFamily="2" charset="-120"/>
              </a:rPr>
              <a:t>他也詫異他們不信。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失敗而回</a:t>
            </a:r>
            <a:endParaRPr lang="en-US" altLang="zh-TW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16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拿撒勒人厭棄耶穌</a:t>
            </a:r>
            <a:endParaRPr lang="zh-TW" altLang="en-US" kern="0" dirty="0">
              <a:latin typeface="方正超粗黑" panose="02000000000000000000" pitchFamily="2" charset="-120"/>
              <a:ea typeface="方正超粗黑" panose="020000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TW" sz="2200" baseline="30000" dirty="0">
                <a:ea typeface="方正準圓" panose="02000000000000000000" pitchFamily="2" charset="-120"/>
              </a:rPr>
              <a:t>6:1 </a:t>
            </a:r>
            <a:r>
              <a:rPr lang="zh-TW" altLang="en-US" sz="2200" dirty="0">
                <a:ea typeface="方正準圓" panose="02000000000000000000" pitchFamily="2" charset="-120"/>
              </a:rPr>
              <a:t>耶穌離開那裏，來到自己的家鄉；門徒也跟從他。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2 </a:t>
            </a:r>
            <a:r>
              <a:rPr lang="zh-TW" altLang="en-US" sz="2200" dirty="0">
                <a:ea typeface="方正準圓" panose="02000000000000000000" pitchFamily="2" charset="-120"/>
              </a:rPr>
              <a:t>到了安息日，他在會堂裏教導人。眾人聽見，就很驚奇，說：「這人哪來這本事呢？所賜給他的是甚麼智慧？他手所做的是何等的異能呢？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3 </a:t>
            </a:r>
            <a:r>
              <a:rPr lang="zh-TW" altLang="en-US" sz="2200" dirty="0">
                <a:ea typeface="方正準圓" panose="02000000000000000000" pitchFamily="2" charset="-120"/>
              </a:rPr>
              <a:t>這不是那木匠嗎？不是馬利亞的兒子雅各、約西、猶大、西門的長兄嗎？他姊妹們不也是在我們這裏嗎？」他們就厭棄他。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4 </a:t>
            </a:r>
            <a:r>
              <a:rPr lang="zh-TW" altLang="en-US" sz="2200" dirty="0">
                <a:ea typeface="方正準圓" panose="02000000000000000000" pitchFamily="2" charset="-120"/>
              </a:rPr>
              <a:t>耶穌對他們說：「先知除了在本鄉、本族和自己的家之外，沒有不被尊敬的。」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5 </a:t>
            </a:r>
            <a:r>
              <a:rPr lang="zh-TW" altLang="en-US" sz="2200" dirty="0">
                <a:ea typeface="方正準圓" panose="02000000000000000000" pitchFamily="2" charset="-120"/>
              </a:rPr>
              <a:t>耶穌在那裏不能行甚麼異能，不過為幾個病人按手，治好他們。</a:t>
            </a:r>
            <a:r>
              <a:rPr lang="en-US" altLang="zh-TW" sz="2200" baseline="30000" dirty="0">
                <a:ea typeface="方正準圓" panose="02000000000000000000" pitchFamily="2" charset="-120"/>
              </a:rPr>
              <a:t>6 </a:t>
            </a:r>
            <a:r>
              <a:rPr lang="zh-TW" altLang="en-US" sz="2200" dirty="0">
                <a:ea typeface="方正準圓" panose="02000000000000000000" pitchFamily="2" charset="-120"/>
              </a:rPr>
              <a:t>他也詫異他們不信。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信心是神蹟奇事的元素</a:t>
            </a:r>
            <a:endParaRPr lang="en-US" altLang="zh-TW" sz="2200" dirty="0">
              <a:ea typeface="方正準圓" panose="02000000000000000000" pitchFamily="2" charset="-12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9B4D0E"/>
              </a:buClr>
              <a:buNone/>
              <a:tabLst>
                <a:tab pos="534988" algn="l"/>
              </a:tabLst>
            </a:pPr>
            <a:r>
              <a:rPr lang="en-US" altLang="zh-HK" sz="2200" dirty="0">
                <a:ea typeface="方正準圓" panose="02000000000000000000" pitchFamily="2" charset="-120"/>
              </a:rPr>
              <a:t># </a:t>
            </a:r>
            <a:r>
              <a:rPr lang="zh-TW" altLang="en-US" sz="2200" dirty="0">
                <a:ea typeface="方正準圓" panose="02000000000000000000" pitchFamily="2" charset="-120"/>
              </a:rPr>
              <a:t>神蹟奇事不一定帶來信心</a:t>
            </a:r>
            <a:endParaRPr lang="en-US" altLang="zh-HK" sz="2200" dirty="0"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06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24354</TotalTime>
  <Words>2243</Words>
  <Application>Microsoft Macintosh PowerPoint</Application>
  <PresentationFormat>如螢幕大小 (16:9)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方正大標宋</vt:lpstr>
      <vt:lpstr>方正準圓</vt:lpstr>
      <vt:lpstr>Calibri</vt:lpstr>
      <vt:lpstr>方正粗黑</vt:lpstr>
      <vt:lpstr>Arial</vt:lpstr>
      <vt:lpstr>微軟正黑體</vt:lpstr>
      <vt:lpstr>方正粗圓</vt:lpstr>
      <vt:lpstr>方正超粗黑</vt:lpstr>
      <vt:lpstr>Office 佈景主題</vt:lpstr>
      <vt:lpstr>我幫人，誰來幫我？</vt:lpstr>
      <vt:lpstr>堅 忍 的 生 命</vt:lpstr>
      <vt:lpstr>堅 忍 的 生 命</vt:lpstr>
      <vt:lpstr>我幫人，誰來幫我？</vt:lpstr>
      <vt:lpstr>期 望 管 理</vt:lpstr>
      <vt:lpstr>期望管理</vt:lpstr>
      <vt:lpstr>拿撒勒人厭棄耶穌</vt:lpstr>
      <vt:lpstr>拿撒勒人厭棄耶穌</vt:lpstr>
      <vt:lpstr>拿撒勒人厭棄耶穌</vt:lpstr>
      <vt:lpstr>耶穌差遣十二使徒</vt:lpstr>
      <vt:lpstr>耶穌差遣十二使徒</vt:lpstr>
      <vt:lpstr>十二使徒</vt:lpstr>
      <vt:lpstr>期望管理</vt:lpstr>
      <vt:lpstr>期望管理</vt:lpstr>
      <vt:lpstr>期望管理</vt:lpstr>
      <vt:lpstr>期望管理</vt:lpstr>
      <vt:lpstr>期望管理</vt:lpstr>
      <vt:lpstr>調 教 動 機</vt:lpstr>
      <vt:lpstr>調教動機</vt:lpstr>
      <vt:lpstr>調教動機</vt:lpstr>
      <vt:lpstr>調教動機</vt:lpstr>
      <vt:lpstr>調教動機</vt:lpstr>
      <vt:lpstr>調教動機</vt:lpstr>
      <vt:lpstr>調教動機</vt:lpstr>
      <vt:lpstr>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互相承擔</dc:title>
  <dc:creator>chankit</dc:creator>
  <cp:lastModifiedBy>f024414</cp:lastModifiedBy>
  <cp:revision>3720</cp:revision>
  <dcterms:created xsi:type="dcterms:W3CDTF">2014-11-07T08:34:55Z</dcterms:created>
  <dcterms:modified xsi:type="dcterms:W3CDTF">2022-06-28T08:42:06Z</dcterms:modified>
</cp:coreProperties>
</file>