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61" r:id="rId2"/>
    <p:sldId id="286" r:id="rId3"/>
    <p:sldId id="294" r:id="rId4"/>
    <p:sldId id="295" r:id="rId5"/>
    <p:sldId id="299" r:id="rId6"/>
    <p:sldId id="326" r:id="rId7"/>
    <p:sldId id="298" r:id="rId8"/>
    <p:sldId id="297" r:id="rId9"/>
    <p:sldId id="302" r:id="rId10"/>
    <p:sldId id="328" r:id="rId11"/>
    <p:sldId id="357" r:id="rId12"/>
    <p:sldId id="358" r:id="rId13"/>
    <p:sldId id="329" r:id="rId14"/>
    <p:sldId id="359" r:id="rId15"/>
    <p:sldId id="361" r:id="rId16"/>
    <p:sldId id="362" r:id="rId17"/>
    <p:sldId id="330" r:id="rId18"/>
    <p:sldId id="363" r:id="rId19"/>
    <p:sldId id="364" r:id="rId20"/>
    <p:sldId id="327" r:id="rId21"/>
    <p:sldId id="368" r:id="rId22"/>
    <p:sldId id="300" r:id="rId23"/>
    <p:sldId id="301" r:id="rId24"/>
    <p:sldId id="296" r:id="rId25"/>
    <p:sldId id="307" r:id="rId26"/>
    <p:sldId id="354" r:id="rId27"/>
    <p:sldId id="331" r:id="rId28"/>
    <p:sldId id="365" r:id="rId29"/>
    <p:sldId id="306" r:id="rId30"/>
    <p:sldId id="305" r:id="rId31"/>
    <p:sldId id="304" r:id="rId32"/>
    <p:sldId id="311" r:id="rId33"/>
    <p:sldId id="310" r:id="rId34"/>
    <p:sldId id="332" r:id="rId35"/>
    <p:sldId id="341" r:id="rId36"/>
    <p:sldId id="366" r:id="rId37"/>
    <p:sldId id="340" r:id="rId38"/>
    <p:sldId id="342" r:id="rId39"/>
    <p:sldId id="339" r:id="rId40"/>
    <p:sldId id="344" r:id="rId41"/>
    <p:sldId id="343" r:id="rId42"/>
    <p:sldId id="338" r:id="rId43"/>
    <p:sldId id="346" r:id="rId44"/>
    <p:sldId id="345" r:id="rId45"/>
    <p:sldId id="337" r:id="rId46"/>
    <p:sldId id="336" r:id="rId47"/>
    <p:sldId id="335" r:id="rId48"/>
    <p:sldId id="367" r:id="rId49"/>
    <p:sldId id="347" r:id="rId50"/>
    <p:sldId id="369" r:id="rId51"/>
    <p:sldId id="351" r:id="rId52"/>
    <p:sldId id="350" r:id="rId53"/>
    <p:sldId id="353" r:id="rId54"/>
    <p:sldId id="325" r:id="rId55"/>
    <p:sldId id="352" r:id="rId56"/>
  </p:sldIdLst>
  <p:sldSz cx="12192000" cy="6858000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7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2FC7-81D8-4B92-9AE5-466B132FE2D2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EB559-65C5-49E7-8237-5BD79DD1BB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2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14B16-9878-4F5F-82BA-BE3AF852C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2348DC-6774-46A0-B812-36A17EFC3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5BED1-B7E0-4032-A531-8A99DA8B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AF0095-0172-4951-86A7-8FF7F1A1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7B8E4F-A67C-4AB1-A7F4-8571753E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5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D723B-270A-4E94-BC47-DDEB78B6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5D9D3F-AFF7-4434-8589-5EAED974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5191A1-1DAC-48BB-A9A5-741641C3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C8EAB8-5D12-405B-84A3-71DD2C31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918F10-3761-4F77-AB12-D7511FE8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67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D333F30-82A2-4797-9C05-3A36CDFF7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1F5575-EA80-44EE-955C-C43EFA48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7DDB37-594C-468A-9816-49AFF5F2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E1DEF8-5DA3-422F-8263-D55E4E4F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937760-8C50-457F-AB39-A30B4249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21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BE35E-0691-4747-B9B0-C452B336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9D49EB-018E-4514-8AEC-D65C803C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C1CAA2-0E35-4861-86EF-C03864C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0D1FDA-6E95-45A2-829D-E5D890D8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DC94B7-54FC-4E9D-AEFB-AFCB020E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62E3DE-1BC8-4583-BBD8-B67CAFB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2693CE-0782-4F95-8CFA-DE53EE6C7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9AE7B-E81B-4C75-B0F0-88FB573C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3616D7-A3D7-4C39-96CB-D46094C4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F197CA-7A12-4EA7-AB5D-FF901509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81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FFBBC-23FC-4ED3-A77C-1F03AEAD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0D265E-9519-4971-8B11-B5570AE8F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DDDE0A-CF91-428F-BC26-5AC31AD5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74D8E2-DF4F-4820-B45D-3AC12BF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6D1B96-B687-4917-871E-04C189AF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658B-F3B0-4874-85A3-956DF87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1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957C1E-2F10-4638-BC36-7D6BB429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0E9969-F2C7-4757-83D3-4B74F42A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9A56E-E862-49DD-9E1E-6BEC33C50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CBC2B45-4F1C-4BA9-8C18-DFCCA250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FFC5AF-FF61-48AB-8C12-B6DE3B840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C865C2-4D78-490B-B550-185C30D0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2A94D00-B590-408F-8998-EBD5F34D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14EBE2-6047-4EF6-8BFF-AD1C65A3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11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A8ECB-AE34-4E10-9BB1-FCF7DE24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8607ED-9AD3-41D4-BD49-A0FFCF48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308B679-80E2-4B37-8ABD-5B4C56E0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107B25-07AE-4EAE-B5F8-73CE1AD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74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A66B77-E6EC-4C39-8F4B-3EDDA753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5C553D-7C5F-402F-9B26-A1CF0CFE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5DCF79-B838-4087-801A-993D5227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445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344667-24D7-4A0A-BC7C-82FA90BF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3BF281-8F95-4825-AA72-78FE83361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94EE27-F1F0-4D49-918F-33C22FB7D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C05E9D-8419-4BD8-A3E1-BF8B788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77D42-0243-4FF9-A777-E3CB97F8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EF8304-7AD0-4037-94B9-02FCD9E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60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800C1-5CA2-470F-AAB3-433CA8B7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1E950E-8B3C-4888-AFA1-9270C77E5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2A4CA1-CD3C-4D38-BBA8-61F0EE72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09572C-1372-40BA-9AAC-451FF953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81F2D9-0919-42CA-8557-287B5EC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834797-B2F7-4845-B198-52F361EC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255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B14E74-3875-410F-BAD8-9C9C262E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60AA8F-BCC3-4369-BE3F-C04CBA16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9E86C2-8F5E-4963-B702-C271A6A7F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D3CF-11F9-4CB4-9056-9358DD0235A8}" type="datetimeFigureOut">
              <a:rPr lang="zh-HK" altLang="en-US" smtClean="0"/>
              <a:t>24/6/2022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35C64-214E-4785-AFD7-2D0165957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26BF6A-D682-4AF8-9DFC-6D67D2FC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0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D7BB4-0A19-46EF-9DE8-07AF4E6B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A7080E-9B01-4BF3-ABC4-5DB230B2C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114"/>
            <a:ext cx="10515600" cy="54868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祈禱</a:t>
            </a:r>
            <a:r>
              <a:rPr lang="en-US" altLang="zh-TW" sz="3600" dirty="0"/>
              <a:t>	</a:t>
            </a:r>
            <a:r>
              <a:rPr lang="en-US" altLang="zh-TW" sz="4800" b="1" dirty="0"/>
              <a:t>				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6201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latin typeface="+mn-ea"/>
                <a:ea typeface="+mn-ea"/>
              </a:rPr>
              <a:t>經文 </a:t>
            </a:r>
            <a:r>
              <a:rPr lang="en-US" altLang="zh-TW" sz="3200" dirty="0">
                <a:latin typeface="+mn-ea"/>
                <a:ea typeface="+mn-ea"/>
              </a:rPr>
              <a:t>(</a:t>
            </a:r>
            <a:r>
              <a:rPr lang="zh-TW" altLang="en-US" sz="3200" dirty="0">
                <a:latin typeface="+mn-ea"/>
                <a:ea typeface="+mn-ea"/>
              </a:rPr>
              <a:t>列上十九 </a:t>
            </a:r>
            <a:r>
              <a:rPr lang="en-US" altLang="zh-TW" sz="3200" dirty="0">
                <a:latin typeface="+mn-ea"/>
                <a:ea typeface="+mn-ea"/>
              </a:rPr>
              <a:t>1-18)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亞哈把以利亞一切所做的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和他用刀殺眾先知的事都告訴耶洗別。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耶洗別就派使者到以利亞那裏，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說：「明日約這時候，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我若不使你的性命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像那些人的性命一樣，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願神明重重懲罰我。」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878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latin typeface="+mn-ea"/>
                <a:ea typeface="+mn-ea"/>
              </a:rPr>
              <a:t>經文 </a:t>
            </a:r>
            <a:r>
              <a:rPr lang="en-US" altLang="zh-TW" sz="3200" dirty="0">
                <a:latin typeface="+mn-ea"/>
                <a:ea typeface="+mn-ea"/>
              </a:rPr>
              <a:t>(</a:t>
            </a:r>
            <a:r>
              <a:rPr lang="zh-TW" altLang="en-US" sz="3200" dirty="0">
                <a:latin typeface="+mn-ea"/>
                <a:ea typeface="+mn-ea"/>
              </a:rPr>
              <a:t>列上十九 </a:t>
            </a:r>
            <a:r>
              <a:rPr lang="en-US" altLang="zh-TW" sz="3200" dirty="0">
                <a:latin typeface="+mn-ea"/>
                <a:ea typeface="+mn-ea"/>
              </a:rPr>
              <a:t>1-18)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以利亞害怕，就起來逃命，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到了猶大的別是巴，把僕人留在那裏。</a:t>
            </a:r>
            <a:b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他自己在曠野走了一日的路程，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來到一棵羅騰樹下，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就坐在那裏求死，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說：「耶和華啊，現在夠了！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求你取我的性命吧，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因為我不比我的祖先好。」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240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latin typeface="+mn-ea"/>
                <a:ea typeface="+mn-ea"/>
              </a:rPr>
              <a:t>經文 </a:t>
            </a:r>
            <a:r>
              <a:rPr lang="en-US" altLang="zh-TW" sz="3200" dirty="0">
                <a:latin typeface="+mn-ea"/>
                <a:ea typeface="+mn-ea"/>
              </a:rPr>
              <a:t>(</a:t>
            </a:r>
            <a:r>
              <a:rPr lang="zh-TW" altLang="en-US" sz="3200" dirty="0">
                <a:latin typeface="+mn-ea"/>
                <a:ea typeface="+mn-ea"/>
              </a:rPr>
              <a:t>列上十九 </a:t>
            </a:r>
            <a:r>
              <a:rPr lang="en-US" altLang="zh-TW" sz="3200" dirty="0">
                <a:latin typeface="+mn-ea"/>
                <a:ea typeface="+mn-ea"/>
              </a:rPr>
              <a:t>1-18)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他躺在羅騰樹下睡著了。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看哪，有一個天使拍他，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對他說：「起來吃吧！」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他觀看，看哪，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頭旁有燒熱的石頭烤的餅和一壺水，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他就吃了喝了，又再躺下。</a:t>
            </a:r>
            <a:br>
              <a:rPr lang="en-US" altLang="zh-TW" sz="20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495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32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AAAAAA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耶和華的使者回來，第二次拍他，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說：「起來吃吧！因為你要走的路很遠。」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他就起來吃了喝了，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仗著這飲食的力走了四十晝夜，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到了上帝的山，就是何烈山。</a:t>
            </a:r>
            <a:b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859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32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9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他在那裏進了一個洞，在洞中過夜。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看哪，耶和華的話臨到他，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說：「以利亞，你在這裏做甚麼？」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他說：「我為耶和華－萬軍之上帝大發熱心，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因為以色列人背棄了你的約，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毀壞了你的壇，用刀殺了你的先知，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只剩下我一人，他們還要追殺我。」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9603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32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耶和華說：「你出來站在山上，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在耶和華面前。」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看哪，耶和華從那裏經過。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在耶和華面前有烈風大作，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山崩石裂，耶和華卻不在風中；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風後有地震，耶和華也不在其中；</a:t>
            </a: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137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32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地震後有火，耶和華也不在火中；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火以後，有輕微細小的聲音。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以利亞聽見，就用外衣蒙臉，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出來站在洞口。聽啊，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有聲音向他說：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「以利亞，你在這裏做甚麼？」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5293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20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他說：「我為耶和華－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萬軍之上帝大發熱心，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因為以色列人背棄了你的約，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毀壞了你的壇，用刀殺了你的先知，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只剩下我一人，他們還要追殺我。」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0353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15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耶和華對他說：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「去吧，從原路回去，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往大馬士革的曠野去。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到了那裏，你要膏哈薛作亞蘭王，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又膏寧示的孫子耶戶作以色列王，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並膏亞伯</a:t>
            </a:r>
            <a: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‧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米何拉人沙法的兒子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以利沙作先知接續你。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6705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b="0" i="0" dirty="0">
                <a:effectLst/>
                <a:latin typeface="+mn-ea"/>
                <a:ea typeface="+mn-ea"/>
              </a:rPr>
              <a:t>經文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(</a:t>
            </a:r>
            <a:r>
              <a:rPr lang="zh-TW" altLang="en-US" sz="3200" b="0" i="0" dirty="0">
                <a:effectLst/>
                <a:latin typeface="+mn-ea"/>
                <a:ea typeface="+mn-ea"/>
              </a:rPr>
              <a:t>列上十九 </a:t>
            </a:r>
            <a:r>
              <a:rPr lang="en-US" altLang="zh-TW" sz="3200" b="0" i="0" dirty="0">
                <a:effectLst/>
                <a:latin typeface="+mn-ea"/>
                <a:ea typeface="+mn-ea"/>
              </a:rPr>
              <a:t>1-18)</a:t>
            </a:r>
            <a:br>
              <a:rPr lang="en-US" altLang="zh-TW" sz="2000" b="0" i="0" dirty="0">
                <a:effectLst/>
                <a:latin typeface="+mn-ea"/>
                <a:ea typeface="+mn-ea"/>
              </a:rPr>
            </a:br>
            <a:br>
              <a:rPr lang="en-US" altLang="zh-TW" sz="36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17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將來逃過哈薛之刀的，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必被耶戶所殺；逃過耶戶之刀的，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必被以利沙所殺。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28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18</a:t>
            </a: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但我在以色列中留下七千人，</a:t>
            </a:r>
            <a:br>
              <a:rPr lang="en-US" altLang="zh-TW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是未曾向巴力屈膝，未曾親吻巴力的。」</a:t>
            </a:r>
            <a:br>
              <a:rPr lang="zh-TW" altLang="en-US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393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堅忍的生命 </a:t>
            </a:r>
            <a:r>
              <a:rPr lang="en-US" altLang="zh-TW" sz="3600" dirty="0">
                <a:latin typeface="+mn-ea"/>
                <a:ea typeface="+mn-ea"/>
              </a:rPr>
              <a:t>5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灰到核爆 列上十九 </a:t>
            </a:r>
            <a:r>
              <a:rPr lang="en-US" altLang="zh-TW" sz="3600" dirty="0">
                <a:latin typeface="+mn-ea"/>
                <a:ea typeface="+mn-ea"/>
              </a:rPr>
              <a:t>1-18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2000" dirty="0">
                <a:latin typeface="+mn-ea"/>
                <a:ea typeface="+mn-ea"/>
              </a:rPr>
              <a:t>蘇平恩</a:t>
            </a:r>
            <a:endParaRPr lang="zh-HK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830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從自卑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自負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自大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羅騰樹下的經歷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上帝在掌管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4. </a:t>
            </a:r>
            <a:r>
              <a:rPr lang="zh-TW" altLang="en-US" sz="3600" dirty="0">
                <a:latin typeface="+mn-ea"/>
                <a:ea typeface="+mn-ea"/>
              </a:rPr>
              <a:t>我們的出路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9902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從自卑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自負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自大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5696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以利亞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常被稱為「提斯比人以利亞」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800" dirty="0">
                <a:latin typeface="+mn-ea"/>
                <a:ea typeface="+mn-ea"/>
              </a:rPr>
              <a:t>(</a:t>
            </a:r>
            <a:r>
              <a:rPr lang="zh-TW" altLang="en-US" sz="2800" dirty="0">
                <a:latin typeface="+mn-ea"/>
                <a:ea typeface="+mn-ea"/>
              </a:rPr>
              <a:t>列上</a:t>
            </a:r>
            <a:r>
              <a:rPr lang="en-US" altLang="zh-TW" sz="2800" dirty="0">
                <a:latin typeface="+mn-ea"/>
                <a:ea typeface="+mn-ea"/>
              </a:rPr>
              <a:t>17:1</a:t>
            </a:r>
            <a:r>
              <a:rPr lang="zh-TW" altLang="en-US" sz="2800" dirty="0">
                <a:latin typeface="+mn-ea"/>
                <a:ea typeface="+mn-ea"/>
              </a:rPr>
              <a:t>，</a:t>
            </a:r>
            <a:r>
              <a:rPr lang="en-US" altLang="zh-TW" sz="2800" dirty="0">
                <a:latin typeface="+mn-ea"/>
                <a:ea typeface="+mn-ea"/>
              </a:rPr>
              <a:t>21:17</a:t>
            </a:r>
            <a:r>
              <a:rPr lang="zh-TW" altLang="en-US" sz="2800" dirty="0">
                <a:latin typeface="+mn-ea"/>
                <a:ea typeface="+mn-ea"/>
              </a:rPr>
              <a:t>，</a:t>
            </a:r>
            <a:r>
              <a:rPr lang="en-US" altLang="zh-TW" sz="2800" dirty="0">
                <a:latin typeface="+mn-ea"/>
                <a:ea typeface="+mn-ea"/>
              </a:rPr>
              <a:t>21:30)</a:t>
            </a:r>
            <a:br>
              <a:rPr lang="en-US" altLang="zh-TW" sz="2800" dirty="0">
                <a:latin typeface="+mn-ea"/>
                <a:ea typeface="+mn-ea"/>
              </a:rPr>
            </a:br>
            <a:r>
              <a:rPr lang="en-US" altLang="zh-TW" sz="2800" dirty="0">
                <a:latin typeface="+mn-ea"/>
                <a:ea typeface="+mn-ea"/>
              </a:rPr>
              <a:t>(</a:t>
            </a:r>
            <a:r>
              <a:rPr lang="zh-TW" altLang="en-US" sz="2800" dirty="0">
                <a:latin typeface="+mn-ea"/>
                <a:ea typeface="+mn-ea"/>
              </a:rPr>
              <a:t>列下</a:t>
            </a:r>
            <a:r>
              <a:rPr lang="en-US" altLang="zh-TW" sz="2800" dirty="0">
                <a:latin typeface="+mn-ea"/>
                <a:ea typeface="+mn-ea"/>
              </a:rPr>
              <a:t>1:3</a:t>
            </a:r>
            <a:r>
              <a:rPr lang="zh-TW" altLang="en-US" sz="2800" dirty="0">
                <a:latin typeface="+mn-ea"/>
                <a:ea typeface="+mn-ea"/>
              </a:rPr>
              <a:t>，</a:t>
            </a:r>
            <a:r>
              <a:rPr lang="en-US" altLang="zh-TW" sz="2800" dirty="0">
                <a:latin typeface="+mn-ea"/>
                <a:ea typeface="+mn-ea"/>
              </a:rPr>
              <a:t>1:8</a:t>
            </a:r>
            <a:r>
              <a:rPr lang="zh-TW" altLang="en-US" sz="2800" dirty="0">
                <a:latin typeface="+mn-ea"/>
                <a:ea typeface="+mn-ea"/>
              </a:rPr>
              <a:t>，</a:t>
            </a:r>
            <a:r>
              <a:rPr lang="en-US" altLang="zh-TW" sz="2800" dirty="0">
                <a:latin typeface="+mn-ea"/>
                <a:ea typeface="+mn-ea"/>
              </a:rPr>
              <a:t>9:36)</a:t>
            </a:r>
            <a:br>
              <a:rPr lang="en-US" altLang="zh-TW" sz="28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提斯比：無名小卒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</a:t>
            </a:r>
            <a:r>
              <a:rPr lang="zh-TW" altLang="en-US" sz="3600" dirty="0">
                <a:latin typeface="+mn-ea"/>
                <a:ea typeface="+mn-ea"/>
              </a:rPr>
              <a:t>名不經傳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</a:t>
            </a:r>
            <a:r>
              <a:rPr lang="zh-TW" altLang="en-US" sz="3600" dirty="0">
                <a:latin typeface="+mn-ea"/>
                <a:ea typeface="+mn-ea"/>
              </a:rPr>
              <a:t>出身卑微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105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以利亞接受上帝訓練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1. </a:t>
            </a:r>
            <a:r>
              <a:rPr lang="zh-HK" altLang="en-US" sz="3600" dirty="0">
                <a:latin typeface="+mn-ea"/>
                <a:ea typeface="+mn-ea"/>
              </a:rPr>
              <a:t>基立溪旁</a:t>
            </a:r>
            <a:r>
              <a:rPr lang="zh-TW" altLang="en-US" sz="3600" dirty="0">
                <a:latin typeface="+mn-ea"/>
                <a:ea typeface="+mn-ea"/>
              </a:rPr>
              <a:t>，烏鴉供養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HK" altLang="en-US" sz="3600" dirty="0">
                <a:latin typeface="+mn-ea"/>
                <a:ea typeface="+mn-ea"/>
              </a:rPr>
              <a:t>撒勒法</a:t>
            </a:r>
            <a:r>
              <a:rPr lang="zh-TW" altLang="en-US" sz="3600" dirty="0">
                <a:latin typeface="+mn-ea"/>
                <a:ea typeface="+mn-ea"/>
              </a:rPr>
              <a:t>，寡婦供養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寡婦兒子死亡，禱告復生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0846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迦密山上大戰</a:t>
            </a:r>
            <a:r>
              <a:rPr lang="en-US" altLang="zh-TW" sz="3600" dirty="0">
                <a:latin typeface="+mn-ea"/>
                <a:ea typeface="+mn-ea"/>
              </a:rPr>
              <a:t>850</a:t>
            </a:r>
            <a:r>
              <a:rPr lang="zh-TW" altLang="en-US" sz="3600" dirty="0">
                <a:latin typeface="+mn-ea"/>
                <a:ea typeface="+mn-ea"/>
              </a:rPr>
              <a:t>假先知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「作耶和華先知只剩下我一個」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</a:t>
            </a:r>
            <a:r>
              <a:rPr lang="en-US" altLang="zh-TW" sz="3600" dirty="0">
                <a:latin typeface="+mn-ea"/>
                <a:ea typeface="+mn-ea"/>
              </a:rPr>
              <a:t>1</a:t>
            </a:r>
            <a:r>
              <a:rPr lang="zh-TW" altLang="en-US" sz="3600" dirty="0">
                <a:latin typeface="+mn-ea"/>
                <a:ea typeface="+mn-ea"/>
              </a:rPr>
              <a:t>對</a:t>
            </a:r>
            <a:r>
              <a:rPr lang="en-US" altLang="zh-TW" sz="3600" dirty="0">
                <a:latin typeface="+mn-ea"/>
                <a:ea typeface="+mn-ea"/>
              </a:rPr>
              <a:t>850 (</a:t>
            </a:r>
            <a:r>
              <a:rPr lang="zh-TW" altLang="en-US" sz="3600" dirty="0">
                <a:latin typeface="+mn-ea"/>
                <a:ea typeface="+mn-ea"/>
              </a:rPr>
              <a:t>俄巴底 </a:t>
            </a:r>
            <a:r>
              <a:rPr lang="en-US" altLang="zh-TW" sz="3600" dirty="0">
                <a:latin typeface="+mn-ea"/>
                <a:ea typeface="+mn-ea"/>
              </a:rPr>
              <a:t>100?)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HK" altLang="en-US" sz="3600" dirty="0">
                <a:latin typeface="+mn-ea"/>
                <a:ea typeface="+mn-ea"/>
              </a:rPr>
              <a:t>亞哈</a:t>
            </a:r>
            <a:r>
              <a:rPr lang="zh-TW" altLang="en-US" sz="3600" dirty="0">
                <a:latin typeface="+mn-ea"/>
                <a:ea typeface="+mn-ea"/>
              </a:rPr>
              <a:t>趕馬車回</a:t>
            </a:r>
            <a:r>
              <a:rPr lang="zh-HK" altLang="en-US" sz="3600" dirty="0">
                <a:latin typeface="+mn-ea"/>
                <a:ea typeface="+mn-ea"/>
              </a:rPr>
              <a:t>耶斯列</a:t>
            </a:r>
            <a:br>
              <a:rPr lang="en-US" altLang="zh-HK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以利亞比馬車更快到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0688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以為得見復興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54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但</a:t>
            </a:r>
            <a:r>
              <a:rPr lang="zh-HK" altLang="en-US" sz="3600" dirty="0">
                <a:latin typeface="+mn-ea"/>
                <a:ea typeface="+mn-ea"/>
              </a:rPr>
              <a:t>耶洗別</a:t>
            </a:r>
            <a:r>
              <a:rPr lang="zh-TW" altLang="en-US" sz="3600" dirty="0">
                <a:latin typeface="+mn-ea"/>
                <a:ea typeface="+mn-ea"/>
              </a:rPr>
              <a:t>下追殺令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54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逃跑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亡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54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求死</a:t>
            </a:r>
            <a:endParaRPr lang="zh-HK" altLang="en-US" sz="3600" dirty="0">
              <a:latin typeface="+mn-ea"/>
              <a:ea typeface="+mn-ea"/>
            </a:endParaRPr>
          </a:p>
        </p:txBody>
      </p:sp>
      <p:sp>
        <p:nvSpPr>
          <p:cNvPr id="5" name="圖形 3" descr="箭號: 直線 外框">
            <a:extLst>
              <a:ext uri="{FF2B5EF4-FFF2-40B4-BE49-F238E27FC236}">
                <a16:creationId xmlns:a16="http://schemas.microsoft.com/office/drawing/2014/main" id="{814056B2-7774-131A-8E74-B408D3C35E2A}"/>
              </a:ext>
            </a:extLst>
          </p:cNvPr>
          <p:cNvSpPr/>
          <p:nvPr/>
        </p:nvSpPr>
        <p:spPr>
          <a:xfrm rot="16200000">
            <a:off x="5828579" y="1979975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6" name="圖形 3" descr="箭號: 直線 外框">
            <a:extLst>
              <a:ext uri="{FF2B5EF4-FFF2-40B4-BE49-F238E27FC236}">
                <a16:creationId xmlns:a16="http://schemas.microsoft.com/office/drawing/2014/main" id="{2994FB7B-924A-8A65-43C3-80AE8455807A}"/>
              </a:ext>
            </a:extLst>
          </p:cNvPr>
          <p:cNvSpPr/>
          <p:nvPr/>
        </p:nvSpPr>
        <p:spPr>
          <a:xfrm rot="16200000">
            <a:off x="5828579" y="3162639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7" name="圖形 3" descr="箭號: 直線 外框">
            <a:extLst>
              <a:ext uri="{FF2B5EF4-FFF2-40B4-BE49-F238E27FC236}">
                <a16:creationId xmlns:a16="http://schemas.microsoft.com/office/drawing/2014/main" id="{F6CD7A3C-D7B2-370B-42F1-B31271A05A3D}"/>
              </a:ext>
            </a:extLst>
          </p:cNvPr>
          <p:cNvSpPr/>
          <p:nvPr/>
        </p:nvSpPr>
        <p:spPr>
          <a:xfrm rot="16200000">
            <a:off x="5828578" y="4345302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9900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以利亞的情緒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endParaRPr lang="zh-HK" altLang="en-US" sz="3600" dirty="0">
              <a:latin typeface="+mn-ea"/>
              <a:ea typeface="+mn-ea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DBA5BE6-77D7-65CE-36CC-F49A93E0A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84" y="2055724"/>
            <a:ext cx="6087431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63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latin typeface="+mn-ea"/>
                <a:ea typeface="+mn-ea"/>
              </a:rPr>
              <a:t>2. </a:t>
            </a:r>
            <a:r>
              <a:rPr lang="zh-TW" altLang="en-US" sz="3600" b="1" dirty="0">
                <a:latin typeface="+mn-ea"/>
                <a:ea typeface="+mn-ea"/>
              </a:rPr>
              <a:t>羅騰樹下的經歷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5448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+mn-ea"/>
                <a:ea typeface="+mn-ea"/>
              </a:rPr>
              <a:t>羅騰樹下的經歷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100" dirty="0">
                <a:latin typeface="+mn-ea"/>
                <a:ea typeface="+mn-ea"/>
              </a:rPr>
              <a:t>以利亞帶著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疲倦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自卑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自憐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憤怒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抑鬱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放棄</a:t>
            </a:r>
            <a:br>
              <a:rPr lang="en-US" altLang="zh-TW" sz="3100" dirty="0">
                <a:latin typeface="+mn-ea"/>
                <a:ea typeface="+mn-ea"/>
              </a:rPr>
            </a:br>
            <a:r>
              <a:rPr lang="en-US" altLang="zh-TW" sz="3100" dirty="0">
                <a:latin typeface="+mn-ea"/>
                <a:ea typeface="+mn-ea"/>
              </a:rPr>
              <a:t> - </a:t>
            </a:r>
            <a:r>
              <a:rPr lang="zh-TW" altLang="en-US" sz="3100" dirty="0">
                <a:latin typeface="+mn-ea"/>
                <a:ea typeface="+mn-ea"/>
              </a:rPr>
              <a:t>尋死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上帝如何帶領以利亞走出幽</a:t>
            </a:r>
            <a:r>
              <a:rPr lang="en-US" altLang="zh-TW" sz="3600" dirty="0">
                <a:latin typeface="+mn-ea"/>
                <a:ea typeface="+mn-ea"/>
              </a:rPr>
              <a:t>/</a:t>
            </a:r>
            <a:r>
              <a:rPr lang="zh-TW" altLang="en-US" sz="3600" dirty="0">
                <a:latin typeface="+mn-ea"/>
                <a:ea typeface="+mn-ea"/>
              </a:rPr>
              <a:t>憂谷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135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情緒失控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=&gt;	</a:t>
            </a:r>
            <a:r>
              <a:rPr lang="zh-TW" altLang="en-US" sz="3600" dirty="0">
                <a:latin typeface="+mn-ea"/>
                <a:ea typeface="+mn-ea"/>
              </a:rPr>
              <a:t>有引發的事情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期望的事怕沒有出現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以利亞戰勝巴力先知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期望以色列復興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最後卻被追殺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591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Depression</a:t>
            </a:r>
            <a:br>
              <a:rPr lang="en-US" altLang="zh-HK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抑鬱 憂鬱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情緒失控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習得性無助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Helplessness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Burn Out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精神壓抑</a:t>
            </a:r>
            <a:br>
              <a:rPr lang="en-US" altLang="zh-HK" sz="3600" dirty="0">
                <a:latin typeface="+mn-ea"/>
                <a:ea typeface="+mn-ea"/>
              </a:rPr>
            </a:b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7670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付出 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 </a:t>
            </a: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結果</a:t>
            </a: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落差大</a:t>
            </a: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例子：自己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社會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)</a:t>
            </a: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震驚   自憐</a:t>
            </a: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失意   失控</a:t>
            </a:r>
            <a:endParaRPr lang="zh-HK" altLang="en-US" sz="3600" dirty="0">
              <a:latin typeface="+mn-ea"/>
              <a:ea typeface="+mn-ea"/>
            </a:endParaRPr>
          </a:p>
        </p:txBody>
      </p:sp>
      <p:sp>
        <p:nvSpPr>
          <p:cNvPr id="3" name="圖形 3" descr="箭號: 直線 外框">
            <a:extLst>
              <a:ext uri="{FF2B5EF4-FFF2-40B4-BE49-F238E27FC236}">
                <a16:creationId xmlns:a16="http://schemas.microsoft.com/office/drawing/2014/main" id="{55E703B6-5E78-CB0F-B140-55FF8639AC66}"/>
              </a:ext>
            </a:extLst>
          </p:cNvPr>
          <p:cNvSpPr/>
          <p:nvPr/>
        </p:nvSpPr>
        <p:spPr>
          <a:xfrm rot="16200000">
            <a:off x="5828579" y="2386266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2709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被打沉  </a:t>
            </a:r>
            <a:r>
              <a:rPr lang="en-US" altLang="zh-TW" sz="3600" dirty="0">
                <a:latin typeface="+mn-ea"/>
                <a:ea typeface="+mn-ea"/>
              </a:rPr>
              <a:t>=&gt;  </a:t>
            </a:r>
            <a:r>
              <a:rPr lang="zh-TW" altLang="en-US" sz="3600" dirty="0">
                <a:latin typeface="+mn-ea"/>
                <a:ea typeface="+mn-ea"/>
              </a:rPr>
              <a:t>追殺令  </a:t>
            </a:r>
            <a:r>
              <a:rPr lang="en-US" altLang="zh-TW" sz="3600" dirty="0">
                <a:latin typeface="+mn-ea"/>
                <a:ea typeface="+mn-ea"/>
              </a:rPr>
              <a:t>=&gt;  </a:t>
            </a:r>
            <a:r>
              <a:rPr lang="zh-TW" altLang="en-US" sz="3600" dirty="0">
                <a:latin typeface="+mn-ea"/>
                <a:ea typeface="+mn-ea"/>
              </a:rPr>
              <a:t>現實令自己失控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失望  </a:t>
            </a:r>
            <a:r>
              <a:rPr lang="en-US" altLang="zh-TW" sz="3600" dirty="0">
                <a:latin typeface="+mn-ea"/>
                <a:ea typeface="+mn-ea"/>
              </a:rPr>
              <a:t>=&gt;  </a:t>
            </a:r>
            <a:r>
              <a:rPr lang="zh-TW" altLang="en-US" sz="3600" dirty="0">
                <a:latin typeface="+mn-ea"/>
                <a:ea typeface="+mn-ea"/>
              </a:rPr>
              <a:t>抑鬱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37617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失望是否不正常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人生際遇總會遇上失望。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有時是自己做錯了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失望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但有時不是做錯，是由小到大的教導，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邪不能勝正，要做好人，要幫助別人，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但</a:t>
            </a:r>
            <a:r>
              <a:rPr lang="en-US" altLang="zh-TW" sz="3600" dirty="0">
                <a:latin typeface="+mn-ea"/>
                <a:ea typeface="+mn-ea"/>
              </a:rPr>
              <a:t>……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26647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在邪惡世代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就是顛倒是非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以利亞時代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HK" altLang="en-US" sz="3600" dirty="0">
                <a:latin typeface="+mn-ea"/>
                <a:ea typeface="+mn-ea"/>
              </a:rPr>
              <a:t>亞哈</a:t>
            </a:r>
            <a:r>
              <a:rPr lang="zh-TW" altLang="en-US" sz="3600" dirty="0">
                <a:latin typeface="+mn-ea"/>
                <a:ea typeface="+mn-ea"/>
              </a:rPr>
              <a:t>、耶洗別當政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6625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失意  </a:t>
            </a:r>
            <a:r>
              <a:rPr lang="en-US" altLang="zh-TW" sz="4800" dirty="0">
                <a:latin typeface="+mn-ea"/>
                <a:ea typeface="+mn-ea"/>
              </a:rPr>
              <a:t>=&gt;</a:t>
            </a:r>
            <a:r>
              <a:rPr lang="en-US" altLang="zh-TW" sz="3600" dirty="0">
                <a:latin typeface="+mn-ea"/>
                <a:ea typeface="+mn-ea"/>
              </a:rPr>
              <a:t>  </a:t>
            </a:r>
            <a:r>
              <a:rPr lang="zh-TW" altLang="en-US" sz="3600" dirty="0">
                <a:latin typeface="+mn-ea"/>
                <a:ea typeface="+mn-ea"/>
              </a:rPr>
              <a:t>失望  </a:t>
            </a:r>
            <a:r>
              <a:rPr lang="en-US" altLang="zh-TW" sz="4800" dirty="0">
                <a:latin typeface="+mn-ea"/>
                <a:ea typeface="+mn-ea"/>
              </a:rPr>
              <a:t>=&gt;</a:t>
            </a:r>
            <a:r>
              <a:rPr lang="en-US" altLang="zh-TW" sz="3600" dirty="0">
                <a:latin typeface="+mn-ea"/>
                <a:ea typeface="+mn-ea"/>
              </a:rPr>
              <a:t>  </a:t>
            </a:r>
            <a:r>
              <a:rPr lang="zh-TW" altLang="en-US" sz="3600" dirty="0">
                <a:latin typeface="+mn-ea"/>
                <a:ea typeface="+mn-ea"/>
              </a:rPr>
              <a:t>抑鬱</a:t>
            </a:r>
            <a:endParaRPr lang="zh-HK" altLang="en-US" sz="3600" dirty="0">
              <a:latin typeface="+mn-ea"/>
              <a:ea typeface="+mn-ea"/>
            </a:endParaRPr>
          </a:p>
        </p:txBody>
      </p:sp>
      <p:sp>
        <p:nvSpPr>
          <p:cNvPr id="5" name="圖形 3" descr="關閉 以實心填滿">
            <a:extLst>
              <a:ext uri="{FF2B5EF4-FFF2-40B4-BE49-F238E27FC236}">
                <a16:creationId xmlns:a16="http://schemas.microsoft.com/office/drawing/2014/main" id="{0263E9CE-4B0F-EBE1-6673-E821D6F6DB0C}"/>
              </a:ext>
            </a:extLst>
          </p:cNvPr>
          <p:cNvSpPr/>
          <p:nvPr/>
        </p:nvSpPr>
        <p:spPr>
          <a:xfrm>
            <a:off x="6875252" y="3159047"/>
            <a:ext cx="463705" cy="539906"/>
          </a:xfrm>
          <a:custGeom>
            <a:avLst/>
            <a:gdLst>
              <a:gd name="connsiteX0" fmla="*/ 674370 w 674370"/>
              <a:gd name="connsiteY0" fmla="*/ 80963 h 674370"/>
              <a:gd name="connsiteX1" fmla="*/ 593408 w 674370"/>
              <a:gd name="connsiteY1" fmla="*/ 0 h 674370"/>
              <a:gd name="connsiteX2" fmla="*/ 337185 w 674370"/>
              <a:gd name="connsiteY2" fmla="*/ 256223 h 674370"/>
              <a:gd name="connsiteX3" fmla="*/ 80963 w 674370"/>
              <a:gd name="connsiteY3" fmla="*/ 0 h 674370"/>
              <a:gd name="connsiteX4" fmla="*/ 0 w 674370"/>
              <a:gd name="connsiteY4" fmla="*/ 80963 h 674370"/>
              <a:gd name="connsiteX5" fmla="*/ 256223 w 674370"/>
              <a:gd name="connsiteY5" fmla="*/ 337185 h 674370"/>
              <a:gd name="connsiteX6" fmla="*/ 0 w 674370"/>
              <a:gd name="connsiteY6" fmla="*/ 593408 h 674370"/>
              <a:gd name="connsiteX7" fmla="*/ 80963 w 674370"/>
              <a:gd name="connsiteY7" fmla="*/ 674370 h 674370"/>
              <a:gd name="connsiteX8" fmla="*/ 337185 w 674370"/>
              <a:gd name="connsiteY8" fmla="*/ 418148 h 674370"/>
              <a:gd name="connsiteX9" fmla="*/ 593408 w 674370"/>
              <a:gd name="connsiteY9" fmla="*/ 674370 h 674370"/>
              <a:gd name="connsiteX10" fmla="*/ 674370 w 674370"/>
              <a:gd name="connsiteY10" fmla="*/ 593408 h 674370"/>
              <a:gd name="connsiteX11" fmla="*/ 418148 w 674370"/>
              <a:gd name="connsiteY11" fmla="*/ 337185 h 67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370" h="674370">
                <a:moveTo>
                  <a:pt x="674370" y="80963"/>
                </a:moveTo>
                <a:lnTo>
                  <a:pt x="593408" y="0"/>
                </a:lnTo>
                <a:lnTo>
                  <a:pt x="337185" y="256223"/>
                </a:lnTo>
                <a:lnTo>
                  <a:pt x="80963" y="0"/>
                </a:lnTo>
                <a:lnTo>
                  <a:pt x="0" y="80963"/>
                </a:lnTo>
                <a:lnTo>
                  <a:pt x="256223" y="337185"/>
                </a:lnTo>
                <a:lnTo>
                  <a:pt x="0" y="593408"/>
                </a:lnTo>
                <a:lnTo>
                  <a:pt x="80963" y="674370"/>
                </a:lnTo>
                <a:lnTo>
                  <a:pt x="337185" y="418148"/>
                </a:lnTo>
                <a:lnTo>
                  <a:pt x="593408" y="674370"/>
                </a:lnTo>
                <a:lnTo>
                  <a:pt x="674370" y="593408"/>
                </a:lnTo>
                <a:lnTo>
                  <a:pt x="418148" y="337185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9537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latin typeface="+mn-ea"/>
                <a:ea typeface="+mn-ea"/>
              </a:rPr>
              <a:t>3. </a:t>
            </a:r>
            <a:r>
              <a:rPr lang="zh-TW" altLang="en-US" sz="3600" b="1" dirty="0">
                <a:latin typeface="+mn-ea"/>
                <a:ea typeface="+mn-ea"/>
              </a:rPr>
              <a:t>上帝在掌管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4879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被情緒操控  </a:t>
            </a:r>
            <a:r>
              <a:rPr lang="en-US" altLang="zh-TW" sz="3600" dirty="0">
                <a:latin typeface="+mn-ea"/>
                <a:ea typeface="+mn-ea"/>
              </a:rPr>
              <a:t>&lt;=  </a:t>
            </a:r>
            <a:r>
              <a:rPr lang="zh-TW" altLang="en-US" sz="3600" dirty="0">
                <a:latin typeface="+mn-ea"/>
                <a:ea typeface="+mn-ea"/>
              </a:rPr>
              <a:t>不能以理性控制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無盼望，灰到核爆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對自己</a:t>
            </a:r>
            <a:r>
              <a:rPr lang="en-US" altLang="zh-TW" sz="3600" dirty="0">
                <a:latin typeface="+mn-ea"/>
                <a:ea typeface="+mn-ea"/>
              </a:rPr>
              <a:t>/</a:t>
            </a:r>
            <a:r>
              <a:rPr lang="zh-TW" altLang="en-US" sz="3600" dirty="0">
                <a:latin typeface="+mn-ea"/>
                <a:ea typeface="+mn-ea"/>
              </a:rPr>
              <a:t>世界失望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8326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以利亞的自卑與自大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低估又高估自己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認為自己可改變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國家  </a:t>
            </a:r>
            <a:r>
              <a:rPr lang="en-US" altLang="zh-TW" sz="3600" dirty="0">
                <a:latin typeface="+mn-ea"/>
                <a:ea typeface="+mn-ea"/>
              </a:rPr>
              <a:t>=&gt;  </a:t>
            </a:r>
            <a:r>
              <a:rPr lang="zh-TW" altLang="en-US" sz="3600" dirty="0">
                <a:latin typeface="+mn-ea"/>
                <a:ea typeface="+mn-ea"/>
              </a:rPr>
              <a:t>尋死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6759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錯誤估計  </a:t>
            </a:r>
            <a:r>
              <a:rPr lang="en-US" altLang="zh-TW" sz="3600" dirty="0">
                <a:latin typeface="+mn-ea"/>
                <a:ea typeface="+mn-ea"/>
              </a:rPr>
              <a:t>=&gt;  </a:t>
            </a:r>
            <a:r>
              <a:rPr lang="zh-TW" altLang="en-US" sz="3600" dirty="0">
                <a:latin typeface="+mn-ea"/>
                <a:ea typeface="+mn-ea"/>
              </a:rPr>
              <a:t>覺得自己孤單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經文幾次：只剩下我一個人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TW" altLang="en-US" sz="3600" dirty="0">
                <a:latin typeface="+mn-ea"/>
                <a:ea typeface="+mn-ea"/>
              </a:rPr>
              <a:t>真實他知道不是</a:t>
            </a:r>
            <a:r>
              <a:rPr lang="en-US" altLang="zh-TW" sz="3600" dirty="0">
                <a:latin typeface="+mn-ea"/>
                <a:ea typeface="+mn-ea"/>
              </a:rPr>
              <a:t>)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6778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  <a:ea typeface="+mn-ea"/>
              </a:rPr>
              <a:t>「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耶和華說：「你出來站在山上，在耶和華面前。」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看哪，耶和華從那裏經過。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在耶和華面前有烈風大作，山崩石裂，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耶和華卻不在風中；風後有地震，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耶和華也不在其中；」</a:t>
            </a:r>
            <a:r>
              <a:rPr lang="en-US" altLang="zh-TW" sz="24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19</a:t>
            </a:r>
            <a:r>
              <a:rPr lang="en-US" altLang="zh-TW" sz="2400" dirty="0">
                <a:solidFill>
                  <a:srgbClr val="000000"/>
                </a:solidFill>
                <a:latin typeface="+mn-ea"/>
                <a:ea typeface="+mn-ea"/>
              </a:rPr>
              <a:t>:11)</a:t>
            </a:r>
            <a:br>
              <a:rPr lang="en-US" altLang="zh-TW" sz="2800" dirty="0">
                <a:solidFill>
                  <a:srgbClr val="000000"/>
                </a:solidFill>
                <a:latin typeface="+mn-ea"/>
                <a:ea typeface="+mn-ea"/>
              </a:rPr>
            </a:br>
            <a:br>
              <a:rPr lang="en-US" altLang="zh-TW" sz="3600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zh-TW" altLang="en-US" sz="3600" dirty="0">
                <a:solidFill>
                  <a:srgbClr val="000000"/>
                </a:solidFill>
                <a:latin typeface="+mn-ea"/>
                <a:ea typeface="+mn-ea"/>
              </a:rPr>
              <a:t>烈風、崩山、地震、火</a:t>
            </a:r>
            <a:br>
              <a:rPr lang="en-US" altLang="zh-TW" sz="3600" dirty="0">
                <a:solidFill>
                  <a:srgbClr val="000000"/>
                </a:solidFill>
                <a:latin typeface="+mn-ea"/>
                <a:ea typeface="+mn-ea"/>
              </a:rPr>
            </a:br>
            <a:br>
              <a:rPr lang="en-US" altLang="zh-TW" sz="3600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zh-TW" altLang="en-US" sz="3600" dirty="0">
                <a:solidFill>
                  <a:srgbClr val="000000"/>
                </a:solidFill>
                <a:latin typeface="+mn-ea"/>
                <a:ea typeface="+mn-ea"/>
              </a:rPr>
              <a:t>通常認為上帝會在這些大自然中顯現</a:t>
            </a:r>
            <a:br>
              <a:rPr lang="en-US" altLang="zh-TW" sz="3600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zh-TW" altLang="en-US" sz="3600" dirty="0">
                <a:solidFill>
                  <a:srgbClr val="000000"/>
                </a:solidFill>
                <a:latin typeface="+mn-ea"/>
                <a:ea typeface="+mn-ea"/>
              </a:rPr>
              <a:t>但 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ea typeface="+mn-ea"/>
              </a:rPr>
              <a:t>=&gt; 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ea typeface="+mn-ea"/>
              </a:rPr>
              <a:t>耶和華卻不在其中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38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徵狀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遲緩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不適應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容易放棄目標</a:t>
            </a:r>
            <a:r>
              <a:rPr lang="en-US" altLang="zh-TW" sz="3600" dirty="0">
                <a:latin typeface="+mn-ea"/>
                <a:ea typeface="+mn-ea"/>
              </a:rPr>
              <a:t>/</a:t>
            </a:r>
            <a:r>
              <a:rPr lang="zh-TW" altLang="en-US" sz="3600" dirty="0">
                <a:latin typeface="+mn-ea"/>
                <a:ea typeface="+mn-ea"/>
              </a:rPr>
              <a:t>工作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不安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消極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批判自己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7593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以利亞期待上帝以他認為的方式出現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最後只是微小的聲音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7037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我們期待上帝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會怎樣做，應該怎樣做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估計上帝會如何反應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社會應如何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世界是如何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2739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上帝的計劃不是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以利亞的計劃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上帝的大圖畫不是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以利亞的小併塊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0489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en-US" altLang="zh-HK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不是上帝該為我做些甚麼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是我們能為上帝做些甚麼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應是聽上帝要我們做甚麼</a:t>
            </a:r>
            <a:br>
              <a:rPr lang="en-US" altLang="zh-TW" sz="3600" dirty="0">
                <a:latin typeface="+mn-ea"/>
                <a:ea typeface="+mn-ea"/>
              </a:rPr>
            </a:br>
            <a:endParaRPr lang="zh-HK" altLang="en-US" sz="3600" dirty="0">
              <a:latin typeface="+mn-ea"/>
              <a:ea typeface="+mn-ea"/>
            </a:endParaRPr>
          </a:p>
        </p:txBody>
      </p:sp>
      <p:sp>
        <p:nvSpPr>
          <p:cNvPr id="3" name="圖形 3" descr="箭號: 直線 外框">
            <a:extLst>
              <a:ext uri="{FF2B5EF4-FFF2-40B4-BE49-F238E27FC236}">
                <a16:creationId xmlns:a16="http://schemas.microsoft.com/office/drawing/2014/main" id="{8AE651C7-D617-A600-DA37-BAC1A3D38CB6}"/>
              </a:ext>
            </a:extLst>
          </p:cNvPr>
          <p:cNvSpPr/>
          <p:nvPr/>
        </p:nvSpPr>
        <p:spPr>
          <a:xfrm rot="16200000">
            <a:off x="6460485" y="3341868"/>
            <a:ext cx="628881" cy="490073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4" name="圖形 3" descr="關閉 以實心填滿">
            <a:extLst>
              <a:ext uri="{FF2B5EF4-FFF2-40B4-BE49-F238E27FC236}">
                <a16:creationId xmlns:a16="http://schemas.microsoft.com/office/drawing/2014/main" id="{E633E32B-7D23-FC5D-88B3-8CB74BA7365F}"/>
              </a:ext>
            </a:extLst>
          </p:cNvPr>
          <p:cNvSpPr/>
          <p:nvPr/>
        </p:nvSpPr>
        <p:spPr>
          <a:xfrm>
            <a:off x="5198405" y="3316952"/>
            <a:ext cx="463705" cy="539906"/>
          </a:xfrm>
          <a:custGeom>
            <a:avLst/>
            <a:gdLst>
              <a:gd name="connsiteX0" fmla="*/ 674370 w 674370"/>
              <a:gd name="connsiteY0" fmla="*/ 80963 h 674370"/>
              <a:gd name="connsiteX1" fmla="*/ 593408 w 674370"/>
              <a:gd name="connsiteY1" fmla="*/ 0 h 674370"/>
              <a:gd name="connsiteX2" fmla="*/ 337185 w 674370"/>
              <a:gd name="connsiteY2" fmla="*/ 256223 h 674370"/>
              <a:gd name="connsiteX3" fmla="*/ 80963 w 674370"/>
              <a:gd name="connsiteY3" fmla="*/ 0 h 674370"/>
              <a:gd name="connsiteX4" fmla="*/ 0 w 674370"/>
              <a:gd name="connsiteY4" fmla="*/ 80963 h 674370"/>
              <a:gd name="connsiteX5" fmla="*/ 256223 w 674370"/>
              <a:gd name="connsiteY5" fmla="*/ 337185 h 674370"/>
              <a:gd name="connsiteX6" fmla="*/ 0 w 674370"/>
              <a:gd name="connsiteY6" fmla="*/ 593408 h 674370"/>
              <a:gd name="connsiteX7" fmla="*/ 80963 w 674370"/>
              <a:gd name="connsiteY7" fmla="*/ 674370 h 674370"/>
              <a:gd name="connsiteX8" fmla="*/ 337185 w 674370"/>
              <a:gd name="connsiteY8" fmla="*/ 418148 h 674370"/>
              <a:gd name="connsiteX9" fmla="*/ 593408 w 674370"/>
              <a:gd name="connsiteY9" fmla="*/ 674370 h 674370"/>
              <a:gd name="connsiteX10" fmla="*/ 674370 w 674370"/>
              <a:gd name="connsiteY10" fmla="*/ 593408 h 674370"/>
              <a:gd name="connsiteX11" fmla="*/ 418148 w 674370"/>
              <a:gd name="connsiteY11" fmla="*/ 337185 h 67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370" h="674370">
                <a:moveTo>
                  <a:pt x="674370" y="80963"/>
                </a:moveTo>
                <a:lnTo>
                  <a:pt x="593408" y="0"/>
                </a:lnTo>
                <a:lnTo>
                  <a:pt x="337185" y="256223"/>
                </a:lnTo>
                <a:lnTo>
                  <a:pt x="80963" y="0"/>
                </a:lnTo>
                <a:lnTo>
                  <a:pt x="0" y="80963"/>
                </a:lnTo>
                <a:lnTo>
                  <a:pt x="256223" y="337185"/>
                </a:lnTo>
                <a:lnTo>
                  <a:pt x="0" y="593408"/>
                </a:lnTo>
                <a:lnTo>
                  <a:pt x="80963" y="674370"/>
                </a:lnTo>
                <a:lnTo>
                  <a:pt x="337185" y="418148"/>
                </a:lnTo>
                <a:lnTo>
                  <a:pt x="593408" y="674370"/>
                </a:lnTo>
                <a:lnTo>
                  <a:pt x="674370" y="593408"/>
                </a:lnTo>
                <a:lnTo>
                  <a:pt x="418148" y="337185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5" name="圖形 3" descr="關閉 以實心填滿">
            <a:extLst>
              <a:ext uri="{FF2B5EF4-FFF2-40B4-BE49-F238E27FC236}">
                <a16:creationId xmlns:a16="http://schemas.microsoft.com/office/drawing/2014/main" id="{F0D3D610-70D8-A758-D259-19E83A21B754}"/>
              </a:ext>
            </a:extLst>
          </p:cNvPr>
          <p:cNvSpPr/>
          <p:nvPr/>
        </p:nvSpPr>
        <p:spPr>
          <a:xfrm>
            <a:off x="5864147" y="3316952"/>
            <a:ext cx="463705" cy="539906"/>
          </a:xfrm>
          <a:custGeom>
            <a:avLst/>
            <a:gdLst>
              <a:gd name="connsiteX0" fmla="*/ 674370 w 674370"/>
              <a:gd name="connsiteY0" fmla="*/ 80963 h 674370"/>
              <a:gd name="connsiteX1" fmla="*/ 593408 w 674370"/>
              <a:gd name="connsiteY1" fmla="*/ 0 h 674370"/>
              <a:gd name="connsiteX2" fmla="*/ 337185 w 674370"/>
              <a:gd name="connsiteY2" fmla="*/ 256223 h 674370"/>
              <a:gd name="connsiteX3" fmla="*/ 80963 w 674370"/>
              <a:gd name="connsiteY3" fmla="*/ 0 h 674370"/>
              <a:gd name="connsiteX4" fmla="*/ 0 w 674370"/>
              <a:gd name="connsiteY4" fmla="*/ 80963 h 674370"/>
              <a:gd name="connsiteX5" fmla="*/ 256223 w 674370"/>
              <a:gd name="connsiteY5" fmla="*/ 337185 h 674370"/>
              <a:gd name="connsiteX6" fmla="*/ 0 w 674370"/>
              <a:gd name="connsiteY6" fmla="*/ 593408 h 674370"/>
              <a:gd name="connsiteX7" fmla="*/ 80963 w 674370"/>
              <a:gd name="connsiteY7" fmla="*/ 674370 h 674370"/>
              <a:gd name="connsiteX8" fmla="*/ 337185 w 674370"/>
              <a:gd name="connsiteY8" fmla="*/ 418148 h 674370"/>
              <a:gd name="connsiteX9" fmla="*/ 593408 w 674370"/>
              <a:gd name="connsiteY9" fmla="*/ 674370 h 674370"/>
              <a:gd name="connsiteX10" fmla="*/ 674370 w 674370"/>
              <a:gd name="connsiteY10" fmla="*/ 593408 h 674370"/>
              <a:gd name="connsiteX11" fmla="*/ 418148 w 674370"/>
              <a:gd name="connsiteY11" fmla="*/ 337185 h 67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4370" h="674370">
                <a:moveTo>
                  <a:pt x="674370" y="80963"/>
                </a:moveTo>
                <a:lnTo>
                  <a:pt x="593408" y="0"/>
                </a:lnTo>
                <a:lnTo>
                  <a:pt x="337185" y="256223"/>
                </a:lnTo>
                <a:lnTo>
                  <a:pt x="80963" y="0"/>
                </a:lnTo>
                <a:lnTo>
                  <a:pt x="0" y="80963"/>
                </a:lnTo>
                <a:lnTo>
                  <a:pt x="256223" y="337185"/>
                </a:lnTo>
                <a:lnTo>
                  <a:pt x="0" y="593408"/>
                </a:lnTo>
                <a:lnTo>
                  <a:pt x="80963" y="674370"/>
                </a:lnTo>
                <a:lnTo>
                  <a:pt x="337185" y="418148"/>
                </a:lnTo>
                <a:lnTo>
                  <a:pt x="593408" y="674370"/>
                </a:lnTo>
                <a:lnTo>
                  <a:pt x="674370" y="593408"/>
                </a:lnTo>
                <a:lnTo>
                  <a:pt x="418148" y="337185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06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2400" b="0" i="0" dirty="0">
                <a:effectLst/>
                <a:latin typeface="+mn-ea"/>
                <a:ea typeface="+mn-ea"/>
              </a:rPr>
              <a:t>15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耶和華對他說：「去吧，從原路回去，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往大馬士革的曠野去。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到了那裏，你要膏哈薛作亞蘭王，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2400" b="0" i="0" dirty="0">
                <a:effectLst/>
                <a:latin typeface="+mn-ea"/>
                <a:ea typeface="+mn-ea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又膏寧示的孫子耶戶作以色列王，並膏亞伯</a:t>
            </a:r>
            <a: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‧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米何拉人沙法的兒子以利沙作先知接續你。  </a:t>
            </a:r>
            <a: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(19:15,16)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1. 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膏哈薛作亞蘭王 </a:t>
            </a: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(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膏敵國王</a:t>
            </a: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…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以利沙</a:t>
            </a:r>
            <a:r>
              <a:rPr lang="zh-TW" altLang="en-US" sz="3000" dirty="0">
                <a:solidFill>
                  <a:srgbClr val="000000"/>
                </a:solidFill>
                <a:latin typeface="+mn-ea"/>
                <a:ea typeface="+mn-ea"/>
              </a:rPr>
              <a:t>學生膏</a:t>
            </a:r>
            <a: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b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b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2. 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膏耶戶作以色列王 </a:t>
            </a: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(</a:t>
            </a:r>
            <a:r>
              <a:rPr lang="zh-TW" altLang="en-US" sz="3000" dirty="0">
                <a:latin typeface="+mn-ea"/>
                <a:ea typeface="+mn-ea"/>
              </a:rPr>
              <a:t>更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壞王</a:t>
            </a:r>
            <a: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  <a:t>…</a:t>
            </a:r>
            <a:r>
              <a:rPr lang="zh-TW" altLang="en-US" sz="3000" dirty="0">
                <a:solidFill>
                  <a:srgbClr val="000000"/>
                </a:solidFill>
                <a:latin typeface="+mn-ea"/>
                <a:ea typeface="+mn-ea"/>
              </a:rPr>
              <a:t>以利沙學生膏</a:t>
            </a:r>
            <a: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b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b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					</a:t>
            </a:r>
            <a:r>
              <a:rPr lang="zh-TW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殺亞哈</a:t>
            </a:r>
            <a:r>
              <a:rPr lang="zh-TW" altLang="en-US" sz="3000" dirty="0">
                <a:solidFill>
                  <a:srgbClr val="000000"/>
                </a:solidFill>
                <a:latin typeface="+mn-ea"/>
                <a:ea typeface="+mn-ea"/>
              </a:rPr>
              <a:t>、耶洗別、他的後人、</a:t>
            </a:r>
            <a:b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  <a:t>					</a:t>
            </a:r>
            <a:r>
              <a:rPr lang="zh-TW" altLang="en-US" sz="3000" dirty="0">
                <a:solidFill>
                  <a:srgbClr val="000000"/>
                </a:solidFill>
                <a:latin typeface="+mn-ea"/>
                <a:ea typeface="+mn-ea"/>
              </a:rPr>
              <a:t>殺巴力廟內人</a:t>
            </a:r>
            <a:br>
              <a:rPr lang="en-US" altLang="zh-TW" sz="3000" dirty="0">
                <a:solidFill>
                  <a:srgbClr val="000000"/>
                </a:solidFill>
                <a:latin typeface="+mn-ea"/>
                <a:ea typeface="+mn-ea"/>
              </a:rPr>
            </a:br>
            <a:b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en-US" altLang="zh-TW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3. </a:t>
            </a:r>
            <a:r>
              <a:rPr lang="zh-HK" altLang="en-US" sz="30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膏以利沙作先知</a:t>
            </a:r>
            <a:endParaRPr lang="zh-HK" altLang="en-US" sz="3000" dirty="0">
              <a:latin typeface="+mn-ea"/>
              <a:ea typeface="+mn-ea"/>
            </a:endParaRPr>
          </a:p>
        </p:txBody>
      </p:sp>
      <p:sp>
        <p:nvSpPr>
          <p:cNvPr id="5" name="圖形 3" descr="箭號: 左旋 外框">
            <a:extLst>
              <a:ext uri="{FF2B5EF4-FFF2-40B4-BE49-F238E27FC236}">
                <a16:creationId xmlns:a16="http://schemas.microsoft.com/office/drawing/2014/main" id="{BD782B59-A94B-B046-5E28-824ADAD44450}"/>
              </a:ext>
            </a:extLst>
          </p:cNvPr>
          <p:cNvSpPr/>
          <p:nvPr/>
        </p:nvSpPr>
        <p:spPr>
          <a:xfrm rot="14950241">
            <a:off x="4589691" y="4352318"/>
            <a:ext cx="785841" cy="545999"/>
          </a:xfrm>
          <a:custGeom>
            <a:avLst/>
            <a:gdLst>
              <a:gd name="connsiteX0" fmla="*/ 827980 w 828165"/>
              <a:gd name="connsiteY0" fmla="*/ 250850 h 644185"/>
              <a:gd name="connsiteX1" fmla="*/ 703898 w 828165"/>
              <a:gd name="connsiteY1" fmla="*/ 76343 h 644185"/>
              <a:gd name="connsiteX2" fmla="*/ 462124 w 828165"/>
              <a:gd name="connsiteY2" fmla="*/ 0 h 644185"/>
              <a:gd name="connsiteX3" fmla="*/ 462058 w 828165"/>
              <a:gd name="connsiteY3" fmla="*/ 0 h 644185"/>
              <a:gd name="connsiteX4" fmla="*/ 412433 w 828165"/>
              <a:gd name="connsiteY4" fmla="*/ 2943 h 644185"/>
              <a:gd name="connsiteX5" fmla="*/ 171450 w 828165"/>
              <a:gd name="connsiteY5" fmla="*/ 167726 h 644185"/>
              <a:gd name="connsiteX6" fmla="*/ 123825 w 828165"/>
              <a:gd name="connsiteY6" fmla="*/ 415452 h 644185"/>
              <a:gd name="connsiteX7" fmla="*/ 0 w 828165"/>
              <a:gd name="connsiteY7" fmla="*/ 415452 h 644185"/>
              <a:gd name="connsiteX8" fmla="*/ 228600 w 828165"/>
              <a:gd name="connsiteY8" fmla="*/ 644185 h 644185"/>
              <a:gd name="connsiteX9" fmla="*/ 457200 w 828165"/>
              <a:gd name="connsiteY9" fmla="*/ 415528 h 644185"/>
              <a:gd name="connsiteX10" fmla="*/ 333375 w 828165"/>
              <a:gd name="connsiteY10" fmla="*/ 415528 h 644185"/>
              <a:gd name="connsiteX11" fmla="*/ 367665 w 828165"/>
              <a:gd name="connsiteY11" fmla="*/ 232591 h 644185"/>
              <a:gd name="connsiteX12" fmla="*/ 523875 w 828165"/>
              <a:gd name="connsiteY12" fmla="*/ 110671 h 644185"/>
              <a:gd name="connsiteX13" fmla="*/ 586150 w 828165"/>
              <a:gd name="connsiteY13" fmla="*/ 102708 h 644185"/>
              <a:gd name="connsiteX14" fmla="*/ 819045 w 828165"/>
              <a:gd name="connsiteY14" fmla="*/ 254156 h 644185"/>
              <a:gd name="connsiteX15" fmla="*/ 823198 w 828165"/>
              <a:gd name="connsiteY15" fmla="*/ 256927 h 644185"/>
              <a:gd name="connsiteX16" fmla="*/ 828162 w 828165"/>
              <a:gd name="connsiteY16" fmla="*/ 252374 h 644185"/>
              <a:gd name="connsiteX17" fmla="*/ 827980 w 828165"/>
              <a:gd name="connsiteY17" fmla="*/ 250850 h 644185"/>
              <a:gd name="connsiteX18" fmla="*/ 586178 w 828165"/>
              <a:gd name="connsiteY18" fmla="*/ 83630 h 644185"/>
              <a:gd name="connsiteX19" fmla="*/ 519351 w 828165"/>
              <a:gd name="connsiteY19" fmla="*/ 92135 h 644185"/>
              <a:gd name="connsiteX20" fmla="*/ 351711 w 828165"/>
              <a:gd name="connsiteY20" fmla="*/ 222285 h 644185"/>
              <a:gd name="connsiteX21" fmla="*/ 314325 w 828165"/>
              <a:gd name="connsiteY21" fmla="*/ 406289 h 644185"/>
              <a:gd name="connsiteX22" fmla="*/ 314325 w 828165"/>
              <a:gd name="connsiteY22" fmla="*/ 434578 h 644185"/>
              <a:gd name="connsiteX23" fmla="*/ 411242 w 828165"/>
              <a:gd name="connsiteY23" fmla="*/ 434578 h 644185"/>
              <a:gd name="connsiteX24" fmla="*/ 228600 w 828165"/>
              <a:gd name="connsiteY24" fmla="*/ 617249 h 644185"/>
              <a:gd name="connsiteX25" fmla="*/ 45987 w 828165"/>
              <a:gd name="connsiteY25" fmla="*/ 434578 h 644185"/>
              <a:gd name="connsiteX26" fmla="*/ 143504 w 828165"/>
              <a:gd name="connsiteY26" fmla="*/ 434578 h 644185"/>
              <a:gd name="connsiteX27" fmla="*/ 142875 w 828165"/>
              <a:gd name="connsiteY27" fmla="*/ 414909 h 644185"/>
              <a:gd name="connsiteX28" fmla="*/ 187738 w 828165"/>
              <a:gd name="connsiteY28" fmla="*/ 177737 h 644185"/>
              <a:gd name="connsiteX29" fmla="*/ 414728 w 828165"/>
              <a:gd name="connsiteY29" fmla="*/ 21888 h 644185"/>
              <a:gd name="connsiteX30" fmla="*/ 462058 w 828165"/>
              <a:gd name="connsiteY30" fmla="*/ 19031 h 644185"/>
              <a:gd name="connsiteX31" fmla="*/ 462448 w 828165"/>
              <a:gd name="connsiteY31" fmla="*/ 19031 h 644185"/>
              <a:gd name="connsiteX32" fmla="*/ 692839 w 828165"/>
              <a:gd name="connsiteY32" fmla="*/ 91802 h 644185"/>
              <a:gd name="connsiteX33" fmla="*/ 729987 w 828165"/>
              <a:gd name="connsiteY33" fmla="*/ 124320 h 644185"/>
              <a:gd name="connsiteX34" fmla="*/ 729996 w 828165"/>
              <a:gd name="connsiteY34" fmla="*/ 124387 h 644185"/>
              <a:gd name="connsiteX35" fmla="*/ 729929 w 828165"/>
              <a:gd name="connsiteY35" fmla="*/ 124397 h 644185"/>
              <a:gd name="connsiteX36" fmla="*/ 586178 w 828165"/>
              <a:gd name="connsiteY36" fmla="*/ 83630 h 64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28165" h="644185">
                <a:moveTo>
                  <a:pt x="827980" y="250850"/>
                </a:moveTo>
                <a:cubicBezTo>
                  <a:pt x="805837" y="181161"/>
                  <a:pt x="762451" y="120143"/>
                  <a:pt x="703898" y="76343"/>
                </a:cubicBezTo>
                <a:cubicBezTo>
                  <a:pt x="632996" y="26797"/>
                  <a:pt x="548622" y="153"/>
                  <a:pt x="462124" y="0"/>
                </a:cubicBezTo>
                <a:lnTo>
                  <a:pt x="462058" y="0"/>
                </a:lnTo>
                <a:cubicBezTo>
                  <a:pt x="445472" y="-7"/>
                  <a:pt x="428901" y="976"/>
                  <a:pt x="412433" y="2943"/>
                </a:cubicBezTo>
                <a:cubicBezTo>
                  <a:pt x="309563" y="15326"/>
                  <a:pt x="224790" y="80096"/>
                  <a:pt x="171450" y="167726"/>
                </a:cubicBezTo>
                <a:cubicBezTo>
                  <a:pt x="123825" y="245831"/>
                  <a:pt x="120968" y="326841"/>
                  <a:pt x="123825" y="415452"/>
                </a:cubicBezTo>
                <a:lnTo>
                  <a:pt x="0" y="415452"/>
                </a:lnTo>
                <a:lnTo>
                  <a:pt x="228600" y="644185"/>
                </a:lnTo>
                <a:lnTo>
                  <a:pt x="457200" y="415528"/>
                </a:lnTo>
                <a:lnTo>
                  <a:pt x="333375" y="415528"/>
                </a:lnTo>
                <a:cubicBezTo>
                  <a:pt x="333375" y="350758"/>
                  <a:pt x="331470" y="288846"/>
                  <a:pt x="367665" y="232591"/>
                </a:cubicBezTo>
                <a:cubicBezTo>
                  <a:pt x="403860" y="176336"/>
                  <a:pt x="458153" y="125911"/>
                  <a:pt x="523875" y="110671"/>
                </a:cubicBezTo>
                <a:cubicBezTo>
                  <a:pt x="544209" y="105375"/>
                  <a:pt x="565137" y="102700"/>
                  <a:pt x="586150" y="102708"/>
                </a:cubicBezTo>
                <a:cubicBezTo>
                  <a:pt x="686916" y="102636"/>
                  <a:pt x="778238" y="162021"/>
                  <a:pt x="819045" y="254156"/>
                </a:cubicBezTo>
                <a:cubicBezTo>
                  <a:pt x="819727" y="255846"/>
                  <a:pt x="821375" y="256946"/>
                  <a:pt x="823198" y="256927"/>
                </a:cubicBezTo>
                <a:cubicBezTo>
                  <a:pt x="825826" y="257041"/>
                  <a:pt x="828048" y="255002"/>
                  <a:pt x="828162" y="252374"/>
                </a:cubicBezTo>
                <a:cubicBezTo>
                  <a:pt x="828184" y="251860"/>
                  <a:pt x="828123" y="251346"/>
                  <a:pt x="827980" y="250850"/>
                </a:cubicBezTo>
                <a:close/>
                <a:moveTo>
                  <a:pt x="586178" y="83630"/>
                </a:moveTo>
                <a:cubicBezTo>
                  <a:pt x="563632" y="83630"/>
                  <a:pt x="541177" y="86488"/>
                  <a:pt x="519351" y="92135"/>
                </a:cubicBezTo>
                <a:cubicBezTo>
                  <a:pt x="433483" y="112138"/>
                  <a:pt x="377428" y="182261"/>
                  <a:pt x="351711" y="222285"/>
                </a:cubicBezTo>
                <a:cubicBezTo>
                  <a:pt x="314154" y="280530"/>
                  <a:pt x="314249" y="344462"/>
                  <a:pt x="314325" y="406289"/>
                </a:cubicBezTo>
                <a:lnTo>
                  <a:pt x="314325" y="434578"/>
                </a:lnTo>
                <a:lnTo>
                  <a:pt x="411242" y="434578"/>
                </a:lnTo>
                <a:lnTo>
                  <a:pt x="228600" y="617249"/>
                </a:lnTo>
                <a:lnTo>
                  <a:pt x="45987" y="434578"/>
                </a:lnTo>
                <a:lnTo>
                  <a:pt x="143504" y="434578"/>
                </a:lnTo>
                <a:lnTo>
                  <a:pt x="142875" y="414909"/>
                </a:lnTo>
                <a:cubicBezTo>
                  <a:pt x="140237" y="332994"/>
                  <a:pt x="141675" y="253260"/>
                  <a:pt x="187738" y="177737"/>
                </a:cubicBezTo>
                <a:cubicBezTo>
                  <a:pt x="241354" y="89621"/>
                  <a:pt x="324098" y="32804"/>
                  <a:pt x="414728" y="21888"/>
                </a:cubicBezTo>
                <a:cubicBezTo>
                  <a:pt x="430435" y="20003"/>
                  <a:pt x="446239" y="19048"/>
                  <a:pt x="462058" y="19031"/>
                </a:cubicBezTo>
                <a:lnTo>
                  <a:pt x="462448" y="19031"/>
                </a:lnTo>
                <a:cubicBezTo>
                  <a:pt x="544899" y="19037"/>
                  <a:pt x="625345" y="44447"/>
                  <a:pt x="692839" y="91802"/>
                </a:cubicBezTo>
                <a:cubicBezTo>
                  <a:pt x="706065" y="101638"/>
                  <a:pt x="718487" y="112511"/>
                  <a:pt x="729987" y="124320"/>
                </a:cubicBezTo>
                <a:cubicBezTo>
                  <a:pt x="730007" y="124337"/>
                  <a:pt x="730012" y="124366"/>
                  <a:pt x="729996" y="124387"/>
                </a:cubicBezTo>
                <a:cubicBezTo>
                  <a:pt x="729980" y="124408"/>
                  <a:pt x="729950" y="124413"/>
                  <a:pt x="729929" y="124397"/>
                </a:cubicBezTo>
                <a:cubicBezTo>
                  <a:pt x="686674" y="97843"/>
                  <a:pt x="636933" y="83736"/>
                  <a:pt x="586178" y="8363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97427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以利亞在世時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以色列從沒有復興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直至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以利沙的先知掌權後才復興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5921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但新約稱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以利亞為最偉大先知，彌賽亞先鋒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登山變像中，以利亞出現。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沒有死被上帝接到天上，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更因為以利亞做到能夠做的。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76476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latin typeface="+mn-ea"/>
                <a:ea typeface="+mn-ea"/>
              </a:rPr>
              <a:t>4. </a:t>
            </a:r>
            <a:r>
              <a:rPr lang="zh-TW" altLang="en-US" sz="3600" b="1" dirty="0">
                <a:latin typeface="+mn-ea"/>
                <a:ea typeface="+mn-ea"/>
              </a:rPr>
              <a:t>我們的出路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05640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a) </a:t>
            </a:r>
            <a:r>
              <a:rPr lang="zh-TW" altLang="en-US" sz="3600" dirty="0">
                <a:latin typeface="+mn-ea"/>
                <a:ea typeface="+mn-ea"/>
              </a:rPr>
              <a:t>要休息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檢視內在誠信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b) </a:t>
            </a:r>
            <a:r>
              <a:rPr lang="zh-TW" altLang="en-US" sz="3600" dirty="0">
                <a:latin typeface="+mn-ea"/>
                <a:ea typeface="+mn-ea"/>
              </a:rPr>
              <a:t>並不孤單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建立愛的團隊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9896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a) </a:t>
            </a:r>
            <a:r>
              <a:rPr lang="zh-HK" altLang="en-US" sz="3600" dirty="0">
                <a:latin typeface="+mn-ea"/>
                <a:ea typeface="+mn-ea"/>
              </a:rPr>
              <a:t>要休息 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以利亞大戰完再快跑回耶斯列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身體疲倦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過度擔憂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落差大</a:t>
            </a:r>
            <a:r>
              <a:rPr lang="en-US" altLang="zh-TW" sz="3600" dirty="0">
                <a:latin typeface="+mn-ea"/>
                <a:ea typeface="+mn-ea"/>
              </a:rPr>
              <a:t>	=&gt;	</a:t>
            </a:r>
            <a:r>
              <a:rPr lang="zh-TW" altLang="en-US" sz="3600" dirty="0">
                <a:latin typeface="+mn-ea"/>
                <a:ea typeface="+mn-ea"/>
              </a:rPr>
              <a:t>過度情緒抑鬱</a:t>
            </a:r>
            <a:endParaRPr lang="zh-HK" altLang="en-US" sz="2800" dirty="0">
              <a:latin typeface="+mn-ea"/>
              <a:ea typeface="+mn-ea"/>
            </a:endParaRPr>
          </a:p>
        </p:txBody>
      </p:sp>
      <p:pic>
        <p:nvPicPr>
          <p:cNvPr id="5" name="圖形 4" descr="新增 以實心填滿">
            <a:extLst>
              <a:ext uri="{FF2B5EF4-FFF2-40B4-BE49-F238E27FC236}">
                <a16:creationId xmlns:a16="http://schemas.microsoft.com/office/drawing/2014/main" id="{8670B9AB-AF95-F969-2E60-5178CED3D6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3097" y="3666227"/>
            <a:ext cx="401128" cy="401128"/>
          </a:xfrm>
          <a:prstGeom prst="rect">
            <a:avLst/>
          </a:prstGeom>
        </p:spPr>
      </p:pic>
      <p:pic>
        <p:nvPicPr>
          <p:cNvPr id="6" name="圖形 5" descr="新增 以實心填滿">
            <a:extLst>
              <a:ext uri="{FF2B5EF4-FFF2-40B4-BE49-F238E27FC236}">
                <a16:creationId xmlns:a16="http://schemas.microsoft.com/office/drawing/2014/main" id="{CA9E57E0-318C-CDFB-007B-7B6125082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3097" y="4614572"/>
            <a:ext cx="401128" cy="40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6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譴責自己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過度注重成就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歉疚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難過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容忍力低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不安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挫折 退縮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33012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a) </a:t>
            </a:r>
            <a:r>
              <a:rPr lang="zh-TW" altLang="en-US" sz="3600" dirty="0">
                <a:latin typeface="+mn-ea"/>
                <a:ea typeface="+mn-ea"/>
              </a:rPr>
              <a:t>檢視內在誠信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情緒失控 </a:t>
            </a:r>
            <a:r>
              <a:rPr lang="en-US" altLang="zh-TW" sz="3600" dirty="0">
                <a:latin typeface="+mn-ea"/>
                <a:ea typeface="+mn-ea"/>
              </a:rPr>
              <a:t>/ Depression / Burn Out 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要處理自己與自己關係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Even nobody knows God knows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800" dirty="0">
                <a:latin typeface="+mn-ea"/>
                <a:ea typeface="+mn-ea"/>
              </a:rPr>
              <a:t>1.</a:t>
            </a:r>
            <a:r>
              <a:rPr lang="zh-TW" altLang="en-US" sz="2800" dirty="0">
                <a:latin typeface="+mn-ea"/>
                <a:ea typeface="+mn-ea"/>
              </a:rPr>
              <a:t> 當我靜下來，內心是悠然自得，還是焦慮不安？</a:t>
            </a:r>
            <a:br>
              <a:rPr lang="en-US" altLang="zh-TW" sz="2800" dirty="0">
                <a:latin typeface="+mn-ea"/>
                <a:ea typeface="+mn-ea"/>
              </a:rPr>
            </a:br>
            <a:r>
              <a:rPr lang="en-US" altLang="zh-TW" sz="2800" dirty="0">
                <a:latin typeface="+mn-ea"/>
                <a:ea typeface="+mn-ea"/>
              </a:rPr>
              <a:t>2.</a:t>
            </a:r>
            <a:r>
              <a:rPr lang="zh-TW" altLang="en-US" sz="2800" dirty="0">
                <a:latin typeface="+mn-ea"/>
                <a:ea typeface="+mn-ea"/>
              </a:rPr>
              <a:t> 如果從神的角度看我的人生，神會跟我講一句怎樣的說話？</a:t>
            </a:r>
            <a:br>
              <a:rPr lang="en-US" altLang="zh-TW" sz="2800" dirty="0">
                <a:latin typeface="+mn-ea"/>
                <a:ea typeface="+mn-ea"/>
              </a:rPr>
            </a:br>
            <a:r>
              <a:rPr lang="en-US" altLang="zh-TW" sz="2800" dirty="0">
                <a:latin typeface="+mn-ea"/>
                <a:ea typeface="+mn-ea"/>
              </a:rPr>
              <a:t>3.</a:t>
            </a:r>
            <a:r>
              <a:rPr lang="zh-TW" altLang="en-US" sz="2800" dirty="0">
                <a:latin typeface="+mn-ea"/>
                <a:ea typeface="+mn-ea"/>
              </a:rPr>
              <a:t> 我是否愛上真實的自己、我是否成為自己的最佳伴侶，</a:t>
            </a:r>
            <a:br>
              <a:rPr lang="en-US" altLang="zh-TW" sz="2800" dirty="0">
                <a:latin typeface="+mn-ea"/>
                <a:ea typeface="+mn-ea"/>
              </a:rPr>
            </a:br>
            <a:r>
              <a:rPr lang="zh-TW" altLang="en-US" sz="2800" dirty="0">
                <a:latin typeface="+mn-ea"/>
                <a:ea typeface="+mn-ea"/>
              </a:rPr>
              <a:t>懂得陪伴自己？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1221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n-ea"/>
                <a:ea typeface="+mn-ea"/>
              </a:rPr>
              <a:t>b) </a:t>
            </a:r>
            <a:r>
              <a:rPr lang="zh-TW" altLang="en-US" sz="3600" dirty="0">
                <a:latin typeface="+mn-ea"/>
                <a:ea typeface="+mn-ea"/>
              </a:rPr>
              <a:t>並不孤單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建立愛的團隊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2400" b="0" i="0" dirty="0">
                <a:effectLst/>
                <a:latin typeface="+mn-ea"/>
                <a:ea typeface="+mn-ea"/>
              </a:rPr>
              <a:t>5 </a:t>
            </a:r>
            <a:r>
              <a:rPr lang="zh-TW" altLang="en-US" sz="2400" b="0" i="0" dirty="0">
                <a:effectLst/>
                <a:latin typeface="+mn-ea"/>
                <a:ea typeface="+mn-ea"/>
              </a:rPr>
              <a:t>他躺在羅騰樹下睡著了。看哪，有一個天使拍他，</a:t>
            </a:r>
            <a:br>
              <a:rPr lang="en-US" altLang="zh-TW" sz="2400" b="0" i="0" dirty="0"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effectLst/>
                <a:latin typeface="+mn-ea"/>
                <a:ea typeface="+mn-ea"/>
              </a:rPr>
              <a:t>對他說：「起來吃吧！」</a:t>
            </a:r>
            <a:br>
              <a:rPr lang="en-US" altLang="zh-TW" sz="2400" b="0" i="0" dirty="0">
                <a:effectLst/>
                <a:latin typeface="+mn-ea"/>
                <a:ea typeface="+mn-ea"/>
              </a:rPr>
            </a:br>
            <a:r>
              <a:rPr lang="en-US" altLang="zh-TW" sz="2400" b="0" i="0" dirty="0">
                <a:effectLst/>
                <a:latin typeface="+mn-ea"/>
                <a:ea typeface="+mn-ea"/>
              </a:rPr>
              <a:t>6 </a:t>
            </a:r>
            <a:r>
              <a:rPr lang="zh-TW" altLang="en-US" sz="2400" b="0" i="0" dirty="0">
                <a:effectLst/>
                <a:latin typeface="+mn-ea"/>
                <a:ea typeface="+mn-ea"/>
              </a:rPr>
              <a:t>他觀看，看哪，頭旁有燒熱的石頭烤的餅和一壺水，</a:t>
            </a:r>
            <a:br>
              <a:rPr lang="en-US" altLang="zh-TW" sz="2400" b="0" i="0" dirty="0"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effectLst/>
                <a:latin typeface="+mn-ea"/>
                <a:ea typeface="+mn-ea"/>
              </a:rPr>
              <a:t>他就吃了喝了，又再躺下。</a:t>
            </a:r>
            <a:br>
              <a:rPr lang="en-US" altLang="zh-TW" sz="2400" b="0" i="0" dirty="0">
                <a:effectLst/>
                <a:latin typeface="+mn-ea"/>
                <a:ea typeface="+mn-ea"/>
              </a:rPr>
            </a:br>
            <a:r>
              <a:rPr lang="en-US" altLang="zh-TW" sz="2400" b="0" i="0" dirty="0">
                <a:effectLst/>
                <a:latin typeface="+mn-ea"/>
                <a:ea typeface="+mn-ea"/>
              </a:rPr>
              <a:t>7</a:t>
            </a:r>
            <a:r>
              <a:rPr lang="en-US" altLang="zh-TW" sz="2400" b="0" i="0" dirty="0">
                <a:solidFill>
                  <a:srgbClr val="AAAAAA"/>
                </a:solidFill>
                <a:effectLst/>
                <a:latin typeface="+mn-ea"/>
                <a:ea typeface="+mn-ea"/>
              </a:rPr>
              <a:t>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耶和華的使者回來，第二次拍他，說：</a:t>
            </a:r>
            <a:br>
              <a:rPr lang="en-US" altLang="zh-TW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</a:br>
            <a:r>
              <a:rPr lang="zh-TW" altLang="en-US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「起來吃吧！因為你要走的路很遠。」</a:t>
            </a:r>
            <a:br>
              <a:rPr lang="en-US" altLang="zh-TW" sz="2400" dirty="0">
                <a:latin typeface="+mn-ea"/>
                <a:ea typeface="+mn-ea"/>
              </a:rPr>
            </a:br>
            <a:r>
              <a:rPr lang="en-US" altLang="zh-TW" sz="2400" dirty="0">
                <a:latin typeface="+mn-ea"/>
                <a:ea typeface="+mn-ea"/>
              </a:rPr>
              <a:t>(19:5,6,7)</a:t>
            </a:r>
            <a:br>
              <a:rPr lang="en-US" altLang="zh-TW" sz="24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有天使，有</a:t>
            </a:r>
            <a:r>
              <a:rPr lang="en-US" altLang="zh-TW" sz="3600" dirty="0">
                <a:latin typeface="+mn-ea"/>
                <a:ea typeface="+mn-ea"/>
              </a:rPr>
              <a:t>7000</a:t>
            </a:r>
            <a:r>
              <a:rPr lang="zh-TW" altLang="en-US" sz="3600" dirty="0">
                <a:latin typeface="+mn-ea"/>
                <a:ea typeface="+mn-ea"/>
              </a:rPr>
              <a:t>人，有同行。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每個人走的路不同，人生未完，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當走的路仍未完。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23315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總結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歸回</a:t>
            </a: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內在 </a:t>
            </a:r>
            <a:r>
              <a:rPr lang="en-US" altLang="zh-TW" sz="3600" dirty="0">
                <a:latin typeface="+mn-ea"/>
                <a:ea typeface="+mn-ea"/>
              </a:rPr>
              <a:t>Turn Inward 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</a:t>
            </a:r>
            <a:r>
              <a:rPr lang="zh-TW" altLang="en-US" sz="3600" dirty="0">
                <a:latin typeface="+mn-ea"/>
                <a:ea typeface="+mn-ea"/>
              </a:rPr>
              <a:t>檢視自己生命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</a:t>
            </a:r>
            <a:r>
              <a:rPr lang="zh-TW" altLang="en-US" sz="3600" dirty="0">
                <a:latin typeface="+mn-ea"/>
                <a:ea typeface="+mn-ea"/>
              </a:rPr>
              <a:t>將創傷轉化為覺醒，聽上帝聲音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重建</a:t>
            </a: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同行人</a:t>
            </a:r>
            <a:r>
              <a:rPr lang="en-US" altLang="zh-TW" sz="3600" dirty="0">
                <a:latin typeface="+mn-ea"/>
                <a:ea typeface="+mn-ea"/>
              </a:rPr>
              <a:t>/</a:t>
            </a:r>
            <a:r>
              <a:rPr lang="zh-TW" altLang="en-US" sz="3600" dirty="0">
                <a:latin typeface="+mn-ea"/>
                <a:ea typeface="+mn-ea"/>
              </a:rPr>
              <a:t>團隊關係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結連</a:t>
            </a:r>
            <a:r>
              <a:rPr lang="en-US" altLang="zh-TW" sz="3600" dirty="0">
                <a:latin typeface="+mn-ea"/>
                <a:ea typeface="+mn-ea"/>
              </a:rPr>
              <a:t>	</a:t>
            </a:r>
            <a:r>
              <a:rPr lang="zh-TW" altLang="en-US" sz="3600" dirty="0">
                <a:latin typeface="+mn-ea"/>
                <a:ea typeface="+mn-ea"/>
              </a:rPr>
              <a:t>幫助身邊有需要的人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06775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聽上帝聲音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改變自己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未必能改變香港</a:t>
            </a:r>
            <a:r>
              <a:rPr lang="en-US" altLang="zh-TW" sz="3600" dirty="0">
                <a:latin typeface="+mn-ea"/>
                <a:ea typeface="+mn-ea"/>
              </a:rPr>
              <a:t>/</a:t>
            </a:r>
            <a:r>
              <a:rPr lang="zh-TW" altLang="en-US" sz="3600" dirty="0">
                <a:latin typeface="+mn-ea"/>
                <a:ea typeface="+mn-ea"/>
              </a:rPr>
              <a:t>世界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做到自己能夠做的已足夠</a:t>
            </a:r>
            <a:endParaRPr lang="zh-HK" altLang="en-US" sz="3600" dirty="0">
              <a:latin typeface="+mn-ea"/>
              <a:ea typeface="+mn-ea"/>
            </a:endParaRPr>
          </a:p>
        </p:txBody>
      </p:sp>
      <p:sp>
        <p:nvSpPr>
          <p:cNvPr id="3" name="圖形 3" descr="箭號: 直線 外框">
            <a:extLst>
              <a:ext uri="{FF2B5EF4-FFF2-40B4-BE49-F238E27FC236}">
                <a16:creationId xmlns:a16="http://schemas.microsoft.com/office/drawing/2014/main" id="{0AED0B02-1BCE-E861-321A-171A1F7D50A4}"/>
              </a:ext>
            </a:extLst>
          </p:cNvPr>
          <p:cNvSpPr/>
          <p:nvPr/>
        </p:nvSpPr>
        <p:spPr>
          <a:xfrm rot="16200000">
            <a:off x="5828579" y="1704777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4" name="圖形 3" descr="箭號: 直線 外框">
            <a:extLst>
              <a:ext uri="{FF2B5EF4-FFF2-40B4-BE49-F238E27FC236}">
                <a16:creationId xmlns:a16="http://schemas.microsoft.com/office/drawing/2014/main" id="{55085BE3-57B8-4169-4CBE-354AD80F5740}"/>
              </a:ext>
            </a:extLst>
          </p:cNvPr>
          <p:cNvSpPr/>
          <p:nvPr/>
        </p:nvSpPr>
        <p:spPr>
          <a:xfrm rot="16200000">
            <a:off x="5828579" y="3093630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  <p:sp>
        <p:nvSpPr>
          <p:cNvPr id="5" name="圖形 3" descr="箭號: 直線 外框">
            <a:extLst>
              <a:ext uri="{FF2B5EF4-FFF2-40B4-BE49-F238E27FC236}">
                <a16:creationId xmlns:a16="http://schemas.microsoft.com/office/drawing/2014/main" id="{CF47A52C-E75D-4C8D-1665-2D4DF5661961}"/>
              </a:ext>
            </a:extLst>
          </p:cNvPr>
          <p:cNvSpPr/>
          <p:nvPr/>
        </p:nvSpPr>
        <p:spPr>
          <a:xfrm rot="16200000">
            <a:off x="5828579" y="4646384"/>
            <a:ext cx="534841" cy="405019"/>
          </a:xfrm>
          <a:custGeom>
            <a:avLst/>
            <a:gdLst>
              <a:gd name="connsiteX0" fmla="*/ 228600 w 817133"/>
              <a:gd name="connsiteY0" fmla="*/ 457295 h 457295"/>
              <a:gd name="connsiteX1" fmla="*/ 228600 w 817133"/>
              <a:gd name="connsiteY1" fmla="*/ 342995 h 457295"/>
              <a:gd name="connsiteX2" fmla="*/ 813245 w 817133"/>
              <a:gd name="connsiteY2" fmla="*/ 233315 h 457295"/>
              <a:gd name="connsiteX3" fmla="*/ 817052 w 817133"/>
              <a:gd name="connsiteY3" fmla="*/ 227759 h 457295"/>
              <a:gd name="connsiteX4" fmla="*/ 813245 w 817133"/>
              <a:gd name="connsiteY4" fmla="*/ 223952 h 457295"/>
              <a:gd name="connsiteX5" fmla="*/ 228600 w 817133"/>
              <a:gd name="connsiteY5" fmla="*/ 114300 h 457295"/>
              <a:gd name="connsiteX6" fmla="*/ 228600 w 817133"/>
              <a:gd name="connsiteY6" fmla="*/ 0 h 457295"/>
              <a:gd name="connsiteX7" fmla="*/ 0 w 817133"/>
              <a:gd name="connsiteY7" fmla="*/ 228629 h 457295"/>
              <a:gd name="connsiteX8" fmla="*/ 209550 w 817133"/>
              <a:gd name="connsiteY8" fmla="*/ 45968 h 457295"/>
              <a:gd name="connsiteX9" fmla="*/ 209550 w 817133"/>
              <a:gd name="connsiteY9" fmla="*/ 130111 h 457295"/>
              <a:gd name="connsiteX10" fmla="*/ 225085 w 817133"/>
              <a:gd name="connsiteY10" fmla="*/ 133026 h 457295"/>
              <a:gd name="connsiteX11" fmla="*/ 734378 w 817133"/>
              <a:gd name="connsiteY11" fmla="*/ 228505 h 457295"/>
              <a:gd name="connsiteX12" fmla="*/ 734438 w 817133"/>
              <a:gd name="connsiteY12" fmla="*/ 228625 h 457295"/>
              <a:gd name="connsiteX13" fmla="*/ 734378 w 817133"/>
              <a:gd name="connsiteY13" fmla="*/ 228686 h 457295"/>
              <a:gd name="connsiteX14" fmla="*/ 225057 w 817133"/>
              <a:gd name="connsiteY14" fmla="*/ 324241 h 457295"/>
              <a:gd name="connsiteX15" fmla="*/ 209550 w 817133"/>
              <a:gd name="connsiteY15" fmla="*/ 327155 h 457295"/>
              <a:gd name="connsiteX16" fmla="*/ 209550 w 817133"/>
              <a:gd name="connsiteY16" fmla="*/ 411671 h 457295"/>
              <a:gd name="connsiteX17" fmla="*/ 26422 w 817133"/>
              <a:gd name="connsiteY17" fmla="*/ 229105 h 45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133" h="457295">
                <a:moveTo>
                  <a:pt x="228600" y="457295"/>
                </a:moveTo>
                <a:lnTo>
                  <a:pt x="228600" y="342995"/>
                </a:lnTo>
                <a:lnTo>
                  <a:pt x="813245" y="233315"/>
                </a:lnTo>
                <a:cubicBezTo>
                  <a:pt x="815830" y="232832"/>
                  <a:pt x="817535" y="230344"/>
                  <a:pt x="817052" y="227759"/>
                </a:cubicBezTo>
                <a:cubicBezTo>
                  <a:pt x="816691" y="225825"/>
                  <a:pt x="815178" y="224313"/>
                  <a:pt x="813245" y="223952"/>
                </a:cubicBezTo>
                <a:lnTo>
                  <a:pt x="228600" y="114300"/>
                </a:lnTo>
                <a:lnTo>
                  <a:pt x="228600" y="0"/>
                </a:lnTo>
                <a:lnTo>
                  <a:pt x="0" y="228629"/>
                </a:lnTo>
                <a:close/>
                <a:moveTo>
                  <a:pt x="209550" y="45968"/>
                </a:moveTo>
                <a:lnTo>
                  <a:pt x="209550" y="130111"/>
                </a:lnTo>
                <a:lnTo>
                  <a:pt x="225085" y="133026"/>
                </a:lnTo>
                <a:lnTo>
                  <a:pt x="734378" y="228505"/>
                </a:lnTo>
                <a:cubicBezTo>
                  <a:pt x="734427" y="228521"/>
                  <a:pt x="734455" y="228575"/>
                  <a:pt x="734438" y="228625"/>
                </a:cubicBezTo>
                <a:cubicBezTo>
                  <a:pt x="734429" y="228653"/>
                  <a:pt x="734406" y="228676"/>
                  <a:pt x="734378" y="228686"/>
                </a:cubicBezTo>
                <a:lnTo>
                  <a:pt x="225057" y="324241"/>
                </a:lnTo>
                <a:lnTo>
                  <a:pt x="209550" y="327155"/>
                </a:lnTo>
                <a:lnTo>
                  <a:pt x="209550" y="411671"/>
                </a:lnTo>
                <a:cubicBezTo>
                  <a:pt x="139932" y="342805"/>
                  <a:pt x="56721" y="260118"/>
                  <a:pt x="26422" y="22910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4692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祈禱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8947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討論問題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你有焦慮不安嗎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你是聽上帝要你做才做，還是覺得應該做就去做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想建立愛的團隊嗎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2701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自艾自怨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悲傷 悲觀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負面語言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憂愁  頹喪  消沉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=&gt; </a:t>
            </a:r>
            <a:r>
              <a:rPr lang="zh-TW" altLang="en-US" sz="3600" dirty="0">
                <a:latin typeface="+mn-ea"/>
                <a:ea typeface="+mn-ea"/>
              </a:rPr>
              <a:t>自殺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24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HK" sz="3600" dirty="0">
                <a:latin typeface="+mn-ea"/>
                <a:ea typeface="+mn-ea"/>
              </a:rPr>
              <a:t>EXIT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 =&gt; </a:t>
            </a:r>
            <a:r>
              <a:rPr lang="zh-TW" altLang="en-US" sz="3600" dirty="0">
                <a:latin typeface="+mn-ea"/>
                <a:ea typeface="+mn-ea"/>
              </a:rPr>
              <a:t>出路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60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現在實在環境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社會急速巨變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充滿不安全感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不確定性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無法預測性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措手不及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混亂、荒唐、無奈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8796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+mn-ea"/>
                <a:ea typeface="+mn-ea"/>
              </a:rPr>
              <a:t>需要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X </a:t>
            </a:r>
            <a:r>
              <a:rPr lang="zh-TW" altLang="en-US" sz="3600" dirty="0">
                <a:latin typeface="+mn-ea"/>
                <a:ea typeface="+mn-ea"/>
              </a:rPr>
              <a:t>憤怒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X </a:t>
            </a:r>
            <a:r>
              <a:rPr lang="zh-TW" altLang="en-US" sz="3600" dirty="0">
                <a:latin typeface="+mn-ea"/>
                <a:ea typeface="+mn-ea"/>
              </a:rPr>
              <a:t>抑鬱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 =&gt; </a:t>
            </a:r>
            <a:r>
              <a:rPr lang="zh-TW" altLang="en-US" sz="3600" dirty="0">
                <a:latin typeface="+mn-ea"/>
                <a:ea typeface="+mn-ea"/>
              </a:rPr>
              <a:t>重新得力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85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2298</Words>
  <Application>Microsoft Office PowerPoint</Application>
  <PresentationFormat>寬螢幕</PresentationFormat>
  <Paragraphs>56</Paragraphs>
  <Slides>55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61" baseType="lpstr">
      <vt:lpstr>Microsoft YaHei</vt:lpstr>
      <vt:lpstr>新細明體</vt:lpstr>
      <vt:lpstr>Arial</vt:lpstr>
      <vt:lpstr>Calibri</vt:lpstr>
      <vt:lpstr>Calibri Light</vt:lpstr>
      <vt:lpstr>Office 佈景主題</vt:lpstr>
      <vt:lpstr> </vt:lpstr>
      <vt:lpstr>堅忍的生命 5  灰到核爆 列上十九 1-18  蘇平恩</vt:lpstr>
      <vt:lpstr>Depression 抑鬱 憂鬱 情緒失控 習得性無助 Helplessness Burn Out 精神壓抑 </vt:lpstr>
      <vt:lpstr>徵狀  遲緩 不適應 容易放棄目標/工作 不安 消極 批判自己</vt:lpstr>
      <vt:lpstr>譴責自己 過度注重成就 歉疚 難過 容忍力低 不安 挫折 退縮</vt:lpstr>
      <vt:lpstr>自艾自怨 悲傷 悲觀 負面語言 憂愁  頹喪  消沉   =&gt; 自殺</vt:lpstr>
      <vt:lpstr>EXIT   =&gt; 出路</vt:lpstr>
      <vt:lpstr>現在實在環境  社會急速巨變 充滿不安全感 不確定性 無法預測性 措手不及 混亂、荒唐、無奈</vt:lpstr>
      <vt:lpstr>需要   X 憤怒  X 抑鬱   =&gt; 重新得力</vt:lpstr>
      <vt:lpstr>經文 (列上十九 1-18)  1亞哈把以利亞一切所做的 和他用刀殺眾先知的事都告訴耶洗別。  2耶洗別就派使者到以利亞那裏， 說：「明日約這時候， 我若不使你的性命 像那些人的性命一樣， 願神明重重懲罰我。」 </vt:lpstr>
      <vt:lpstr>經文 (列上十九 1-18)  3以利亞害怕，就起來逃命， 到了猶大的別是巴，把僕人留在那裏。  4他自己在曠野走了一日的路程， 來到一棵羅騰樹下， 就坐在那裏求死， 說：「耶和華啊，現在夠了！ 求你取我的性命吧， 因為我不比我的祖先好。」 </vt:lpstr>
      <vt:lpstr>經文 (列上十九 1-18)  5他躺在羅騰樹下睡著了。 看哪，有一個天使拍他， 對他說：「起來吃吧！」  6他觀看，看哪， 頭旁有燒熱的石頭烤的餅和一壺水， 他就吃了喝了，又再躺下。 </vt:lpstr>
      <vt:lpstr>經文 (列上十九 1-18)  7耶和華的使者回來，第二次拍他， 說：「起來吃吧！因為你要走的路很遠。」  8他就起來吃了喝了， 仗著這飲食的力走了四十晝夜， 到了上帝的山，就是何烈山。 </vt:lpstr>
      <vt:lpstr>經文 (列上十九 1-18)  9他在那裏進了一個洞，在洞中過夜。 看哪，耶和華的話臨到他， 說：「以利亞，你在這裏做甚麼？」  10他說：「我為耶和華－萬軍之上帝大發熱心， 因為以色列人背棄了你的約， 毀壞了你的壇，用刀殺了你的先知， 只剩下我一人，他們還要追殺我。」 </vt:lpstr>
      <vt:lpstr>經文 (列上十九 1-18)  11耶和華說：「你出來站在山上， 在耶和華面前。」 看哪，耶和華從那裏經過。 在耶和華面前有烈風大作， 山崩石裂，耶和華卻不在風中； 風後有地震，耶和華也不在其中；</vt:lpstr>
      <vt:lpstr>經文 (列上十九 1-18)  12地震後有火，耶和華也不在火中； 火以後，有輕微細小的聲音。  13以利亞聽見，就用外衣蒙臉， 出來站在洞口。聽啊， 有聲音向他說： 「以利亞，你在這裏做甚麼？」 </vt:lpstr>
      <vt:lpstr>經文 (列上十九 1-18)  14他說：「我為耶和華－ 萬軍之上帝大發熱心， 因為以色列人背棄了你的約， 毀壞了你的壇，用刀殺了你的先知， 只剩下我一人，他們還要追殺我。」 </vt:lpstr>
      <vt:lpstr>經文 (列上十九 1-18)  15耶和華對他說： 「去吧，從原路回去， 往大馬士革的曠野去。 到了那裏，你要膏哈薛作亞蘭王，  16又膏寧示的孫子耶戶作以色列王， 並膏亞伯‧米何拉人沙法的兒子 以利沙作先知接續你。</vt:lpstr>
      <vt:lpstr>經文 (列上十九 1-18)  17將來逃過哈薛之刀的， 必被耶戶所殺；逃過耶戶之刀的， 必被以利沙所殺。  18但我在以色列中留下七千人， 是未曾向巴力屈膝，未曾親吻巴力的。」 </vt:lpstr>
      <vt:lpstr>1. 從自卑 -&gt; 自負-&gt; 自大  2. 羅騰樹下的經歷  3. 上帝在掌管  4. 我們的出路</vt:lpstr>
      <vt:lpstr>1. 從自卑 -&gt; 自負-&gt; 自大</vt:lpstr>
      <vt:lpstr>以利亞  常被稱為「提斯比人以利亞」  (列上17:1，21:17，21:30) (列下1:3，1:8，9:36)  提斯比：無名小卒   名不經傳   出身卑微</vt:lpstr>
      <vt:lpstr>以利亞接受上帝訓練  1. 基立溪旁，烏鴉供養  2. 撒勒法，寡婦供養  3. 寡婦兒子死亡，禱告復生</vt:lpstr>
      <vt:lpstr>迦密山上大戰850假先知 「作耶和華先知只剩下我一個」  以1對850 (俄巴底 100?) 亞哈趕馬車回耶斯列 以利亞比馬車更快到</vt:lpstr>
      <vt:lpstr>以為得見復興  但耶洗別下追殺令  逃跑 / 亡  求死</vt:lpstr>
      <vt:lpstr>以利亞的情緒       </vt:lpstr>
      <vt:lpstr>2. 羅騰樹下的經歷</vt:lpstr>
      <vt:lpstr>羅騰樹下的經歷  以利亞帶著  - 疲倦  - 自卑  - 自憐  - 憤怒  - 抑鬱  - 放棄  - 尋死  上帝如何帶領以利亞走出幽/憂谷</vt:lpstr>
      <vt:lpstr>情緒失控   =&gt; 有引發的事情  期望的事怕沒有出現  以利亞戰勝巴力先知 期望以色列復興 最後卻被追殺</vt:lpstr>
      <vt:lpstr>付出  結果   落差大 (例子：自己/社會)  震驚   自憐 失意   失控</vt:lpstr>
      <vt:lpstr>被打沉  =&gt;  追殺令  =&gt;  現實令自己失控  失望  =&gt;  抑鬱</vt:lpstr>
      <vt:lpstr>失望是否不正常?  人生際遇總會遇上失望。  有時是自己做錯了 =&gt; 失望 但有時不是做錯，是由小到大的教導， 邪不能勝正，要做好人，要幫助別人， 但……</vt:lpstr>
      <vt:lpstr>在邪惡世代 就是顛倒是非 以利亞時代 亞哈、耶洗別當政</vt:lpstr>
      <vt:lpstr>失意  =&gt;  失望  =&gt;  抑鬱</vt:lpstr>
      <vt:lpstr>3. 上帝在掌管</vt:lpstr>
      <vt:lpstr>被情緒操控  &lt;=  不能以理性控制  無盼望，灰到核爆 對自己/世界失望</vt:lpstr>
      <vt:lpstr>以利亞的自卑與自大  低估又高估自己 認為自己可改變 國家  =&gt;  尋死</vt:lpstr>
      <vt:lpstr>錯誤估計  =&gt;  覺得自己孤單  經文幾次：只剩下我一個人 (真實他知道不是)</vt:lpstr>
      <vt:lpstr>「耶和華說：「你出來站在山上，在耶和華面前。」 看哪，耶和華從那裏經過。 在耶和華面前有烈風大作，山崩石裂， 耶和華卻不在風中；風後有地震， 耶和華也不在其中；」(19:11)  烈風、崩山、地震、火  通常認為上帝會在這些大自然中顯現 但 =&gt; 耶和華卻不在其中</vt:lpstr>
      <vt:lpstr>以利亞期待上帝以他認為的方式出現 最後只是微小的聲音</vt:lpstr>
      <vt:lpstr>我們期待上帝 會怎樣做，應該怎樣做 估計上帝會如何反應 社會應如何 世界是如何</vt:lpstr>
      <vt:lpstr>上帝的計劃不是 以利亞的計劃 上帝的大圖畫不是 以利亞的小併塊</vt:lpstr>
      <vt:lpstr>=&gt; 不是上帝該為我做些甚麼?  =&gt; 是我們能為上帝做些甚麼?    應是聽上帝要我們做甚麼 </vt:lpstr>
      <vt:lpstr>15 耶和華對他說：「去吧，從原路回去， 往大馬士革的曠野去。 到了那裏，你要膏哈薛作亞蘭王， 16 又膏寧示的孫子耶戶作以色列王，並膏亞伯‧ 米何拉人沙法的兒子以利沙作先知接續你。  (19:15,16)  1. 膏哈薛作亞蘭王 (膏敵國王…以利沙學生膏)  2. 膏耶戶作以色列王 (更壞王…以利沙學生膏)       殺亞哈、耶洗別、他的後人、      殺巴力廟內人  3. 膏以利沙作先知</vt:lpstr>
      <vt:lpstr>以利亞在世時 以色列從沒有復興  直至 以利沙的先知掌權後才復興</vt:lpstr>
      <vt:lpstr>但新約稱 以利亞為最偉大先知，彌賽亞先鋒  登山變像中，以利亞出現。 沒有死被上帝接到天上， 更因為以利亞做到能夠做的。</vt:lpstr>
      <vt:lpstr>4. 我們的出路</vt:lpstr>
      <vt:lpstr>a) 要休息 / 檢視內在誠信  b) 並不孤單 / 建立愛的團隊</vt:lpstr>
      <vt:lpstr>a) 要休息    以利亞大戰完再快跑回耶斯列   身體疲倦     過度擔憂   落差大 =&gt; 過度情緒抑鬱</vt:lpstr>
      <vt:lpstr>a) 檢視內在誠信  情緒失控 / Depression / Burn Out  要處理自己與自己關係 Even nobody knows God knows  1. 當我靜下來，內心是悠然自得，還是焦慮不安？ 2. 如果從神的角度看我的人生，神會跟我講一句怎樣的說話？ 3. 我是否愛上真實的自己、我是否成為自己的最佳伴侶， 懂得陪伴自己？</vt:lpstr>
      <vt:lpstr>b) 並不孤單 / 建立愛的團隊  5 他躺在羅騰樹下睡著了。看哪，有一個天使拍他， 對他說：「起來吃吧！」 6 他觀看，看哪，頭旁有燒熱的石頭烤的餅和一壺水， 他就吃了喝了，又再躺下。 7 耶和華的使者回來，第二次拍他，說： 「起來吃吧！因為你要走的路很遠。」 (19:5,6,7)  有天使，有7000人，有同行。 每個人走的路不同，人生未完， 當走的路仍未完。</vt:lpstr>
      <vt:lpstr>總結  歸回 內在 Turn Inward    檢視自己生命   將創傷轉化為覺醒，聽上帝聲音  重建 同行人/團隊關係  結連 幫助身邊有需要的人</vt:lpstr>
      <vt:lpstr>聽上帝聲音   改變自己   未必能改變香港/世界   做到自己能夠做的已足夠</vt:lpstr>
      <vt:lpstr>祈禱</vt:lpstr>
      <vt:lpstr>討論問題  1. 你有焦慮不安嗎?  2. 你是聽上帝要你做才做，還是覺得應該做就去做?  3. 想建立愛的團隊嗎?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fongsui</dc:creator>
  <cp:lastModifiedBy>Chan Wing Yee, 陳詠怡</cp:lastModifiedBy>
  <cp:revision>136</cp:revision>
  <cp:lastPrinted>2021-12-23T02:13:36Z</cp:lastPrinted>
  <dcterms:created xsi:type="dcterms:W3CDTF">2021-04-16T10:30:22Z</dcterms:created>
  <dcterms:modified xsi:type="dcterms:W3CDTF">2022-06-24T05:12:38Z</dcterms:modified>
</cp:coreProperties>
</file>