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86" r:id="rId2"/>
    <p:sldMasterId id="2147483798" r:id="rId3"/>
    <p:sldMasterId id="2147483810" r:id="rId4"/>
    <p:sldMasterId id="2147483822" r:id="rId5"/>
  </p:sldMasterIdLst>
  <p:notesMasterIdLst>
    <p:notesMasterId r:id="rId35"/>
  </p:notesMasterIdLst>
  <p:sldIdLst>
    <p:sldId id="1717" r:id="rId6"/>
    <p:sldId id="496" r:id="rId7"/>
    <p:sldId id="2921" r:id="rId8"/>
    <p:sldId id="2989" r:id="rId9"/>
    <p:sldId id="2995" r:id="rId10"/>
    <p:sldId id="2996" r:id="rId11"/>
    <p:sldId id="2997" r:id="rId12"/>
    <p:sldId id="2998" r:id="rId13"/>
    <p:sldId id="2978" r:id="rId14"/>
    <p:sldId id="268" r:id="rId15"/>
    <p:sldId id="2993" r:id="rId16"/>
    <p:sldId id="3000" r:id="rId17"/>
    <p:sldId id="291" r:id="rId18"/>
    <p:sldId id="331" r:id="rId19"/>
    <p:sldId id="3002" r:id="rId20"/>
    <p:sldId id="3004" r:id="rId21"/>
    <p:sldId id="1796" r:id="rId22"/>
    <p:sldId id="1793" r:id="rId23"/>
    <p:sldId id="3005" r:id="rId24"/>
    <p:sldId id="2994" r:id="rId25"/>
    <p:sldId id="2999" r:id="rId26"/>
    <p:sldId id="288" r:id="rId27"/>
    <p:sldId id="3006" r:id="rId28"/>
    <p:sldId id="267" r:id="rId29"/>
    <p:sldId id="3001" r:id="rId30"/>
    <p:sldId id="269" r:id="rId31"/>
    <p:sldId id="270" r:id="rId32"/>
    <p:sldId id="271" r:id="rId33"/>
    <p:sldId id="272" r:id="rId34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uka" initials="s" lastIdx="1" clrIdx="0">
    <p:extLst>
      <p:ext uri="{19B8F6BF-5375-455C-9EA6-DF929625EA0E}">
        <p15:presenceInfo xmlns:p15="http://schemas.microsoft.com/office/powerpoint/2012/main" userId="sou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91409" autoAdjust="0"/>
  </p:normalViewPr>
  <p:slideViewPr>
    <p:cSldViewPr>
      <p:cViewPr varScale="1">
        <p:scale>
          <a:sx n="107" d="100"/>
          <a:sy n="107" d="100"/>
        </p:scale>
        <p:origin x="462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-158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35651C0E-50E2-4CB3-8ED7-FD3919F42320}" type="datetimeFigureOut">
              <a:rPr lang="zh-HK" altLang="en-US" smtClean="0"/>
              <a:pPr/>
              <a:t>24/3/2023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06776422-10BA-41EC-87D1-8417C67D3F8F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001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6422-10BA-41EC-87D1-8417C67D3F8F}" type="slidenum">
              <a:rPr lang="zh-HK" altLang="en-US" smtClean="0"/>
              <a:pPr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67585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3901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3319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6422-10BA-41EC-87D1-8417C67D3F8F}" type="slidenum">
              <a:rPr lang="zh-HK" altLang="en-US" smtClean="0"/>
              <a:pPr/>
              <a:t>22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07928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0F00B-9AC9-49D7-B6D2-81AE75BFAE76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4174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76422-10BA-41EC-87D1-8417C67D3F8F}" type="slidenum">
              <a:rPr lang="zh-HK" altLang="en-US" smtClean="0"/>
              <a:pPr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9857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3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6135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000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詩</a:t>
            </a:r>
            <a:r>
              <a:rPr lang="en-US" altLang="zh-TW" dirty="0"/>
              <a:t>7: </a:t>
            </a:r>
            <a:r>
              <a:rPr lang="zh-TW" altLang="en-US" dirty="0"/>
              <a:t>流離調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284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560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3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8845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2900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76422-10BA-41EC-87D1-8417C67D3F8F}" type="slidenum">
              <a:rPr kumimoji="0" lang="zh-HK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3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1594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11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77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798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136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036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008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06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66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9089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05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20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3835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666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2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7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7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2810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DAC-B59E-455E-896B-4ACE31B7137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24/3/2023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82E-2C9F-40FA-8250-3C737344FC9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322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DAC-B59E-455E-896B-4ACE31B7137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24/3/2023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82E-2C9F-40FA-8250-3C737344FC9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8497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DAC-B59E-455E-896B-4ACE31B7137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24/3/2023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82E-2C9F-40FA-8250-3C737344FC9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3335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DAC-B59E-455E-896B-4ACE31B7137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24/3/2023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82E-2C9F-40FA-8250-3C737344FC9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560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DAC-B59E-455E-896B-4ACE31B7137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24/3/2023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82E-2C9F-40FA-8250-3C737344FC9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7533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DAC-B59E-455E-896B-4ACE31B7137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24/3/2023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82E-2C9F-40FA-8250-3C737344FC9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7649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DAC-B59E-455E-896B-4ACE31B7137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24/3/2023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82E-2C9F-40FA-8250-3C737344FC9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54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9880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DAC-B59E-455E-896B-4ACE31B7137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24/3/2023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82E-2C9F-40FA-8250-3C737344FC9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5141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DAC-B59E-455E-896B-4ACE31B7137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24/3/2023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82E-2C9F-40FA-8250-3C737344FC9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7295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DAC-B59E-455E-896B-4ACE31B7137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24/3/2023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82E-2C9F-40FA-8250-3C737344FC9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5332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ECDAC-B59E-455E-896B-4ACE31B7137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24/3/2023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82E-2C9F-40FA-8250-3C737344FC9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5405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79041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72358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21578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2023/3/24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9066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2023/3/24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62771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2023/3/24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138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1414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2023/3/24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15415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2023/3/24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00035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2023/3/24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11049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29153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2023/3/24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506274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9882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0619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632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865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42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3941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19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1492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80253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70" indent="0">
              <a:buNone/>
              <a:defRPr sz="3733"/>
            </a:lvl2pPr>
            <a:lvl3pPr marL="1219140" indent="0">
              <a:buNone/>
              <a:defRPr sz="3200"/>
            </a:lvl3pPr>
            <a:lvl4pPr marL="1828709" indent="0">
              <a:buNone/>
              <a:defRPr sz="2667"/>
            </a:lvl4pPr>
            <a:lvl5pPr marL="2438278" indent="0">
              <a:buNone/>
              <a:defRPr sz="2667"/>
            </a:lvl5pPr>
            <a:lvl6pPr marL="3047848" indent="0">
              <a:buNone/>
              <a:defRPr sz="2667"/>
            </a:lvl6pPr>
            <a:lvl7pPr marL="3657418" indent="0">
              <a:buNone/>
              <a:defRPr sz="2667"/>
            </a:lvl7pPr>
            <a:lvl8pPr marL="4266987" indent="0">
              <a:buNone/>
              <a:defRPr sz="2667"/>
            </a:lvl8pPr>
            <a:lvl9pPr marL="4876557" indent="0">
              <a:buNone/>
              <a:defRPr sz="2667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5653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1040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033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50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36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9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00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4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89821-7F00-4668-BCCD-C1712E6D4969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D59E3-4BA8-4F64-89C3-370D77B4FB6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0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ECDAC-B59E-455E-896B-4ACE31B7137C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24/3/2023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7782E-2C9F-40FA-8250-3C737344FC9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851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2023/3/24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55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98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ctr" defTabSz="121914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8" indent="-457178" algn="l" defTabSz="121914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defTabSz="121914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121914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121914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121914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EC95CC60-C122-43B7-B2A6-7937E15E01A0}"/>
              </a:ext>
            </a:extLst>
          </p:cNvPr>
          <p:cNvSpPr/>
          <p:nvPr/>
        </p:nvSpPr>
        <p:spPr>
          <a:xfrm>
            <a:off x="2279576" y="772720"/>
            <a:ext cx="9073008" cy="1200329"/>
          </a:xfrm>
          <a:prstGeom prst="rect">
            <a:avLst/>
          </a:prstGeom>
          <a:effectLst>
            <a:glow rad="76200">
              <a:schemeClr val="tx1"/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7200" kern="0" dirty="0">
                <a:effectLst>
                  <a:glow rad="101600">
                    <a:schemeClr val="bg1"/>
                  </a:glow>
                </a:effectLst>
                <a:latin typeface="方正行楷" pitchFamily="2" charset="-120"/>
                <a:ea typeface="方正行楷" pitchFamily="2" charset="-120"/>
              </a:rPr>
              <a:t>佳之選</a:t>
            </a:r>
            <a:endParaRPr kumimoji="1" lang="en-US" altLang="zh-TW" sz="7200" kern="0" dirty="0">
              <a:effectLst>
                <a:glow rad="101600">
                  <a:schemeClr val="bg1"/>
                </a:glow>
              </a:effectLst>
              <a:latin typeface="方正行楷" pitchFamily="2" charset="-120"/>
              <a:ea typeface="方正行楷" pitchFamily="2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25C9D01-A429-42A2-A80D-C563F538FDDC}"/>
              </a:ext>
            </a:extLst>
          </p:cNvPr>
          <p:cNvSpPr/>
          <p:nvPr/>
        </p:nvSpPr>
        <p:spPr>
          <a:xfrm>
            <a:off x="7876404" y="5829692"/>
            <a:ext cx="4315596" cy="954107"/>
          </a:xfrm>
          <a:prstGeom prst="rect">
            <a:avLst/>
          </a:prstGeom>
          <a:effectLst>
            <a:glow rad="127000">
              <a:schemeClr val="bg1"/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kern="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方正大標宋" panose="02000000000000000000" pitchFamily="2" charset="-120"/>
                <a:ea typeface="方正大標宋" panose="02000000000000000000" pitchFamily="2" charset="-120"/>
              </a:rPr>
              <a:t>主任牧師</a:t>
            </a:r>
            <a:r>
              <a:rPr kumimoji="1" lang="en-US" altLang="zh-TW" sz="2800" kern="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方正大標宋" panose="02000000000000000000" pitchFamily="2" charset="-120"/>
                <a:ea typeface="方正大標宋" panose="02000000000000000000" pitchFamily="2" charset="-120"/>
              </a:rPr>
              <a:t>2023</a:t>
            </a:r>
            <a:r>
              <a:rPr kumimoji="1" lang="zh-TW" altLang="en-US" sz="2800" kern="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方正大標宋" panose="02000000000000000000" pitchFamily="2" charset="-120"/>
                <a:ea typeface="方正大標宋" panose="02000000000000000000" pitchFamily="2" charset="-120"/>
              </a:rPr>
              <a:t>年講道</a:t>
            </a:r>
            <a:r>
              <a:rPr kumimoji="1" lang="zh-TW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uLnTx/>
                <a:uFillTx/>
                <a:latin typeface="方正大標宋" panose="02000000000000000000" pitchFamily="2" charset="-120"/>
                <a:ea typeface="方正大標宋" panose="02000000000000000000" pitchFamily="2" charset="-120"/>
              </a:rPr>
              <a:t>系列</a:t>
            </a:r>
            <a:endParaRPr kumimoji="1" lang="en-US" altLang="zh-TW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88900">
                  <a:schemeClr val="tx1"/>
                </a:glow>
              </a:effectLst>
              <a:uLnTx/>
              <a:uFillTx/>
              <a:latin typeface="方正大標宋" panose="02000000000000000000" pitchFamily="2" charset="-120"/>
              <a:ea typeface="方正大標宋" panose="02000000000000000000" pitchFamily="2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uLnTx/>
                <a:uFillTx/>
                <a:latin typeface="方正大標宋" panose="02000000000000000000" pitchFamily="2" charset="-120"/>
                <a:ea typeface="方正大標宋" panose="02000000000000000000" pitchFamily="2" charset="-120"/>
              </a:rPr>
              <a:t>《</a:t>
            </a:r>
            <a:r>
              <a:rPr kumimoji="1" lang="zh-TW" altLang="en-US" sz="2800" kern="0" dirty="0"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latin typeface="方正大標宋" panose="02000000000000000000" pitchFamily="2" charset="-120"/>
                <a:ea typeface="方正大標宋" panose="02000000000000000000" pitchFamily="2" charset="-120"/>
              </a:rPr>
              <a:t>耶穌的比喻</a:t>
            </a:r>
            <a:r>
              <a:rPr kumimoji="1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88900">
                    <a:schemeClr val="tx1"/>
                  </a:glow>
                </a:effectLst>
                <a:uLnTx/>
                <a:uFillTx/>
                <a:latin typeface="方正大標宋" panose="02000000000000000000" pitchFamily="2" charset="-120"/>
                <a:ea typeface="方正大標宋" panose="02000000000000000000" pitchFamily="2" charset="-120"/>
              </a:rPr>
              <a:t>》2</a:t>
            </a:r>
          </a:p>
        </p:txBody>
      </p:sp>
      <p:sp>
        <p:nvSpPr>
          <p:cNvPr id="3" name="AutoShape 4" descr="The words &quot;Yes&quot; and &quot;No&quot; on a seesaw.">
            <a:extLst>
              <a:ext uri="{FF2B5EF4-FFF2-40B4-BE49-F238E27FC236}">
                <a16:creationId xmlns:a16="http://schemas.microsoft.com/office/drawing/2014/main" id="{B8A772D5-3A44-414D-A67E-EB3033F08F5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4B7A474-C0AD-422F-A854-B12D363AF140}"/>
              </a:ext>
            </a:extLst>
          </p:cNvPr>
          <p:cNvSpPr txBox="1"/>
          <p:nvPr/>
        </p:nvSpPr>
        <p:spPr>
          <a:xfrm>
            <a:off x="5663952" y="2132856"/>
            <a:ext cx="48965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方正行楷" pitchFamily="2" charset="-120"/>
                <a:ea typeface="方正行楷" pitchFamily="2" charset="-120"/>
                <a:cs typeface="+mn-cs"/>
              </a:rPr>
              <a:t>路加福音</a:t>
            </a:r>
            <a:r>
              <a:rPr kumimoji="1" lang="en-US" altLang="zh-TW" sz="3600" kern="0" dirty="0"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latin typeface="方正行楷" pitchFamily="2" charset="-120"/>
                <a:ea typeface="方正行楷" pitchFamily="2" charset="-120"/>
              </a:rPr>
              <a:t>12</a:t>
            </a: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方正行楷" pitchFamily="2" charset="-120"/>
                <a:ea typeface="方正行楷" pitchFamily="2" charset="-120"/>
                <a:cs typeface="+mn-cs"/>
              </a:rPr>
              <a:t>:13-21</a:t>
            </a:r>
          </a:p>
        </p:txBody>
      </p:sp>
    </p:spTree>
    <p:extLst>
      <p:ext uri="{BB962C8B-B14F-4D97-AF65-F5344CB8AC3E}">
        <p14:creationId xmlns:p14="http://schemas.microsoft.com/office/powerpoint/2010/main" val="3659744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839416" y="260605"/>
            <a:ext cx="7128792" cy="830997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zh-TW" altLang="en-US" sz="4800" dirty="0"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識得去揀</a:t>
            </a:r>
            <a:endParaRPr kumimoji="1" lang="zh-TW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7783F95-175A-4005-8466-08DD8BCFF45B}"/>
              </a:ext>
            </a:extLst>
          </p:cNvPr>
          <p:cNvSpPr txBox="1"/>
          <p:nvPr/>
        </p:nvSpPr>
        <p:spPr>
          <a:xfrm>
            <a:off x="479376" y="1593789"/>
            <a:ext cx="5832648" cy="4363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TW" altLang="en-US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人群中有一個人對耶穌說：「老師！請你吩咐我的兄弟和我分家產。」（</a:t>
            </a:r>
            <a:r>
              <a:rPr lang="en-US" altLang="zh-TW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12:13</a:t>
            </a:r>
            <a:r>
              <a:rPr lang="zh-TW" altLang="en-US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en-US" altLang="zh-TW" sz="3200" kern="0" dirty="0">
              <a:effectLst>
                <a:glow rad="101600">
                  <a:prstClr val="white"/>
                </a:glow>
              </a:effectLst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457200" lvl="0" indent="-45720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TW" altLang="en-US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於是他對他們說：「你們要謹慎自守，躲避一切的貪心，因為人的生命不在於家道豐富。」（</a:t>
            </a:r>
            <a:r>
              <a:rPr lang="en-US" altLang="zh-TW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12:15</a:t>
            </a:r>
            <a:r>
              <a:rPr lang="zh-TW" altLang="en-US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9B57BA7-CDA9-6DF7-0E12-13201D3A52BD}"/>
              </a:ext>
            </a:extLst>
          </p:cNvPr>
          <p:cNvSpPr txBox="1"/>
          <p:nvPr/>
        </p:nvSpPr>
        <p:spPr>
          <a:xfrm>
            <a:off x="1199456" y="332656"/>
            <a:ext cx="9793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b="0" i="0" dirty="0">
                <a:solidFill>
                  <a:srgbClr val="FFFFFF"/>
                </a:solidFill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甘老太離世</a:t>
            </a:r>
            <a:r>
              <a:rPr lang="zh-TW" altLang="en-US" sz="3000" dirty="0">
                <a:solidFill>
                  <a:srgbClr val="FFFFFF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，</a:t>
            </a:r>
            <a:r>
              <a:rPr lang="zh-TW" altLang="en-US" sz="3000" b="0" i="0" dirty="0">
                <a:solidFill>
                  <a:srgbClr val="FFFFFF"/>
                </a:solidFill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逾</a:t>
            </a:r>
            <a:r>
              <a:rPr lang="en-US" altLang="zh-TW" sz="3000" b="0" i="0" dirty="0">
                <a:solidFill>
                  <a:srgbClr val="FFFFFF"/>
                </a:solidFill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5</a:t>
            </a:r>
            <a:r>
              <a:rPr lang="zh-TW" altLang="en-US" sz="3000" b="0" i="0" dirty="0">
                <a:solidFill>
                  <a:srgbClr val="FFFFFF"/>
                </a:solidFill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億遺產惹關注，鏞記家族恩怨再起風波</a:t>
            </a:r>
          </a:p>
          <a:p>
            <a:endParaRPr lang="zh-HK" altLang="en-US" sz="3000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5177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8182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83432" y="476672"/>
            <a:ext cx="10585176" cy="4525963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貪財是萬惡之根。有人因貪戀錢財而背離信仰，用許多愁苦把自己刺透了。（提前</a:t>
            </a:r>
            <a:r>
              <a:rPr lang="en-US" altLang="zh-TW" dirty="0">
                <a:latin typeface="方正準圓" panose="02000000000000000000" pitchFamily="2" charset="-120"/>
                <a:ea typeface="方正準圓" panose="02000000000000000000" pitchFamily="2" charset="-120"/>
              </a:rPr>
              <a:t>6:10</a:t>
            </a:r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en-US" altLang="zh-TW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一個僕人不能服侍兩個主；他不是恨這個愛那個，就是重這個輕那個。你們不能又服侍上帝，又服侍瑪門。（路</a:t>
            </a:r>
            <a:r>
              <a:rPr lang="en-US" altLang="zh-TW" dirty="0">
                <a:latin typeface="方正準圓" panose="02000000000000000000" pitchFamily="2" charset="-120"/>
                <a:ea typeface="方正準圓" panose="02000000000000000000" pitchFamily="2" charset="-120"/>
              </a:rPr>
              <a:t>16:13</a:t>
            </a:r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zh-HK" altLang="en-US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0027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911424" y="188640"/>
            <a:ext cx="8136904" cy="830997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1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拒絕無知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839416" y="1268760"/>
            <a:ext cx="10297144" cy="2516458"/>
          </a:xfrm>
          <a:prstGeom prst="rect">
            <a:avLst/>
          </a:prstGeom>
          <a:noFill/>
          <a:effectLst>
            <a:glow rad="127000">
              <a:schemeClr val="tx1"/>
            </a:glow>
          </a:effectLst>
        </p:spPr>
        <p:txBody>
          <a:bodyPr wrap="square" rtlCol="0">
            <a:spAutoFit/>
          </a:bodyPr>
          <a:lstStyle/>
          <a:p>
            <a:pPr marL="457200" lvl="0" indent="-4572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TW" altLang="en-US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上帝卻對他說：</a:t>
            </a:r>
            <a:r>
              <a:rPr lang="en-US" altLang="zh-TW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『</a:t>
            </a:r>
            <a:r>
              <a:rPr lang="zh-TW" altLang="en-US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無知的人哪！今夜就要你的性命，你所預備的要歸誰呢？</a:t>
            </a:r>
            <a:r>
              <a:rPr lang="en-US" altLang="zh-TW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』</a:t>
            </a:r>
            <a:r>
              <a:rPr lang="zh-TW" altLang="en-US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凡為自己積財，在上帝面前卻不富足的，也是這樣。」（</a:t>
            </a:r>
            <a:r>
              <a:rPr lang="en-US" altLang="zh-TW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12:20-21</a:t>
            </a:r>
            <a:r>
              <a:rPr lang="zh-TW" altLang="en-US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en-US" altLang="zh-TW" sz="3200" kern="0" dirty="0">
              <a:effectLst>
                <a:glow rad="101600">
                  <a:prstClr val="white"/>
                </a:glow>
              </a:effectLst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457200" lvl="0" indent="-4572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zh-TW" altLang="en-US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無知 </a:t>
            </a:r>
            <a:r>
              <a:rPr lang="en-US" altLang="zh-TW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= </a:t>
            </a:r>
            <a:r>
              <a:rPr lang="zh-TW" altLang="en-US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盲點 </a:t>
            </a:r>
            <a:r>
              <a:rPr lang="en-US" altLang="zh-TW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blind spot</a:t>
            </a:r>
            <a:endParaRPr lang="zh-TW" altLang="en-US" sz="3200" kern="0" dirty="0">
              <a:effectLst>
                <a:glow rad="101600">
                  <a:prstClr val="white"/>
                </a:glow>
              </a:effectLst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620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AB30C328-7E66-4065-B757-D6E7D0C35A1C}"/>
              </a:ext>
            </a:extLst>
          </p:cNvPr>
          <p:cNvSpPr txBox="1"/>
          <p:nvPr/>
        </p:nvSpPr>
        <p:spPr>
          <a:xfrm>
            <a:off x="2855640" y="476672"/>
            <a:ext cx="9145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有甚麼盲點 </a:t>
            </a:r>
            <a:r>
              <a:rPr kumimoji="0" lang="en-US" altLang="zh-TW" sz="4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B</a:t>
            </a:r>
            <a:r>
              <a:rPr lang="en-US" altLang="zh-TW" sz="4800" u="sng" dirty="0" err="1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lind</a:t>
            </a:r>
            <a:r>
              <a:rPr lang="zh-TW" altLang="en-US" sz="4800" u="sng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 </a:t>
            </a:r>
            <a:r>
              <a:rPr lang="en-US" altLang="zh-TW" sz="4800" u="sng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Spot</a:t>
            </a:r>
            <a:r>
              <a:rPr kumimoji="0" lang="zh-TW" altLang="en-US" sz="4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？</a:t>
            </a:r>
            <a:endParaRPr kumimoji="0" lang="zh-HK" altLang="en-US" sz="4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2B3FB58-31FC-2EAF-E2D1-E28B043DA492}"/>
              </a:ext>
            </a:extLst>
          </p:cNvPr>
          <p:cNvSpPr txBox="1"/>
          <p:nvPr/>
        </p:nvSpPr>
        <p:spPr>
          <a:xfrm>
            <a:off x="1001434" y="1565263"/>
            <a:ext cx="10189132" cy="4747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4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只懂物質享受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：「你有許多財物積存，可供多年享用，只管安安逸逸吃喝快樂吧！」（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12:19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）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4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只有現在、沒有將來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：「今夜就要你的性命，你所預備的要歸誰呢？」（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12:20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）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742950" indent="-742950">
              <a:lnSpc>
                <a:spcPct val="125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sz="4400" u="sng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以為用物質可以掌控生命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：你們哪一個能用思慮使壽數多加一刻呢</a:t>
            </a:r>
            <a:r>
              <a:rPr lang="zh-TW" altLang="en-US" sz="32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？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（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12:2</a:t>
            </a:r>
            <a:r>
              <a:rPr lang="en-US" altLang="zh-TW" sz="32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5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）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797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42FBEEB-633B-5E4C-B1AD-57AF72CEFB9B}"/>
              </a:ext>
            </a:extLst>
          </p:cNvPr>
          <p:cNvSpPr txBox="1"/>
          <p:nvPr/>
        </p:nvSpPr>
        <p:spPr>
          <a:xfrm>
            <a:off x="4799856" y="620688"/>
            <a:ext cx="65527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i="0" dirty="0">
                <a:solidFill>
                  <a:srgbClr val="000000"/>
                </a:solidFill>
                <a:effectLst/>
                <a:latin typeface="方正粗黑" panose="02000000000000000000" pitchFamily="2" charset="-120"/>
                <a:ea typeface="方正粗黑" panose="02000000000000000000" pitchFamily="2" charset="-120"/>
              </a:rPr>
              <a:t>土耳其、敘利亞地震：</a:t>
            </a:r>
            <a:endParaRPr lang="en-US" altLang="zh-CN" sz="4000" i="0" dirty="0">
              <a:solidFill>
                <a:srgbClr val="000000"/>
              </a:solidFill>
              <a:effectLst/>
              <a:latin typeface="方正粗黑" panose="02000000000000000000" pitchFamily="2" charset="-120"/>
              <a:ea typeface="方正粗黑" panose="02000000000000000000" pitchFamily="2" charset="-120"/>
            </a:endParaRPr>
          </a:p>
          <a:p>
            <a:r>
              <a:rPr lang="zh-CN" altLang="en-US" sz="4000" i="0" dirty="0">
                <a:solidFill>
                  <a:srgbClr val="000000"/>
                </a:solidFill>
                <a:effectLst/>
                <a:latin typeface="方正粗黑" panose="02000000000000000000" pitchFamily="2" charset="-120"/>
                <a:ea typeface="方正粗黑" panose="02000000000000000000" pitchFamily="2" charset="-120"/>
              </a:rPr>
              <a:t>死亡人數已超過</a:t>
            </a:r>
            <a:r>
              <a:rPr lang="en-US" altLang="zh-CN" sz="4000" i="0" dirty="0">
                <a:solidFill>
                  <a:srgbClr val="000000"/>
                </a:solidFill>
                <a:effectLst/>
                <a:latin typeface="方正粗黑" panose="02000000000000000000" pitchFamily="2" charset="-120"/>
                <a:ea typeface="方正粗黑" panose="02000000000000000000" pitchFamily="2" charset="-120"/>
              </a:rPr>
              <a:t>4.6</a:t>
            </a:r>
            <a:r>
              <a:rPr lang="zh-CN" altLang="en-US" sz="4000" i="0" dirty="0">
                <a:solidFill>
                  <a:srgbClr val="000000"/>
                </a:solidFill>
                <a:effectLst/>
                <a:latin typeface="方正粗黑" panose="02000000000000000000" pitchFamily="2" charset="-120"/>
                <a:ea typeface="方正粗黑" panose="02000000000000000000" pitchFamily="2" charset="-120"/>
              </a:rPr>
              <a:t>萬</a:t>
            </a:r>
          </a:p>
          <a:p>
            <a:endParaRPr lang="zh-HK" altLang="en-US" sz="4000" dirty="0"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7629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23592" y="836712"/>
            <a:ext cx="8640960" cy="2376264"/>
          </a:xfrm>
        </p:spPr>
        <p:txBody>
          <a:bodyPr>
            <a:noAutofit/>
          </a:bodyPr>
          <a:lstStyle/>
          <a:p>
            <a:pPr algn="l">
              <a:lnSpc>
                <a:spcPct val="125000"/>
              </a:lnSpc>
            </a:pPr>
            <a:r>
              <a:rPr lang="zh-TW" altLang="en-US" sz="3600" dirty="0">
                <a:solidFill>
                  <a:schemeClr val="bg1"/>
                </a:solidFill>
                <a:effectLst>
                  <a:glow rad="101600">
                    <a:schemeClr val="tx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從那時候，耶穌開始宣講，說：「你們要</a:t>
            </a:r>
            <a:r>
              <a:rPr lang="zh-TW" altLang="en-US" sz="4800" dirty="0">
                <a:solidFill>
                  <a:schemeClr val="bg1"/>
                </a:solidFill>
                <a:effectLst>
                  <a:glow rad="101600">
                    <a:schemeClr val="tx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悔改</a:t>
            </a:r>
            <a:r>
              <a:rPr lang="zh-TW" altLang="en-US" sz="3600" dirty="0">
                <a:solidFill>
                  <a:schemeClr val="bg1"/>
                </a:solidFill>
                <a:effectLst>
                  <a:glow rad="101600">
                    <a:schemeClr val="tx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！因為天國近了。」（太 </a:t>
            </a:r>
            <a:r>
              <a:rPr lang="en-US" altLang="zh-TW" sz="3600" dirty="0">
                <a:solidFill>
                  <a:schemeClr val="bg1"/>
                </a:solidFill>
                <a:effectLst>
                  <a:glow rad="101600">
                    <a:schemeClr val="tx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4:17</a:t>
            </a:r>
            <a:r>
              <a:rPr lang="zh-TW" altLang="en-US" sz="3600" dirty="0">
                <a:solidFill>
                  <a:schemeClr val="bg1"/>
                </a:solidFill>
                <a:effectLst>
                  <a:glow rad="101600">
                    <a:schemeClr val="tx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br>
              <a:rPr lang="en-US" altLang="zh-TW" sz="3600" dirty="0">
                <a:solidFill>
                  <a:schemeClr val="bg1"/>
                </a:solidFill>
                <a:effectLst>
                  <a:glow rad="101600">
                    <a:schemeClr val="tx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</a:br>
            <a:endParaRPr lang="zh-TW" altLang="en-US" sz="3600" dirty="0">
              <a:solidFill>
                <a:schemeClr val="bg1"/>
              </a:solidFill>
              <a:effectLst>
                <a:glow rad="101600">
                  <a:schemeClr val="tx1"/>
                </a:glow>
              </a:effectLst>
              <a:latin typeface="Abadi" panose="020B0604020202020204" pitchFamily="34" charset="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7439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695400" y="404664"/>
            <a:ext cx="9001000" cy="830997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1" lang="zh-TW" altLang="en-US" sz="4800" dirty="0">
                <a:solidFill>
                  <a:prstClr val="black"/>
                </a:solidFill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全心降服</a:t>
            </a:r>
            <a:endParaRPr kumimoji="1" lang="zh-TW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23392" y="1484784"/>
            <a:ext cx="10729192" cy="3362844"/>
          </a:xfrm>
          <a:prstGeom prst="rect">
            <a:avLst/>
          </a:prstGeom>
          <a:noFill/>
          <a:effectLst>
            <a:glow rad="127000">
              <a:schemeClr val="tx1"/>
            </a:glow>
          </a:effectLst>
        </p:spPr>
        <p:txBody>
          <a:bodyPr wrap="square" rtlCol="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凡為自己積財，在神面前卻不富足的，也是這樣。耶穌又對門徒說：「</a:t>
            </a:r>
            <a:r>
              <a:rPr kumimoji="1" lang="zh-TW" altLang="en-US" sz="4400" b="0" i="0" u="sng" strike="noStrike" kern="120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所以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我告訴你們，不要為生命憂慮吃甚麼，為身體憂慮穿甚麼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…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（路</a:t>
            </a:r>
            <a:r>
              <a:rPr kumimoji="1" lang="en-US" altLang="zh-TW" sz="32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12:21-22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prstClr val="white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）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zh-TW" sz="3200" b="0" i="0" u="none" strike="noStrike" kern="1200" cap="none" spc="0" normalizeH="0" baseline="0" noProof="0" dirty="0">
              <a:ln>
                <a:noFill/>
              </a:ln>
              <a:effectLst>
                <a:glow rad="127000">
                  <a:prstClr val="white"/>
                </a:glow>
              </a:effectLst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zh-TW" altLang="en-US" sz="3200" b="0" i="0" u="none" strike="noStrike" kern="1200" cap="none" spc="0" normalizeH="0" baseline="0" noProof="0" dirty="0">
              <a:ln>
                <a:noFill/>
              </a:ln>
              <a:effectLst>
                <a:glow rad="127000">
                  <a:prstClr val="white"/>
                </a:glow>
              </a:effectLst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233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D21D64-3D7B-168E-6603-F45AD62D6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你的安全感來自</a:t>
            </a:r>
            <a:r>
              <a:rPr lang="en-US" altLang="zh-TW" dirty="0">
                <a:latin typeface="方正準圓" panose="02000000000000000000" pitchFamily="2" charset="-120"/>
                <a:ea typeface="方正準圓" panose="02000000000000000000" pitchFamily="2" charset="-120"/>
              </a:rPr>
              <a:t>…</a:t>
            </a:r>
            <a:endParaRPr lang="zh-HK" altLang="en-US" dirty="0"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7725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B2A3DAC-B8DE-40DB-88A6-6E6323D465C9}"/>
              </a:ext>
            </a:extLst>
          </p:cNvPr>
          <p:cNvSpPr txBox="1"/>
          <p:nvPr/>
        </p:nvSpPr>
        <p:spPr>
          <a:xfrm>
            <a:off x="407368" y="332656"/>
            <a:ext cx="11197244" cy="3747564"/>
          </a:xfrm>
          <a:prstGeom prst="rect">
            <a:avLst/>
          </a:prstGeom>
          <a:noFill/>
          <a:effectLst>
            <a:glow rad="127000">
              <a:schemeClr val="tx1"/>
            </a:glow>
          </a:effectLst>
        </p:spPr>
        <p:txBody>
          <a:bodyPr wrap="square" rtlCol="0">
            <a:spAutoFit/>
          </a:bodyPr>
          <a:lstStyle/>
          <a:p>
            <a:pPr lvl="0" algn="just">
              <a:lnSpc>
                <a:spcPct val="125000"/>
              </a:lnSpc>
              <a:defRPr/>
            </a:pPr>
            <a:r>
              <a:rPr lang="en-US" altLang="zh-TW" sz="3200" kern="0" baseline="3000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13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人群中有一個人對耶穌說：「老師！請你吩咐我的兄弟和我分家產。」</a:t>
            </a:r>
            <a:r>
              <a:rPr lang="en-US" altLang="zh-TW" sz="3200" kern="0" baseline="3000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14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耶穌對他說：「你這個人！誰立我作你們的判官，或給你們分家產的呢？」</a:t>
            </a:r>
            <a:r>
              <a:rPr lang="en-US" altLang="zh-TW" sz="3200" kern="0" baseline="3000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15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於是他對他們說：「你們要謹慎自守，躲避一切的貪心，因為人的生命不在於家道豐富。」</a:t>
            </a:r>
            <a:r>
              <a:rPr lang="en-US" altLang="zh-TW" sz="3200" kern="0" baseline="3000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16</a:t>
            </a:r>
            <a:r>
              <a:rPr lang="zh-TW" altLang="en-US" sz="3200" kern="0" dirty="0">
                <a:effectLst/>
                <a:latin typeface="方正準圓" panose="02000000000000000000" pitchFamily="2" charset="-120"/>
                <a:ea typeface="方正準圓" panose="02000000000000000000" pitchFamily="2" charset="-120"/>
              </a:rPr>
              <a:t>然後他用比喻對他們說：「有一個財主，田地出產豐富。</a:t>
            </a:r>
            <a:r>
              <a:rPr lang="en-US" altLang="zh-TW" sz="3200" kern="0" baseline="30000" dirty="0">
                <a:effectLst>
                  <a:glow rad="1270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 17</a:t>
            </a:r>
            <a:r>
              <a:rPr lang="zh-TW" altLang="en-US" sz="3200" kern="0" dirty="0">
                <a:effectLst>
                  <a:glow rad="1270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他自己心裏想：</a:t>
            </a:r>
            <a:r>
              <a:rPr lang="en-US" altLang="zh-TW" sz="3200" kern="0" dirty="0">
                <a:effectLst>
                  <a:glow rad="1270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『</a:t>
            </a:r>
            <a:r>
              <a:rPr lang="zh-TW" altLang="en-US" sz="3200" kern="0" dirty="0">
                <a:effectLst>
                  <a:glow rad="1270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我的出產沒有地方儲藏，怎麼辦呢？</a:t>
            </a:r>
            <a:r>
              <a:rPr lang="en-US" altLang="zh-TW" sz="3200" kern="0" dirty="0">
                <a:effectLst>
                  <a:glow rad="1270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』</a:t>
            </a:r>
            <a:endParaRPr kumimoji="0" lang="zh-TW" altLang="en-US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3369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B2A3DAC-B8DE-40DB-88A6-6E6323D465C9}"/>
              </a:ext>
            </a:extLst>
          </p:cNvPr>
          <p:cNvSpPr txBox="1"/>
          <p:nvPr/>
        </p:nvSpPr>
        <p:spPr>
          <a:xfrm>
            <a:off x="479376" y="332656"/>
            <a:ext cx="5904656" cy="2353016"/>
          </a:xfrm>
          <a:prstGeom prst="rect">
            <a:avLst/>
          </a:prstGeom>
          <a:noFill/>
          <a:effectLst>
            <a:glow rad="127000">
              <a:schemeClr val="tx1"/>
            </a:glow>
          </a:effectLst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你們只要求他的國，</a:t>
            </a:r>
            <a:endParaRPr kumimoji="0" lang="en-US" altLang="zh-TW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/>
                </a:glow>
              </a:effectLst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這些東西就必加給你們了。</a:t>
            </a:r>
            <a:endParaRPr kumimoji="0" lang="en-US" altLang="zh-TW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/>
                </a:glow>
              </a:effectLst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kern="0" dirty="0">
                <a:solidFill>
                  <a:prstClr val="white"/>
                </a:solidFill>
                <a:effectLst>
                  <a:glow rad="101600">
                    <a:prstClr val="black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（路</a:t>
            </a:r>
            <a:r>
              <a:rPr lang="en-US" altLang="zh-TW" sz="4000" kern="0" dirty="0">
                <a:solidFill>
                  <a:prstClr val="white"/>
                </a:solidFill>
                <a:effectLst>
                  <a:glow rad="101600">
                    <a:prstClr val="black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12:31</a:t>
            </a:r>
            <a:r>
              <a:rPr lang="zh-TW" altLang="en-US" sz="4000" kern="0" dirty="0">
                <a:solidFill>
                  <a:prstClr val="white"/>
                </a:solidFill>
                <a:effectLst>
                  <a:glow rad="101600">
                    <a:prstClr val="black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kumimoji="0" lang="zh-TW" altLang="en-US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/>
                </a:glow>
              </a:effectLst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2038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27448" y="511890"/>
            <a:ext cx="10912027" cy="892552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行楷" panose="02000000000000000000" pitchFamily="2" charset="-120"/>
                <a:ea typeface="方正行楷" panose="02000000000000000000" pitchFamily="2" charset="-120"/>
                <a:cs typeface="+mn-cs"/>
              </a:rPr>
              <a:t>作最好的選擇，我們需要</a:t>
            </a:r>
            <a:r>
              <a:rPr kumimoji="1" lang="en-US" altLang="zh-TW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行楷" panose="02000000000000000000" pitchFamily="2" charset="-120"/>
                <a:ea typeface="方正行楷" panose="02000000000000000000" pitchFamily="2" charset="-120"/>
                <a:cs typeface="+mn-cs"/>
              </a:rPr>
              <a:t>…</a:t>
            </a:r>
            <a:endParaRPr kumimoji="0" lang="zh-TW" altLang="en-US" sz="5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行楷" panose="02000000000000000000" pitchFamily="2" charset="-120"/>
              <a:ea typeface="方正行楷" panose="02000000000000000000" pitchFamily="2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923178" y="2348880"/>
            <a:ext cx="4285390" cy="3044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識得去揀</a:t>
            </a:r>
            <a:endParaRPr kumimoji="1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zh-TW" altLang="en-US" sz="44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拒絕無知</a:t>
            </a:r>
            <a:endParaRPr kumimoji="1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全心</a:t>
            </a:r>
            <a:r>
              <a:rPr lang="zh-TW" altLang="en-US" sz="44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降服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9512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4223792" y="363582"/>
            <a:ext cx="7428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>
                  <a:glow rad="762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我知道怎樣處卑賤，也知道怎樣處豐富；或飽足或飢餓，或有餘或缺乏，任何事情，任何景況，我都得了祕訣。（腓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>
                  <a:glow rad="762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4:12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>
                  <a:glow rad="762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）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842EEC5-834F-5FF0-A097-63EBA24A2669}"/>
              </a:ext>
            </a:extLst>
          </p:cNvPr>
          <p:cNvSpPr txBox="1"/>
          <p:nvPr/>
        </p:nvSpPr>
        <p:spPr>
          <a:xfrm>
            <a:off x="5735960" y="3451620"/>
            <a:ext cx="5904656" cy="1446550"/>
          </a:xfrm>
          <a:prstGeom prst="rect">
            <a:avLst/>
          </a:prstGeom>
          <a:noFill/>
          <a:effectLst>
            <a:glow rad="127000">
              <a:schemeClr val="bg1"/>
            </a:glow>
          </a:effectLst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effectLst>
                  <a:glow rad="762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我靠著那加給我力量的，</a:t>
            </a:r>
            <a:endParaRPr lang="en-US" altLang="zh-TW" sz="4400" dirty="0">
              <a:effectLst>
                <a:glow rad="76200">
                  <a:schemeClr val="bg1"/>
                </a:glow>
              </a:effectLst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r>
              <a:rPr lang="zh-TW" altLang="en-US" sz="4400" dirty="0">
                <a:effectLst>
                  <a:glow rad="762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凡事都能做。（腓</a:t>
            </a:r>
            <a:r>
              <a:rPr lang="en-US" altLang="zh-TW" sz="4400" dirty="0">
                <a:effectLst>
                  <a:glow rad="762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4:13</a:t>
            </a:r>
            <a:r>
              <a:rPr lang="zh-TW" altLang="en-US" sz="4400" dirty="0">
                <a:effectLst>
                  <a:glow rad="762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lang="zh-HK" altLang="en-US" sz="4400" dirty="0">
              <a:effectLst>
                <a:glow rad="76200">
                  <a:schemeClr val="bg1"/>
                </a:glow>
              </a:effectLst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607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75C9-D347-9C85-6A40-625025ABD469}"/>
              </a:ext>
            </a:extLst>
          </p:cNvPr>
          <p:cNvSpPr txBox="1">
            <a:spLocks/>
          </p:cNvSpPr>
          <p:nvPr/>
        </p:nvSpPr>
        <p:spPr>
          <a:xfrm>
            <a:off x="4626508" y="982132"/>
            <a:ext cx="6270090" cy="13038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問題討論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308D7294-633B-4626-6788-DF4652BA0521}"/>
              </a:ext>
            </a:extLst>
          </p:cNvPr>
          <p:cNvSpPr txBox="1">
            <a:spLocks/>
          </p:cNvSpPr>
          <p:nvPr/>
        </p:nvSpPr>
        <p:spPr>
          <a:xfrm>
            <a:off x="4436955" y="2774360"/>
            <a:ext cx="6618482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zh-TW" altLang="en-US">
                <a:latin typeface="方正細圓" panose="02000000000000000000" pitchFamily="2" charset="-120"/>
                <a:ea typeface="方正細圓" panose="02000000000000000000" pitchFamily="2" charset="-120"/>
              </a:rPr>
              <a:t>信仰本身就是選擇，你曾否高舉錢財（或其他你認為重要的東西）過於上帝？</a:t>
            </a:r>
            <a:endParaRPr lang="en-US" altLang="zh-TW">
              <a:latin typeface="方正細圓" panose="02000000000000000000" pitchFamily="2" charset="-120"/>
              <a:ea typeface="方正細圓" panose="02000000000000000000" pitchFamily="2" charset="-120"/>
            </a:endParaRPr>
          </a:p>
          <a:p>
            <a:pPr>
              <a:buFont typeface="+mj-lt"/>
              <a:buAutoNum type="arabicPeriod"/>
            </a:pPr>
            <a:r>
              <a:rPr lang="zh-TW" altLang="en-US">
                <a:latin typeface="方正細圓" panose="02000000000000000000" pitchFamily="2" charset="-120"/>
                <a:ea typeface="方正細圓" panose="02000000000000000000" pitchFamily="2" charset="-120"/>
              </a:rPr>
              <a:t>你曾否意識信仰上的盲點？試分享。</a:t>
            </a:r>
            <a:endParaRPr lang="en-US" altLang="zh-TW">
              <a:latin typeface="方正細圓" panose="02000000000000000000" pitchFamily="2" charset="-120"/>
              <a:ea typeface="方正細圓" panose="02000000000000000000" pitchFamily="2" charset="-120"/>
            </a:endParaRPr>
          </a:p>
          <a:p>
            <a:pPr>
              <a:buFont typeface="+mj-lt"/>
              <a:buAutoNum type="arabicPeriod"/>
            </a:pPr>
            <a:r>
              <a:rPr lang="zh-TW" altLang="en-US">
                <a:latin typeface="方正細圓" panose="02000000000000000000" pitchFamily="2" charset="-120"/>
                <a:ea typeface="方正細圓" panose="02000000000000000000" pitchFamily="2" charset="-120"/>
              </a:rPr>
              <a:t>甚麼能為你帶來安全感？名利、關係、成就</a:t>
            </a:r>
            <a:r>
              <a:rPr lang="en-US" altLang="zh-TW">
                <a:latin typeface="方正細圓" panose="02000000000000000000" pitchFamily="2" charset="-120"/>
                <a:ea typeface="方正細圓" panose="02000000000000000000" pitchFamily="2" charset="-120"/>
              </a:rPr>
              <a:t>……</a:t>
            </a:r>
            <a:r>
              <a:rPr lang="zh-TW" altLang="en-US">
                <a:latin typeface="方正細圓" panose="02000000000000000000" pitchFamily="2" charset="-120"/>
                <a:ea typeface="方正細圓" panose="02000000000000000000" pitchFamily="2" charset="-120"/>
              </a:rPr>
              <a:t>上帝？</a:t>
            </a:r>
            <a:endParaRPr lang="en-US" altLang="zh-TW">
              <a:latin typeface="方正細圓" panose="02000000000000000000" pitchFamily="2" charset="-120"/>
              <a:ea typeface="方正細圓" panose="02000000000000000000" pitchFamily="2" charset="-120"/>
            </a:endParaRPr>
          </a:p>
          <a:p>
            <a:pPr>
              <a:buFont typeface="+mj-lt"/>
              <a:buAutoNum type="arabicPeriod"/>
            </a:pPr>
            <a:endParaRPr lang="en-US" dirty="0">
              <a:latin typeface="方正細圓" panose="02000000000000000000" pitchFamily="2" charset="-120"/>
              <a:ea typeface="方正細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3722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527381" y="5637245"/>
            <a:ext cx="11233248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733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Times New Roman" pitchFamily="18" charset="0"/>
                <a:ea typeface="新細明體" panose="02020500000000000000" pitchFamily="18" charset="-120"/>
                <a:cs typeface="Arial" pitchFamily="34" charset="0"/>
              </a:rPr>
              <a:t>©</a:t>
            </a:r>
            <a:r>
              <a:rPr kumimoji="0" lang="zh-TW" altLang="en-US" sz="3733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Times New Roman" pitchFamily="18" charset="0"/>
                <a:ea typeface="新細明體" panose="02020500000000000000" pitchFamily="18" charset="-120"/>
                <a:cs typeface="Arial" pitchFamily="34" charset="0"/>
              </a:rPr>
              <a:t>詞、曲：游智婷。</a:t>
            </a:r>
            <a:r>
              <a:rPr kumimoji="0" lang="en-US" altLang="zh-TW" sz="3733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Times New Roman" pitchFamily="18" charset="0"/>
                <a:ea typeface="新細明體" panose="02020500000000000000" pitchFamily="18" charset="-120"/>
                <a:cs typeface="Arial" pitchFamily="34" charset="0"/>
              </a:rPr>
              <a:t>2004</a:t>
            </a:r>
            <a:r>
              <a:rPr kumimoji="0" lang="zh-TW" altLang="en-US" sz="3733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Times New Roman" pitchFamily="18" charset="0"/>
                <a:ea typeface="新細明體" panose="02020500000000000000" pitchFamily="18" charset="-120"/>
                <a:cs typeface="Arial" pitchFamily="34" charset="0"/>
              </a:rPr>
              <a:t>讚美之泉 版權所有</a:t>
            </a:r>
            <a:endParaRPr kumimoji="0" lang="zh-HK" altLang="en-US" sz="3733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127000">
                  <a:prstClr val="black"/>
                </a:glow>
              </a:effectLst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凡事都能做</a:t>
            </a:r>
            <a:endParaRPr lang="zh-HK" altLang="en-US" sz="5900" b="1" dirty="0">
              <a:solidFill>
                <a:schemeClr val="bg1"/>
              </a:solidFill>
              <a:effectLst>
                <a:glow rad="127000">
                  <a:schemeClr val="tx1"/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343058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0" y="452669"/>
            <a:ext cx="12192000" cy="3154363"/>
          </a:xfrm>
        </p:spPr>
        <p:txBody>
          <a:bodyPr anchor="t">
            <a:noAutofit/>
          </a:bodyPr>
          <a:lstStyle/>
          <a:p>
            <a: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信是未曾看見，依然仰望十架，</a:t>
            </a:r>
            <a:b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信是完全交托，深知主已掌權。</a:t>
            </a:r>
            <a:b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900" b="1" dirty="0">
              <a:solidFill>
                <a:schemeClr val="bg1"/>
              </a:solidFill>
              <a:effectLst>
                <a:glow rad="127000">
                  <a:schemeClr val="tx1"/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4662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0" y="452669"/>
            <a:ext cx="12192000" cy="3154363"/>
          </a:xfrm>
        </p:spPr>
        <p:txBody>
          <a:bodyPr anchor="t">
            <a:noAutofit/>
          </a:bodyPr>
          <a:lstStyle/>
          <a:p>
            <a:r>
              <a:rPr lang="en-US" altLang="zh-TW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我靠著那加給我力量的，</a:t>
            </a:r>
            <a:br>
              <a:rPr lang="en-US" altLang="zh-TW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凡事都能做，</a:t>
            </a:r>
            <a:b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900" b="1" dirty="0">
              <a:solidFill>
                <a:schemeClr val="bg1"/>
              </a:solidFill>
              <a:effectLst>
                <a:glow rad="127000">
                  <a:schemeClr val="tx1"/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7662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0" y="452669"/>
            <a:ext cx="12192000" cy="3154363"/>
          </a:xfrm>
        </p:spPr>
        <p:txBody>
          <a:bodyPr anchor="t">
            <a:noAutofit/>
          </a:bodyPr>
          <a:lstStyle/>
          <a:p>
            <a: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或風浪或低谷，主平安在我心，</a:t>
            </a:r>
            <a:b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900" b="1" dirty="0">
              <a:solidFill>
                <a:schemeClr val="bg1"/>
              </a:solidFill>
              <a:effectLst>
                <a:glow rad="127000">
                  <a:schemeClr val="tx1"/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99132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0" y="452669"/>
            <a:ext cx="12192000" cy="3154363"/>
          </a:xfrm>
        </p:spPr>
        <p:txBody>
          <a:bodyPr anchor="t">
            <a:noAutofit/>
          </a:bodyPr>
          <a:lstStyle/>
          <a:p>
            <a: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我靠著那加給我力量的，</a:t>
            </a:r>
            <a:br>
              <a:rPr lang="en-US" altLang="zh-TW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凡事都能做，</a:t>
            </a:r>
            <a:b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900" b="1" dirty="0">
              <a:solidFill>
                <a:schemeClr val="bg1"/>
              </a:solidFill>
              <a:effectLst>
                <a:glow rad="127000">
                  <a:schemeClr val="tx1"/>
                </a:glo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1780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0" y="452669"/>
            <a:ext cx="12192000" cy="3154363"/>
          </a:xfrm>
        </p:spPr>
        <p:txBody>
          <a:bodyPr anchor="t">
            <a:noAutofit/>
          </a:bodyPr>
          <a:lstStyle/>
          <a:p>
            <a:r>
              <a:rPr lang="zh-TW" altLang="en-US" sz="59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行在主的旨意，我凡事都能做。</a:t>
            </a:r>
          </a:p>
        </p:txBody>
      </p:sp>
    </p:spTree>
    <p:extLst>
      <p:ext uri="{BB962C8B-B14F-4D97-AF65-F5344CB8AC3E}">
        <p14:creationId xmlns:p14="http://schemas.microsoft.com/office/powerpoint/2010/main" val="330364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B2A3DAC-B8DE-40DB-88A6-6E6323D465C9}"/>
              </a:ext>
            </a:extLst>
          </p:cNvPr>
          <p:cNvSpPr txBox="1"/>
          <p:nvPr/>
        </p:nvSpPr>
        <p:spPr>
          <a:xfrm>
            <a:off x="983432" y="332656"/>
            <a:ext cx="10513168" cy="3436069"/>
          </a:xfrm>
          <a:prstGeom prst="rect">
            <a:avLst/>
          </a:prstGeom>
          <a:noFill/>
          <a:effectLst>
            <a:glow rad="127000">
              <a:schemeClr val="tx1"/>
            </a:glow>
          </a:effectLst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200" kern="0" baseline="30000" dirty="0">
                <a:effectLst>
                  <a:glow rad="1270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18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就說：</a:t>
            </a:r>
            <a:r>
              <a:rPr kumimoji="0" lang="en-US" altLang="zh-TW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『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我要這麼辦：要把我的倉庫拆了，另蓋更大的，在那裏好儲藏我一切的糧食和財物，</a:t>
            </a:r>
            <a:r>
              <a:rPr lang="en-US" altLang="zh-TW" sz="3200" kern="0" baseline="30000" dirty="0">
                <a:effectLst>
                  <a:glow rad="1270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19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然後要對我自己說：你這個人哪，你有許多財物積存，可供多年享用，只管安安逸逸吃喝快樂吧！</a:t>
            </a:r>
            <a:r>
              <a:rPr kumimoji="0" lang="en-US" altLang="zh-TW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』</a:t>
            </a:r>
            <a:r>
              <a:rPr lang="en-US" altLang="zh-TW" sz="3200" kern="0" baseline="30000" dirty="0">
                <a:effectLst>
                  <a:glow rad="1270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20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上帝卻對他說：</a:t>
            </a:r>
            <a:r>
              <a:rPr kumimoji="0" lang="en-US" altLang="zh-TW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『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無知的人哪！今夜就要你的性命，你所預備的要歸誰呢？</a:t>
            </a:r>
            <a:r>
              <a:rPr kumimoji="0" lang="en-US" altLang="zh-TW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』</a:t>
            </a:r>
            <a:r>
              <a:rPr lang="en-US" altLang="zh-TW" sz="3200" kern="0" baseline="30000" dirty="0">
                <a:effectLst>
                  <a:glow rad="127000">
                    <a:schemeClr val="bg1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21</a:t>
            </a:r>
            <a:r>
              <a:rPr kumimoji="0" lang="zh-TW" altLang="en-US" sz="3200" b="0" i="0" u="none" strike="noStrike" kern="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凡為自己積財，在上帝面前卻不富足的，也是這樣。」</a:t>
            </a:r>
          </a:p>
        </p:txBody>
      </p:sp>
    </p:spTree>
    <p:extLst>
      <p:ext uri="{BB962C8B-B14F-4D97-AF65-F5344CB8AC3E}">
        <p14:creationId xmlns:p14="http://schemas.microsoft.com/office/powerpoint/2010/main" val="3029749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05086F54-BF11-FF26-E05E-2FB0444DAD43}"/>
              </a:ext>
            </a:extLst>
          </p:cNvPr>
          <p:cNvSpPr txBox="1"/>
          <p:nvPr/>
        </p:nvSpPr>
        <p:spPr>
          <a:xfrm>
            <a:off x="4295800" y="188640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>
                <a:latin typeface="方正粗黑" panose="02000000000000000000" pitchFamily="2" charset="-120"/>
                <a:ea typeface="方正粗黑" panose="02000000000000000000" pitchFamily="2" charset="-120"/>
              </a:rPr>
              <a:t>Elon Musk </a:t>
            </a:r>
            <a:r>
              <a:rPr lang="zh-TW" altLang="en-US" sz="3200" dirty="0">
                <a:latin typeface="方正粗黑" panose="02000000000000000000" pitchFamily="2" charset="-120"/>
                <a:ea typeface="方正粗黑" panose="02000000000000000000" pitchFamily="2" charset="-120"/>
              </a:rPr>
              <a:t>馬斯克</a:t>
            </a:r>
            <a:endParaRPr lang="zh-HK" altLang="en-US" sz="3200" dirty="0"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508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545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4181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407F507E-031A-FFD0-D067-561B760207B4}"/>
              </a:ext>
            </a:extLst>
          </p:cNvPr>
          <p:cNvSpPr txBox="1"/>
          <p:nvPr/>
        </p:nvSpPr>
        <p:spPr>
          <a:xfrm>
            <a:off x="2855640" y="11663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600" b="0" i="0" dirty="0">
                <a:solidFill>
                  <a:schemeClr val="bg1"/>
                </a:solidFill>
                <a:effectLst/>
                <a:latin typeface="方正粗黑" panose="02000000000000000000" pitchFamily="2" charset="-120"/>
                <a:ea typeface="方正粗黑" panose="02000000000000000000" pitchFamily="2" charset="-120"/>
              </a:rPr>
              <a:t>日元兌港元</a:t>
            </a:r>
            <a:r>
              <a:rPr lang="zh-TW" altLang="en-US" sz="3600" dirty="0">
                <a:solidFill>
                  <a:schemeClr val="bg1"/>
                </a:solidFill>
                <a:latin typeface="方正粗黑" panose="02000000000000000000" pitchFamily="2" charset="-120"/>
                <a:ea typeface="方正粗黑" panose="02000000000000000000" pitchFamily="2" charset="-120"/>
              </a:rPr>
              <a:t>，</a:t>
            </a:r>
            <a:r>
              <a:rPr lang="zh-HK" altLang="en-US" sz="3600" b="0" i="0" dirty="0">
                <a:solidFill>
                  <a:schemeClr val="bg1"/>
                </a:solidFill>
                <a:effectLst/>
                <a:latin typeface="方正粗黑" panose="02000000000000000000" pitchFamily="2" charset="-120"/>
                <a:ea typeface="方正粗黑" panose="02000000000000000000" pitchFamily="2" charset="-120"/>
              </a:rPr>
              <a:t>匯率再次跌破</a:t>
            </a:r>
            <a:r>
              <a:rPr lang="en-US" altLang="zh-HK" sz="3600" b="0" i="0" dirty="0">
                <a:solidFill>
                  <a:schemeClr val="bg1"/>
                </a:solidFill>
                <a:effectLst/>
                <a:latin typeface="方正粗黑" panose="02000000000000000000" pitchFamily="2" charset="-120"/>
                <a:ea typeface="方正粗黑" panose="02000000000000000000" pitchFamily="2" charset="-120"/>
              </a:rPr>
              <a:t>6</a:t>
            </a:r>
            <a:r>
              <a:rPr lang="zh-HK" altLang="en-US" sz="3600" b="0" i="0" dirty="0">
                <a:solidFill>
                  <a:schemeClr val="bg1"/>
                </a:solidFill>
                <a:effectLst/>
                <a:latin typeface="方正粗黑" panose="02000000000000000000" pitchFamily="2" charset="-120"/>
                <a:ea typeface="方正粗黑" panose="02000000000000000000" pitchFamily="2" charset="-120"/>
              </a:rPr>
              <a:t>算</a:t>
            </a:r>
            <a:endParaRPr lang="zh-HK" altLang="en-US" sz="3600" dirty="0">
              <a:solidFill>
                <a:schemeClr val="bg1"/>
              </a:solidFill>
              <a:latin typeface="方正粗黑" panose="02000000000000000000" pitchFamily="2" charset="-120"/>
              <a:ea typeface="方正粗黑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4391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947428" y="836712"/>
            <a:ext cx="10297144" cy="2516458"/>
          </a:xfrm>
          <a:prstGeom prst="rect">
            <a:avLst/>
          </a:prstGeom>
          <a:noFill/>
          <a:effectLst>
            <a:glow rad="127000">
              <a:schemeClr val="tx1"/>
            </a:glow>
          </a:effectLst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耶穌聽見了，就對他說：「你還缺少一件：要變賣你一切所有的，分給窮人，就必有財寶在天上；你還要來跟從我。」他聽見這些話，就很憂愁，因為他很富有。</a:t>
            </a:r>
            <a:r>
              <a:rPr lang="zh-TW" altLang="en-US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（路</a:t>
            </a:r>
            <a:r>
              <a:rPr lang="en-US" altLang="zh-TW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18:22-23</a:t>
            </a:r>
            <a:r>
              <a:rPr lang="zh-TW" altLang="en-US" sz="3200" kern="0" dirty="0">
                <a:effectLst>
                  <a:glow rad="101600">
                    <a:prstClr val="white"/>
                  </a:glo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）</a:t>
            </a:r>
            <a:endParaRPr kumimoji="0" lang="en-US" altLang="zh-TW" sz="3200" b="0" i="0" u="none" strike="noStrike" kern="0" cap="none" spc="0" normalizeH="0" baseline="0" noProof="0" dirty="0">
              <a:ln>
                <a:noFill/>
              </a:ln>
              <a:effectLst>
                <a:glow rad="101600">
                  <a:prstClr val="white"/>
                </a:glow>
              </a:effectLst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3053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27448" y="511890"/>
            <a:ext cx="10912027" cy="892552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行楷" panose="02000000000000000000" pitchFamily="2" charset="-120"/>
                <a:ea typeface="方正行楷" panose="02000000000000000000" pitchFamily="2" charset="-120"/>
                <a:cs typeface="+mn-cs"/>
              </a:rPr>
              <a:t>作最好的選擇，我們需要</a:t>
            </a:r>
            <a:r>
              <a:rPr kumimoji="1" lang="en-US" altLang="zh-TW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行楷" panose="02000000000000000000" pitchFamily="2" charset="-120"/>
                <a:ea typeface="方正行楷" panose="02000000000000000000" pitchFamily="2" charset="-120"/>
                <a:cs typeface="+mn-cs"/>
              </a:rPr>
              <a:t>…</a:t>
            </a:r>
            <a:endParaRPr kumimoji="0" lang="zh-TW" altLang="en-US" sz="5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行楷" panose="02000000000000000000" pitchFamily="2" charset="-120"/>
              <a:ea typeface="方正行楷" panose="02000000000000000000" pitchFamily="2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923178" y="2348880"/>
            <a:ext cx="4285390" cy="3044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識得去揀</a:t>
            </a:r>
            <a:endParaRPr kumimoji="1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zh-TW" altLang="en-US" sz="4400" dirty="0">
                <a:solidFill>
                  <a:prstClr val="black"/>
                </a:solidFill>
                <a:latin typeface="方正準圓" panose="02000000000000000000" pitchFamily="2" charset="-120"/>
                <a:ea typeface="方正準圓" panose="02000000000000000000" pitchFamily="2" charset="-120"/>
              </a:rPr>
              <a:t>拒絕無知</a:t>
            </a:r>
            <a:endParaRPr kumimoji="1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685783" marR="0" lvl="0" indent="-6857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全然降服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8726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5355</TotalTime>
  <Words>979</Words>
  <Application>Microsoft Office PowerPoint</Application>
  <PresentationFormat>寬螢幕</PresentationFormat>
  <Paragraphs>67</Paragraphs>
  <Slides>29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5</vt:i4>
      </vt:variant>
      <vt:variant>
        <vt:lpstr>投影片標題</vt:lpstr>
      </vt:variant>
      <vt:variant>
        <vt:i4>29</vt:i4>
      </vt:variant>
    </vt:vector>
  </HeadingPairs>
  <TitlesOfParts>
    <vt:vector size="45" baseType="lpstr">
      <vt:lpstr>Microsoft YaHei</vt:lpstr>
      <vt:lpstr>方正大標宋</vt:lpstr>
      <vt:lpstr>方正行楷</vt:lpstr>
      <vt:lpstr>方正粗黑</vt:lpstr>
      <vt:lpstr>方正細圓</vt:lpstr>
      <vt:lpstr>方正準圓</vt:lpstr>
      <vt:lpstr>標楷體</vt:lpstr>
      <vt:lpstr>Abadi</vt:lpstr>
      <vt:lpstr>Arial</vt:lpstr>
      <vt:lpstr>Calibri</vt:lpstr>
      <vt:lpstr>Times New Roman</vt:lpstr>
      <vt:lpstr>1_Office 佈景主題</vt:lpstr>
      <vt:lpstr>2_Office 佈景主題</vt:lpstr>
      <vt:lpstr>Office 佈景主題</vt:lpstr>
      <vt:lpstr>3_Office 佈景主題</vt:lpstr>
      <vt:lpstr>4_Office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從那時候，耶穌開始宣講，說：「你們要悔改！因為天國近了。」（太 4:17） </vt:lpstr>
      <vt:lpstr>PowerPoint 簡報</vt:lpstr>
      <vt:lpstr>你的安全感來自…</vt:lpstr>
      <vt:lpstr>PowerPoint 簡報</vt:lpstr>
      <vt:lpstr>PowerPoint 簡報</vt:lpstr>
      <vt:lpstr>PowerPoint 簡報</vt:lpstr>
      <vt:lpstr>PowerPoint 簡報</vt:lpstr>
      <vt:lpstr>凡事都能做</vt:lpstr>
      <vt:lpstr>信是未曾看見，依然仰望十架， 信是完全交托，深知主已掌權。 </vt:lpstr>
      <vt:lpstr>* 我靠著那加給我力量的， 凡事都能做， </vt:lpstr>
      <vt:lpstr>或風浪或低谷，主平安在我心， </vt:lpstr>
      <vt:lpstr>我靠著那加給我力量的， 凡事都能做， </vt:lpstr>
      <vt:lpstr>行在主的旨意，我凡事都能做。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Sou Ka Fai, 蘇家輝</dc:creator>
  <cp:lastModifiedBy>Chan King Yeung, 陳景揚</cp:lastModifiedBy>
  <cp:revision>233</cp:revision>
  <cp:lastPrinted>2021-05-28T00:58:02Z</cp:lastPrinted>
  <dcterms:created xsi:type="dcterms:W3CDTF">2020-12-03T14:17:06Z</dcterms:created>
  <dcterms:modified xsi:type="dcterms:W3CDTF">2023-03-24T07:47:20Z</dcterms:modified>
</cp:coreProperties>
</file>