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32"/>
  </p:notesMasterIdLst>
  <p:sldIdLst>
    <p:sldId id="298" r:id="rId6"/>
    <p:sldId id="257" r:id="rId7"/>
    <p:sldId id="258" r:id="rId8"/>
    <p:sldId id="309" r:id="rId9"/>
    <p:sldId id="307" r:id="rId10"/>
    <p:sldId id="308" r:id="rId11"/>
    <p:sldId id="311" r:id="rId12"/>
    <p:sldId id="312" r:id="rId13"/>
    <p:sldId id="310" r:id="rId14"/>
    <p:sldId id="314" r:id="rId15"/>
    <p:sldId id="315" r:id="rId16"/>
    <p:sldId id="318" r:id="rId17"/>
    <p:sldId id="319" r:id="rId18"/>
    <p:sldId id="317" r:id="rId19"/>
    <p:sldId id="316" r:id="rId20"/>
    <p:sldId id="320" r:id="rId21"/>
    <p:sldId id="321" r:id="rId22"/>
    <p:sldId id="322" r:id="rId23"/>
    <p:sldId id="323" r:id="rId24"/>
    <p:sldId id="324" r:id="rId25"/>
    <p:sldId id="313" r:id="rId26"/>
    <p:sldId id="325" r:id="rId27"/>
    <p:sldId id="326" r:id="rId28"/>
    <p:sldId id="327" r:id="rId29"/>
    <p:sldId id="328" r:id="rId30"/>
    <p:sldId id="329" r:id="rId31"/>
  </p:sldIdLst>
  <p:sldSz cx="12192000" cy="6858000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B46"/>
    <a:srgbClr val="E8F2F3"/>
    <a:srgbClr val="A8C6C1"/>
    <a:srgbClr val="84A6A0"/>
    <a:srgbClr val="B3CDCA"/>
    <a:srgbClr val="D3E7E6"/>
    <a:srgbClr val="63782F"/>
    <a:srgbClr val="16645B"/>
    <a:srgbClr val="003800"/>
    <a:srgbClr val="8B66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507D1E-F971-4A26-8BA4-733D8CCADC67}" v="17" dt="2023-03-23T17:53:26.6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33723-AD69-4741-A31A-16EAE4475DA9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5F574-376D-47C6-B0B6-0503138F6DC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85837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2CC275-B7A2-495B-90D7-78A44E193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A65B5D5-7DF5-4946-889C-168CE365C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CC35D8C-07ED-4726-A859-17AEFD2A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AAFF96-E443-4111-912A-06C0728DF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735FD2-FEFF-4B8E-843B-C38F6D04D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365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4B82FA-FFF9-436D-BAE3-B0A2722EE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966EDF8-7741-498A-9E53-43362BB7C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061C583-A34F-4E9B-99AA-840A202E1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4E6612E-B5FA-4A72-B466-0C3CFE1A3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59F83E9-05B7-4707-AF08-221F6D581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1424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B277260-6FF9-49CE-91E0-F8A34EE297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8F0FFD0-152D-4948-958F-6786C4688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1B27B56-6966-4413-A5FB-706183E2C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B5A8DB2-EC7D-4D00-B74F-A7313D457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D50BF78-A6F5-435E-806F-B757291C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86965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圖片版面配置區 45">
            <a:extLst>
              <a:ext uri="{FF2B5EF4-FFF2-40B4-BE49-F238E27FC236}">
                <a16:creationId xmlns:a16="http://schemas.microsoft.com/office/drawing/2014/main" id="{6E47D2BB-415D-4079-B52B-C3C35D36F369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4448450" y="4321945"/>
            <a:ext cx="4208017" cy="2375332"/>
          </a:xfrm>
          <a:custGeom>
            <a:avLst/>
            <a:gdLst>
              <a:gd name="connsiteX0" fmla="*/ 2414723 w 4208017"/>
              <a:gd name="connsiteY0" fmla="*/ 0 h 2375332"/>
              <a:gd name="connsiteX1" fmla="*/ 3618021 w 4208017"/>
              <a:gd name="connsiteY1" fmla="*/ 0 h 2375332"/>
              <a:gd name="connsiteX2" fmla="*/ 3618021 w 4208017"/>
              <a:gd name="connsiteY2" fmla="*/ 1026017 h 2375332"/>
              <a:gd name="connsiteX3" fmla="*/ 4208017 w 4208017"/>
              <a:gd name="connsiteY3" fmla="*/ 1026017 h 2375332"/>
              <a:gd name="connsiteX4" fmla="*/ 4208017 w 4208017"/>
              <a:gd name="connsiteY4" fmla="*/ 2375332 h 2375332"/>
              <a:gd name="connsiteX5" fmla="*/ 0 w 4208017"/>
              <a:gd name="connsiteY5" fmla="*/ 2375332 h 2375332"/>
              <a:gd name="connsiteX6" fmla="*/ 0 w 4208017"/>
              <a:gd name="connsiteY6" fmla="*/ 152629 h 2375332"/>
              <a:gd name="connsiteX7" fmla="*/ 113020 w 4208017"/>
              <a:gd name="connsiteY7" fmla="*/ 255349 h 2375332"/>
              <a:gd name="connsiteX8" fmla="*/ 1140778 w 4208017"/>
              <a:gd name="connsiteY8" fmla="*/ 624304 h 2375332"/>
              <a:gd name="connsiteX9" fmla="*/ 2387559 w 4208017"/>
              <a:gd name="connsiteY9" fmla="*/ 36326 h 2375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08017" h="2375332">
                <a:moveTo>
                  <a:pt x="2414723" y="0"/>
                </a:moveTo>
                <a:lnTo>
                  <a:pt x="3618021" y="0"/>
                </a:lnTo>
                <a:lnTo>
                  <a:pt x="3618021" y="1026017"/>
                </a:lnTo>
                <a:lnTo>
                  <a:pt x="4208017" y="1026017"/>
                </a:lnTo>
                <a:lnTo>
                  <a:pt x="4208017" y="2375332"/>
                </a:lnTo>
                <a:lnTo>
                  <a:pt x="0" y="2375332"/>
                </a:lnTo>
                <a:lnTo>
                  <a:pt x="0" y="152629"/>
                </a:lnTo>
                <a:lnTo>
                  <a:pt x="113020" y="255349"/>
                </a:lnTo>
                <a:cubicBezTo>
                  <a:pt x="392315" y="485843"/>
                  <a:pt x="750377" y="624304"/>
                  <a:pt x="1140778" y="624304"/>
                </a:cubicBezTo>
                <a:cubicBezTo>
                  <a:pt x="1642723" y="624304"/>
                  <a:pt x="2091209" y="395419"/>
                  <a:pt x="2387559" y="36326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noAutofit/>
          </a:bodyPr>
          <a:lstStyle>
            <a:lvl1pPr algn="ctr">
              <a:buFontTx/>
              <a:buNone/>
              <a:defRPr sz="2000">
                <a:solidFill>
                  <a:schemeClr val="accent6">
                    <a:lumMod val="40000"/>
                    <a:lumOff val="6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圖片</a:t>
            </a:r>
          </a:p>
        </p:txBody>
      </p:sp>
      <p:sp>
        <p:nvSpPr>
          <p:cNvPr id="48" name="圖片版面配置區 47">
            <a:extLst>
              <a:ext uri="{FF2B5EF4-FFF2-40B4-BE49-F238E27FC236}">
                <a16:creationId xmlns:a16="http://schemas.microsoft.com/office/drawing/2014/main" id="{5FE1F749-6235-4ED4-9205-2DEBFB359391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4874582" y="736014"/>
            <a:ext cx="3780401" cy="3478367"/>
          </a:xfrm>
          <a:custGeom>
            <a:avLst/>
            <a:gdLst>
              <a:gd name="connsiteX0" fmla="*/ 0 w 3780401"/>
              <a:gd name="connsiteY0" fmla="*/ 0 h 3478367"/>
              <a:gd name="connsiteX1" fmla="*/ 3780401 w 3780401"/>
              <a:gd name="connsiteY1" fmla="*/ 0 h 3478367"/>
              <a:gd name="connsiteX2" fmla="*/ 3780401 w 3780401"/>
              <a:gd name="connsiteY2" fmla="*/ 2069606 h 3478367"/>
              <a:gd name="connsiteX3" fmla="*/ 3191889 w 3780401"/>
              <a:gd name="connsiteY3" fmla="*/ 2069606 h 3478367"/>
              <a:gd name="connsiteX4" fmla="*/ 3191889 w 3780401"/>
              <a:gd name="connsiteY4" fmla="*/ 3478367 h 3478367"/>
              <a:gd name="connsiteX5" fmla="*/ 2066290 w 3780401"/>
              <a:gd name="connsiteY5" fmla="*/ 3478367 h 3478367"/>
              <a:gd name="connsiteX6" fmla="*/ 2135372 w 3780401"/>
              <a:gd name="connsiteY6" fmla="*/ 3364655 h 3478367"/>
              <a:gd name="connsiteX7" fmla="*/ 2330382 w 3780401"/>
              <a:gd name="connsiteY7" fmla="*/ 2594499 h 3478367"/>
              <a:gd name="connsiteX8" fmla="*/ 714646 w 3780401"/>
              <a:gd name="connsiteY8" fmla="*/ 978763 h 3478367"/>
              <a:gd name="connsiteX9" fmla="*/ 85729 w 3780401"/>
              <a:gd name="connsiteY9" fmla="*/ 1105736 h 3478367"/>
              <a:gd name="connsiteX10" fmla="*/ 0 w 3780401"/>
              <a:gd name="connsiteY10" fmla="*/ 1147033 h 3478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401" h="3478367">
                <a:moveTo>
                  <a:pt x="0" y="0"/>
                </a:moveTo>
                <a:lnTo>
                  <a:pt x="3780401" y="0"/>
                </a:lnTo>
                <a:lnTo>
                  <a:pt x="3780401" y="2069606"/>
                </a:lnTo>
                <a:lnTo>
                  <a:pt x="3191889" y="2069606"/>
                </a:lnTo>
                <a:lnTo>
                  <a:pt x="3191889" y="3478367"/>
                </a:lnTo>
                <a:lnTo>
                  <a:pt x="2066290" y="3478367"/>
                </a:lnTo>
                <a:lnTo>
                  <a:pt x="2135372" y="3364655"/>
                </a:lnTo>
                <a:cubicBezTo>
                  <a:pt x="2259739" y="3135716"/>
                  <a:pt x="2330382" y="2873357"/>
                  <a:pt x="2330382" y="2594499"/>
                </a:cubicBezTo>
                <a:cubicBezTo>
                  <a:pt x="2330382" y="1702153"/>
                  <a:pt x="1606992" y="978763"/>
                  <a:pt x="714646" y="978763"/>
                </a:cubicBezTo>
                <a:cubicBezTo>
                  <a:pt x="491560" y="978763"/>
                  <a:pt x="279033" y="1023975"/>
                  <a:pt x="85729" y="1105736"/>
                </a:cubicBezTo>
                <a:lnTo>
                  <a:pt x="0" y="1147033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rtlCol="0">
            <a:noAutofit/>
          </a:bodyPr>
          <a:lstStyle>
            <a:lvl1pPr algn="r">
              <a:buFontTx/>
              <a:buNone/>
              <a:defRPr sz="2000">
                <a:solidFill>
                  <a:schemeClr val="accent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圖片</a:t>
            </a:r>
          </a:p>
        </p:txBody>
      </p:sp>
      <p:sp>
        <p:nvSpPr>
          <p:cNvPr id="38" name="圖片版面配置區 37">
            <a:extLst>
              <a:ext uri="{FF2B5EF4-FFF2-40B4-BE49-F238E27FC236}">
                <a16:creationId xmlns:a16="http://schemas.microsoft.com/office/drawing/2014/main" id="{83422ECC-7B1E-4F28-AFEB-5532505DDF56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117838" y="3346510"/>
            <a:ext cx="3231471" cy="2397525"/>
          </a:xfrm>
          <a:custGeom>
            <a:avLst/>
            <a:gdLst>
              <a:gd name="connsiteX0" fmla="*/ 1946992 w 3231471"/>
              <a:gd name="connsiteY0" fmla="*/ 0 h 2397525"/>
              <a:gd name="connsiteX1" fmla="*/ 2856462 w 3231471"/>
              <a:gd name="connsiteY1" fmla="*/ 0 h 2397525"/>
              <a:gd name="connsiteX2" fmla="*/ 2863996 w 3231471"/>
              <a:gd name="connsiteY2" fmla="*/ 149203 h 2397525"/>
              <a:gd name="connsiteX3" fmla="*/ 3224610 w 3231471"/>
              <a:gd name="connsiteY3" fmla="*/ 1011761 h 2397525"/>
              <a:gd name="connsiteX4" fmla="*/ 3231471 w 3231471"/>
              <a:gd name="connsiteY4" fmla="*/ 1019311 h 2397525"/>
              <a:gd name="connsiteX5" fmla="*/ 3231471 w 3231471"/>
              <a:gd name="connsiteY5" fmla="*/ 2397525 h 2397525"/>
              <a:gd name="connsiteX6" fmla="*/ 0 w 3231471"/>
              <a:gd name="connsiteY6" fmla="*/ 2397525 h 2397525"/>
              <a:gd name="connsiteX7" fmla="*/ 0 w 3231471"/>
              <a:gd name="connsiteY7" fmla="*/ 984960 h 2397525"/>
              <a:gd name="connsiteX8" fmla="*/ 1946992 w 3231471"/>
              <a:gd name="connsiteY8" fmla="*/ 984960 h 2397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31471" h="2397525">
                <a:moveTo>
                  <a:pt x="1946992" y="0"/>
                </a:moveTo>
                <a:lnTo>
                  <a:pt x="2856462" y="0"/>
                </a:lnTo>
                <a:lnTo>
                  <a:pt x="2863996" y="149203"/>
                </a:lnTo>
                <a:cubicBezTo>
                  <a:pt x="2897093" y="475100"/>
                  <a:pt x="3027043" y="772366"/>
                  <a:pt x="3224610" y="1011761"/>
                </a:cubicBezTo>
                <a:lnTo>
                  <a:pt x="3231471" y="1019311"/>
                </a:lnTo>
                <a:lnTo>
                  <a:pt x="3231471" y="2397525"/>
                </a:lnTo>
                <a:lnTo>
                  <a:pt x="0" y="2397525"/>
                </a:lnTo>
                <a:lnTo>
                  <a:pt x="0" y="984960"/>
                </a:lnTo>
                <a:lnTo>
                  <a:pt x="1946992" y="98496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rtlCol="0">
            <a:noAutofit/>
          </a:bodyPr>
          <a:lstStyle>
            <a:lvl1pPr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圖片</a:t>
            </a:r>
          </a:p>
        </p:txBody>
      </p:sp>
      <p:sp>
        <p:nvSpPr>
          <p:cNvPr id="40" name="圖片版面配置區 39">
            <a:extLst>
              <a:ext uri="{FF2B5EF4-FFF2-40B4-BE49-F238E27FC236}">
                <a16:creationId xmlns:a16="http://schemas.microsoft.com/office/drawing/2014/main" id="{0F36A301-8DE6-4070-89B9-CAEDEEBAFF3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13719" y="284365"/>
            <a:ext cx="3778414" cy="2985113"/>
          </a:xfrm>
          <a:custGeom>
            <a:avLst/>
            <a:gdLst>
              <a:gd name="connsiteX0" fmla="*/ 0 w 3778414"/>
              <a:gd name="connsiteY0" fmla="*/ 0 h 2985113"/>
              <a:gd name="connsiteX1" fmla="*/ 3778414 w 3778414"/>
              <a:gd name="connsiteY1" fmla="*/ 0 h 2985113"/>
              <a:gd name="connsiteX2" fmla="*/ 3778414 w 3778414"/>
              <a:gd name="connsiteY2" fmla="*/ 1641789 h 2985113"/>
              <a:gd name="connsiteX3" fmla="*/ 3672136 w 3778414"/>
              <a:gd name="connsiteY3" fmla="*/ 1706355 h 2985113"/>
              <a:gd name="connsiteX4" fmla="*/ 2968115 w 3778414"/>
              <a:gd name="connsiteY4" fmla="*/ 2880949 h 2985113"/>
              <a:gd name="connsiteX5" fmla="*/ 2962855 w 3778414"/>
              <a:gd name="connsiteY5" fmla="*/ 2985113 h 2985113"/>
              <a:gd name="connsiteX6" fmla="*/ 2051111 w 3778414"/>
              <a:gd name="connsiteY6" fmla="*/ 2985113 h 2985113"/>
              <a:gd name="connsiteX7" fmla="*/ 2051111 w 3778414"/>
              <a:gd name="connsiteY7" fmla="*/ 2050462 h 2985113"/>
              <a:gd name="connsiteX8" fmla="*/ 0 w 3778414"/>
              <a:gd name="connsiteY8" fmla="*/ 2050462 h 2985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78414" h="2985113">
                <a:moveTo>
                  <a:pt x="0" y="0"/>
                </a:moveTo>
                <a:lnTo>
                  <a:pt x="3778414" y="0"/>
                </a:lnTo>
                <a:lnTo>
                  <a:pt x="3778414" y="1641789"/>
                </a:lnTo>
                <a:lnTo>
                  <a:pt x="3672136" y="1706355"/>
                </a:lnTo>
                <a:cubicBezTo>
                  <a:pt x="3285326" y="1967678"/>
                  <a:pt x="3017760" y="2392102"/>
                  <a:pt x="2968115" y="2880949"/>
                </a:cubicBezTo>
                <a:lnTo>
                  <a:pt x="2962855" y="2985113"/>
                </a:lnTo>
                <a:lnTo>
                  <a:pt x="2051111" y="2985113"/>
                </a:lnTo>
                <a:lnTo>
                  <a:pt x="2051111" y="2050462"/>
                </a:lnTo>
                <a:lnTo>
                  <a:pt x="0" y="2050462"/>
                </a:lnTo>
                <a:close/>
              </a:path>
            </a:pathLst>
          </a:custGeom>
          <a:solidFill>
            <a:schemeClr val="tx2"/>
          </a:solidFill>
          <a:ln w="76200">
            <a:noFill/>
          </a:ln>
        </p:spPr>
        <p:txBody>
          <a:bodyPr wrap="square" rtlCol="0">
            <a:noAutofit/>
          </a:bodyPr>
          <a:lstStyle>
            <a:lvl1pPr algn="ctr">
              <a:buFontTx/>
              <a:buNone/>
              <a:defRPr sz="200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圖片</a:t>
            </a:r>
          </a:p>
        </p:txBody>
      </p:sp>
      <p:sp>
        <p:nvSpPr>
          <p:cNvPr id="53" name="橢圓​​ 52">
            <a:extLst>
              <a:ext uri="{FF2B5EF4-FFF2-40B4-BE49-F238E27FC236}">
                <a16:creationId xmlns:a16="http://schemas.microsoft.com/office/drawing/2014/main" id="{149E8647-10FB-4E7D-8E74-B9BEAB6D2465}"/>
              </a:ext>
            </a:extLst>
          </p:cNvPr>
          <p:cNvSpPr/>
          <p:nvPr userDrawn="1"/>
        </p:nvSpPr>
        <p:spPr>
          <a:xfrm rot="16200000">
            <a:off x="699736" y="6029881"/>
            <a:ext cx="534876" cy="53487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5" name="橢圓​​ 54">
            <a:extLst>
              <a:ext uri="{FF2B5EF4-FFF2-40B4-BE49-F238E27FC236}">
                <a16:creationId xmlns:a16="http://schemas.microsoft.com/office/drawing/2014/main" id="{09ABA2C7-B2C4-4127-A9FB-E9BB01E921C4}"/>
              </a:ext>
            </a:extLst>
          </p:cNvPr>
          <p:cNvSpPr/>
          <p:nvPr userDrawn="1"/>
        </p:nvSpPr>
        <p:spPr>
          <a:xfrm rot="16200000">
            <a:off x="1320900" y="6029881"/>
            <a:ext cx="534876" cy="5348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7" name="橢圓​​ 56">
            <a:extLst>
              <a:ext uri="{FF2B5EF4-FFF2-40B4-BE49-F238E27FC236}">
                <a16:creationId xmlns:a16="http://schemas.microsoft.com/office/drawing/2014/main" id="{563B3079-C9FC-45D1-933E-E9961A6E50A3}"/>
              </a:ext>
            </a:extLst>
          </p:cNvPr>
          <p:cNvSpPr/>
          <p:nvPr userDrawn="1"/>
        </p:nvSpPr>
        <p:spPr>
          <a:xfrm rot="16200000">
            <a:off x="1942064" y="6029881"/>
            <a:ext cx="534876" cy="5348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9" name="橢圓​​ 58">
            <a:extLst>
              <a:ext uri="{FF2B5EF4-FFF2-40B4-BE49-F238E27FC236}">
                <a16:creationId xmlns:a16="http://schemas.microsoft.com/office/drawing/2014/main" id="{0BA2BBB9-B8F8-4505-A61F-F15805C974D6}"/>
              </a:ext>
            </a:extLst>
          </p:cNvPr>
          <p:cNvSpPr/>
          <p:nvPr userDrawn="1"/>
        </p:nvSpPr>
        <p:spPr>
          <a:xfrm rot="16200000">
            <a:off x="2563228" y="6029881"/>
            <a:ext cx="534876" cy="53487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61" name="橢圓​​ 60">
            <a:extLst>
              <a:ext uri="{FF2B5EF4-FFF2-40B4-BE49-F238E27FC236}">
                <a16:creationId xmlns:a16="http://schemas.microsoft.com/office/drawing/2014/main" id="{186C9D19-7FB8-4E4D-839C-73D62A46D9F0}"/>
              </a:ext>
            </a:extLst>
          </p:cNvPr>
          <p:cNvSpPr/>
          <p:nvPr userDrawn="1"/>
        </p:nvSpPr>
        <p:spPr>
          <a:xfrm rot="16200000">
            <a:off x="3184392" y="6029881"/>
            <a:ext cx="534876" cy="5348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63" name="橢圓​​ 62">
            <a:extLst>
              <a:ext uri="{FF2B5EF4-FFF2-40B4-BE49-F238E27FC236}">
                <a16:creationId xmlns:a16="http://schemas.microsoft.com/office/drawing/2014/main" id="{8B8B723D-4C14-45B2-B6B7-F321C09B4FB6}"/>
              </a:ext>
            </a:extLst>
          </p:cNvPr>
          <p:cNvSpPr/>
          <p:nvPr userDrawn="1"/>
        </p:nvSpPr>
        <p:spPr>
          <a:xfrm rot="16200000">
            <a:off x="3805556" y="6029881"/>
            <a:ext cx="534876" cy="53487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4" name="文字版面配置區 55">
            <a:extLst>
              <a:ext uri="{FF2B5EF4-FFF2-40B4-BE49-F238E27FC236}">
                <a16:creationId xmlns:a16="http://schemas.microsoft.com/office/drawing/2014/main" id="{A094AAC4-B5ED-47F4-8258-99D53CFD5EC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889236" y="1212967"/>
            <a:ext cx="2943225" cy="460375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 spc="30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 noProof="0"/>
              <a:t>新增副標題</a:t>
            </a:r>
          </a:p>
        </p:txBody>
      </p:sp>
      <p:cxnSp>
        <p:nvCxnSpPr>
          <p:cNvPr id="36" name="直線接點​​(S) 35">
            <a:extLst>
              <a:ext uri="{FF2B5EF4-FFF2-40B4-BE49-F238E27FC236}">
                <a16:creationId xmlns:a16="http://schemas.microsoft.com/office/drawing/2014/main" id="{C3DAD4DA-9BF0-49DF-B3A0-AD4373B7AB97}"/>
              </a:ext>
            </a:extLst>
          </p:cNvPr>
          <p:cNvCxnSpPr>
            <a:cxnSpLocks/>
          </p:cNvCxnSpPr>
          <p:nvPr userDrawn="1"/>
        </p:nvCxnSpPr>
        <p:spPr>
          <a:xfrm>
            <a:off x="9355907" y="1113989"/>
            <a:ext cx="1988598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標題 1">
            <a:extLst>
              <a:ext uri="{FF2B5EF4-FFF2-40B4-BE49-F238E27FC236}">
                <a16:creationId xmlns:a16="http://schemas.microsoft.com/office/drawing/2014/main" id="{B3654188-189F-4C45-84FE-46196D57E7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89236" y="638380"/>
            <a:ext cx="2943960" cy="475585"/>
          </a:xfrm>
        </p:spPr>
        <p:txBody>
          <a:bodyPr vert="horz" lIns="91440" tIns="45720" rIns="91440" bIns="45720" rtlCol="0">
            <a:normAutofit/>
          </a:bodyPr>
          <a:lstStyle>
            <a:lvl1pPr algn="ctr">
              <a:defRPr lang="en-US" sz="2800" b="1" cap="all" spc="300" baseline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</a:lstStyle>
          <a:p>
            <a:pPr marL="0" lvl="0" indent="0" algn="ctr" rtl="0">
              <a:spcBef>
                <a:spcPts val="1000"/>
              </a:spcBef>
              <a:buFont typeface="Arial" panose="020B0604020202020204" pitchFamily="34" charset="0"/>
            </a:pPr>
            <a:r>
              <a:rPr lang="zh-TW" altLang="en-US" noProof="0"/>
              <a:t>新增標題</a:t>
            </a:r>
          </a:p>
        </p:txBody>
      </p:sp>
      <p:sp>
        <p:nvSpPr>
          <p:cNvPr id="21" name="圖片版面配置區 73">
            <a:extLst>
              <a:ext uri="{FF2B5EF4-FFF2-40B4-BE49-F238E27FC236}">
                <a16:creationId xmlns:a16="http://schemas.microsoft.com/office/drawing/2014/main" id="{E2592FC4-8899-4307-8C15-58CDB76E20D7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914350" y="4156229"/>
            <a:ext cx="2184926" cy="2184926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algn="ctr">
              <a:buFontTx/>
              <a:buNone/>
              <a:defRPr sz="2000">
                <a:solidFill>
                  <a:schemeClr val="accent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圖片</a:t>
            </a:r>
          </a:p>
        </p:txBody>
      </p:sp>
      <p:sp>
        <p:nvSpPr>
          <p:cNvPr id="37" name="圖片版面配置區 73">
            <a:extLst>
              <a:ext uri="{FF2B5EF4-FFF2-40B4-BE49-F238E27FC236}">
                <a16:creationId xmlns:a16="http://schemas.microsoft.com/office/drawing/2014/main" id="{D7F536AA-2C67-4EE9-BA44-3CD14A662A4A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3973492" y="1714777"/>
            <a:ext cx="3231471" cy="323147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algn="ctr">
              <a:buFontTx/>
              <a:buNone/>
              <a:defRPr sz="200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圖片</a:t>
            </a:r>
          </a:p>
        </p:txBody>
      </p:sp>
      <p:sp>
        <p:nvSpPr>
          <p:cNvPr id="45" name="圖片版面配置區 76">
            <a:extLst>
              <a:ext uri="{FF2B5EF4-FFF2-40B4-BE49-F238E27FC236}">
                <a16:creationId xmlns:a16="http://schemas.microsoft.com/office/drawing/2014/main" id="{612A5F8A-A926-4147-B50C-7CE357925765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68720" y="2334827"/>
            <a:ext cx="2496110" cy="1996643"/>
          </a:xfrm>
          <a:solidFill>
            <a:schemeClr val="accent6"/>
          </a:solidFill>
          <a:ln w="76200" cap="sq">
            <a:solidFill>
              <a:schemeClr val="bg1"/>
            </a:solidFill>
            <a:miter lim="800000"/>
          </a:ln>
        </p:spPr>
        <p:txBody>
          <a:bodyPr rtlCol="0">
            <a:normAutofit/>
          </a:bodyPr>
          <a:lstStyle>
            <a:lvl1pPr algn="ctr">
              <a:buFontTx/>
              <a:buNone/>
              <a:defRPr sz="2000">
                <a:solidFill>
                  <a:schemeClr val="accent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圖片</a:t>
            </a:r>
          </a:p>
        </p:txBody>
      </p:sp>
      <p:sp>
        <p:nvSpPr>
          <p:cNvPr id="49" name="圖片版面配置區 48">
            <a:extLst>
              <a:ext uri="{FF2B5EF4-FFF2-40B4-BE49-F238E27FC236}">
                <a16:creationId xmlns:a16="http://schemas.microsoft.com/office/drawing/2014/main" id="{702D7850-E2F0-4CF9-AE7D-387BB274064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066471" y="2805620"/>
            <a:ext cx="3555325" cy="2542342"/>
          </a:xfrm>
          <a:custGeom>
            <a:avLst/>
            <a:gdLst>
              <a:gd name="connsiteX0" fmla="*/ 0 w 3555325"/>
              <a:gd name="connsiteY0" fmla="*/ 0 h 2542342"/>
              <a:gd name="connsiteX1" fmla="*/ 3555325 w 3555325"/>
              <a:gd name="connsiteY1" fmla="*/ 0 h 2542342"/>
              <a:gd name="connsiteX2" fmla="*/ 3555325 w 3555325"/>
              <a:gd name="connsiteY2" fmla="*/ 2542342 h 2542342"/>
              <a:gd name="connsiteX3" fmla="*/ 3027792 w 3555325"/>
              <a:gd name="connsiteY3" fmla="*/ 2542342 h 2542342"/>
              <a:gd name="connsiteX4" fmla="*/ 3032805 w 3555325"/>
              <a:gd name="connsiteY4" fmla="*/ 2443072 h 2542342"/>
              <a:gd name="connsiteX5" fmla="*/ 1940342 w 3555325"/>
              <a:gd name="connsiteY5" fmla="*/ 1350609 h 2542342"/>
              <a:gd name="connsiteX6" fmla="*/ 847879 w 3555325"/>
              <a:gd name="connsiteY6" fmla="*/ 2443072 h 2542342"/>
              <a:gd name="connsiteX7" fmla="*/ 852892 w 3555325"/>
              <a:gd name="connsiteY7" fmla="*/ 2542342 h 2542342"/>
              <a:gd name="connsiteX8" fmla="*/ 0 w 3555325"/>
              <a:gd name="connsiteY8" fmla="*/ 2542342 h 2542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5325" h="2542342">
                <a:moveTo>
                  <a:pt x="0" y="0"/>
                </a:moveTo>
                <a:lnTo>
                  <a:pt x="3555325" y="0"/>
                </a:lnTo>
                <a:lnTo>
                  <a:pt x="3555325" y="2542342"/>
                </a:lnTo>
                <a:lnTo>
                  <a:pt x="3027792" y="2542342"/>
                </a:lnTo>
                <a:lnTo>
                  <a:pt x="3032805" y="2443072"/>
                </a:lnTo>
                <a:cubicBezTo>
                  <a:pt x="3032805" y="1839721"/>
                  <a:pt x="2543693" y="1350609"/>
                  <a:pt x="1940342" y="1350609"/>
                </a:cubicBezTo>
                <a:cubicBezTo>
                  <a:pt x="1336991" y="1350609"/>
                  <a:pt x="847879" y="1839721"/>
                  <a:pt x="847879" y="2443072"/>
                </a:cubicBezTo>
                <a:lnTo>
                  <a:pt x="852892" y="2542342"/>
                </a:lnTo>
                <a:lnTo>
                  <a:pt x="0" y="25423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wrap="square" rtlCol="0">
            <a:noAutofit/>
          </a:bodyPr>
          <a:lstStyle>
            <a:lvl1pPr algn="ctr">
              <a:buFontTx/>
              <a:buNone/>
              <a:defRPr sz="2000">
                <a:solidFill>
                  <a:schemeClr val="accent2">
                    <a:lumMod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圖片</a:t>
            </a:r>
          </a:p>
        </p:txBody>
      </p:sp>
    </p:spTree>
    <p:extLst>
      <p:ext uri="{BB962C8B-B14F-4D97-AF65-F5344CB8AC3E}">
        <p14:creationId xmlns:p14="http://schemas.microsoft.com/office/powerpoint/2010/main" val="1457073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139847-A57E-4417-BDD7-C2282B450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84BF0CB-8C5D-4B62-8B6B-BEE199661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C86A622-8BAF-4EF3-9F65-C47F32824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4D6EF63-9377-4F3A-B0EF-A8016CF4E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823ED37-FEA7-48E8-966F-4BF81113B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6562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57B7D5-2DF2-4429-8149-8081501BE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8869C9E-F58D-4406-970F-E892D7EDD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27D93AD-2681-40FB-8679-AE956790C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054C16-ED4B-48B9-941A-1EAC0888B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5EFCE4D-ECF2-4CF5-9F71-15006855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2735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31FAAC-199C-456A-A268-428D17946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B2BF214-5186-476B-A7A7-A46A069A89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0666408-B9A2-4467-9C68-A9426D3EE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6BB20D9-22B0-4670-BC53-296C67198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7640E0B-FB5C-4CA1-AA51-239111C7E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0476F0E-F7E6-43E8-B22D-BD5EBBE0D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7244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B362BD-93FB-4893-B106-193CA779C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E778D20-BEFC-4221-A3DD-F199378E4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2790AD0-9F3F-4C7D-A1D0-78B30312A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C8C04D0-0FEA-420C-AA43-4EAC3DD952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49D8C46-FFF8-46FF-A223-61B839ACC4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E8CD180-70AE-47D4-AE51-6A37812C3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E0A638A-84B8-472E-9C92-20A015B1E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8B90A17-4C28-4CB5-AC69-6C7D594AE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5229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F877B7-548F-4CA2-9A22-2712CFFF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91C3E57-C89A-4B63-AFE8-0DE9BF64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EF06A7-4916-42F8-A0B1-CD7A89F10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CEF48B6-A867-4D5B-B419-B073739C3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3850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27092D0-C587-4D1B-91F2-1DD373802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3773807-80BF-41AA-A2AB-A4F24BC5D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48EA91-2D58-48A6-AE60-A60C4E034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16979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5529FF-4E5F-4CD2-97DB-534DDA9D7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812BBCE-1BD2-4911-B022-CDC3DA425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D7CEDF8-586E-48C0-A2D4-07BBA22D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D8FE62E-0218-42F6-AB5C-BCED11B84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6A28FFA-0A42-4F47-A924-BE0D79053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DD1038F-21A7-4CF9-958B-6C43131B2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5670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1C941D-436C-440B-901D-A517F0FE9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868081C-D282-4F20-9859-9373F71664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936D405-953B-4234-9576-2A94F4A1A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638C563-6671-4EEF-A43F-F21E6D0F9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6488EB9-B74F-469F-892F-851479007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52368EF-10AF-4808-BBCE-71DBD5898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4408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8C807A7-D155-4E13-8C4B-62FA2C516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0907050-042A-4541-AC42-DBD09C47B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56A441E-1ADF-46FF-AD17-43B96FCDD1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6CC69-5914-445E-B451-52613345420E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9F0000F-7C04-4954-89E3-14D925B62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16571A-D5A1-414D-A90E-B275DD71B5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29747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5E22471-3A87-41A2-A13E-C54316F82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C427758-48DC-4A90-9555-4F3989FC6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77771A8-9400-498F-B157-008786E992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72F52A0-1C24-48E2-98A7-88D275C6BC87}" type="datetime1">
              <a:rPr lang="zh-TW" altLang="en-US" noProof="0" smtClean="0"/>
              <a:t>2023/3/24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93D8B6F-779C-457F-B11E-7A71043812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F227D71-E7B8-4B0D-8A85-652FA24E57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47971FC-D77F-48A5-9D22-47010B6655CF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94406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81231CB4-57AF-45D1-B7F2-7D3974B86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zh-TW" altLang="en-US" sz="7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天國近了</a:t>
            </a:r>
            <a:r>
              <a:rPr lang="en-US" altLang="zh-TW" sz="7200" dirty="0">
                <a:latin typeface="方正黑體" panose="02000000000000000000" pitchFamily="2" charset="-120"/>
                <a:ea typeface="方正黑體" panose="02000000000000000000" pitchFamily="2" charset="-120"/>
              </a:rPr>
              <a:t>~</a:t>
            </a:r>
            <a:r>
              <a:rPr lang="zh-TW" altLang="en-US" sz="7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三</a:t>
            </a:r>
            <a:br>
              <a:rPr lang="en-US" altLang="zh-TW" sz="7200" dirty="0">
                <a:latin typeface="方正黑體" panose="02000000000000000000" pitchFamily="2" charset="-120"/>
                <a:ea typeface="方正黑體" panose="02000000000000000000" pitchFamily="2" charset="-120"/>
              </a:rPr>
            </a:br>
            <a:r>
              <a:rPr lang="zh-TW" altLang="en-US" sz="7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撒種的人</a:t>
            </a:r>
            <a:endParaRPr lang="zh-HK" altLang="en-US" sz="7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0784C6B-1A2B-49E9-8E01-7B2575FAD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zh-TW" altLang="en-US" sz="5400" dirty="0">
                <a:latin typeface="方正黑體" panose="02000000000000000000" pitchFamily="2" charset="-120"/>
                <a:ea typeface="方正黑體" panose="02000000000000000000" pitchFamily="2" charset="-120"/>
              </a:rPr>
              <a:t>馬可福音</a:t>
            </a:r>
            <a:r>
              <a:rPr lang="en-US" altLang="zh-TW" sz="5400" dirty="0">
                <a:latin typeface="方正黑體" panose="02000000000000000000" pitchFamily="2" charset="-120"/>
                <a:ea typeface="方正黑體" panose="02000000000000000000" pitchFamily="2" charset="-120"/>
              </a:rPr>
              <a:t>13</a:t>
            </a:r>
            <a:r>
              <a:rPr lang="zh-TW" altLang="en-US" sz="5400" dirty="0">
                <a:latin typeface="方正黑體" panose="02000000000000000000" pitchFamily="2" charset="-120"/>
                <a:ea typeface="方正黑體" panose="02000000000000000000" pitchFamily="2" charset="-120"/>
              </a:rPr>
              <a:t>章</a:t>
            </a:r>
            <a:r>
              <a:rPr lang="en-US" altLang="zh-TW" sz="5400" dirty="0">
                <a:latin typeface="方正黑體" panose="02000000000000000000" pitchFamily="2" charset="-120"/>
                <a:ea typeface="方正黑體" panose="02000000000000000000" pitchFamily="2" charset="-120"/>
              </a:rPr>
              <a:t>1-9</a:t>
            </a:r>
            <a:r>
              <a:rPr lang="zh-TW" altLang="en-US" sz="5400" dirty="0">
                <a:latin typeface="方正黑體" panose="02000000000000000000" pitchFamily="2" charset="-120"/>
                <a:ea typeface="方正黑體" panose="02000000000000000000" pitchFamily="2" charset="-120"/>
              </a:rPr>
              <a:t>節</a:t>
            </a:r>
            <a:endParaRPr lang="zh-HK" altLang="en-US" sz="54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5912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比喻的內容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6871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直接的意思，就是只有撒在沃土上的種子才有收成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然後耶穌說：「有耳的，就應當聽」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-</a:t>
            </a:r>
            <a:r>
              <a:rPr lang="zh-HK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弦外之音</a:t>
            </a:r>
            <a:endParaRPr lang="en-US" altLang="zh-HK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誰是「有耳的」？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5123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用</a:t>
            </a:r>
            <a:r>
              <a:rPr lang="zh-HK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比喻的</a:t>
            </a: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目的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60242" cy="45687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10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門徒進前來問耶穌：「對眾人講話，為甚麼用比喻呢？」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11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耶穌回答他們說：「因為天國的奧祕只讓你們知道，不讓他們知道。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12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凡有的，還要給他，讓他有餘；凡沒有的，連他所有的也要奪去。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私下說的，而不是對著群眾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「門徒」已經同「眾人」分別出來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眾人對耶穌反應： 拒絕、指責、誣蔑、挑戰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…</a:t>
            </a: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門徒跟從耶穌和對天國的信息開放</a:t>
            </a:r>
          </a:p>
        </p:txBody>
      </p:sp>
    </p:spTree>
    <p:extLst>
      <p:ext uri="{BB962C8B-B14F-4D97-AF65-F5344CB8AC3E}">
        <p14:creationId xmlns:p14="http://schemas.microsoft.com/office/powerpoint/2010/main" val="3600088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用</a:t>
            </a:r>
            <a:r>
              <a:rPr lang="zh-HK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比喻的</a:t>
            </a: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目的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60242" cy="4568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「天國的奧祕」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不是指神將要建立的國度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對以色列人來說是眾所周知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是指這上帝的國臨到的方式與預期的非常不同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耶穌所建立的國度卻是在人的心裡 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(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路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17:21)</a:t>
            </a: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神的義在信徒的心確立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zh-TW" altLang="en-US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7551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用</a:t>
            </a:r>
            <a:r>
              <a:rPr lang="zh-HK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比喻的</a:t>
            </a: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目的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60242" cy="4568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「因為天國的奧祕只讓你們知道，不讓他們知道。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12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凡有的，還要給他，讓他有餘；凡沒有的，連他所有的也要奪去。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HK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向眾人隱藏</a:t>
            </a:r>
            <a:endParaRPr lang="en-US" altLang="zh-HK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對這些屬靈的事情毫無反應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0076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用</a:t>
            </a:r>
            <a:r>
              <a:rPr lang="zh-HK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比喻的</a:t>
            </a: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目的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60242" cy="4568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「因為天國的奧祕只讓你們知道，不讓他們知道。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12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凡有的，還要給他，讓他有餘；凡沒有的，連他所有的也要奪去。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願意回應天國的信息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對天國的認識才會擴大。</a:t>
            </a:r>
          </a:p>
        </p:txBody>
      </p:sp>
    </p:spTree>
    <p:extLst>
      <p:ext uri="{BB962C8B-B14F-4D97-AF65-F5344CB8AC3E}">
        <p14:creationId xmlns:p14="http://schemas.microsoft.com/office/powerpoint/2010/main" val="4217861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用</a:t>
            </a:r>
            <a:r>
              <a:rPr lang="zh-HK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比喻的</a:t>
            </a: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原因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60242" cy="4568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13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我之所以用比喻對他們講，是因為</a:t>
            </a: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他們看卻看不清，</a:t>
            </a: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聽卻聽不見，也不明白。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HK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甘願閉上眼睛 </a:t>
            </a:r>
            <a:r>
              <a:rPr lang="en-US" altLang="zh-HK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(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willingly blind)</a:t>
            </a:r>
            <a:endParaRPr lang="zh-TW" altLang="en-US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15106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用</a:t>
            </a:r>
            <a:r>
              <a:rPr lang="zh-HK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比喻的</a:t>
            </a: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原因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60242" cy="4568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14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在他們身上，正應驗了以賽亞的預言：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『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你們聽了又聽，卻不明白，</a:t>
            </a: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看了又看，卻看不清。</a:t>
            </a: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15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因為這百姓的心麻木，</a:t>
            </a: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耳朵發沉，眼睛閉著，</a:t>
            </a: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免得眼睛看見，耳朵聽見，</a:t>
            </a: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心裏明白，回轉過來，</a:t>
            </a: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我會醫治他們。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』</a:t>
            </a:r>
            <a:endParaRPr lang="zh-TW" altLang="en-US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6570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用</a:t>
            </a:r>
            <a:r>
              <a:rPr lang="zh-HK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比喻的</a:t>
            </a: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原因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60242" cy="45687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人面對耶穌所宣講的天國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需要作出抉擇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沒有中間立場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人的責任。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天國既是上帝的王權，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他亦會決定誰人有資格得著子民的身份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HK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上帝的主權</a:t>
            </a:r>
            <a:endParaRPr lang="zh-TW" altLang="en-US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707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用</a:t>
            </a:r>
            <a:r>
              <a:rPr lang="zh-HK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比喻的</a:t>
            </a: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原因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60242" cy="45687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人面對耶穌所宣講的天國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需要作出抉擇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沒有中間立場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人的責任。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天國既是上帝的王權，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他亦會決定誰人有資格得著子民的身份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HK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上帝的主權</a:t>
            </a:r>
            <a:endParaRPr lang="zh-TW" altLang="en-US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9139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誰是「有耳的人」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60242" cy="45687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對天國信息開放，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跟從讓生命更新改變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作門徒的人。</a:t>
            </a:r>
          </a:p>
        </p:txBody>
      </p:sp>
    </p:spTree>
    <p:extLst>
      <p:ext uri="{BB962C8B-B14F-4D97-AF65-F5344CB8AC3E}">
        <p14:creationId xmlns:p14="http://schemas.microsoft.com/office/powerpoint/2010/main" val="2688903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BE794A6-F8C9-41EB-A7A6-FE3705211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0214"/>
            <a:ext cx="10515600" cy="5466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就在那天，耶穌從房子裏出來，坐在海邊。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2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有一大群人到他那裏聚集，他只好上船坐下，眾人都站在岸上。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3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他用比喻對他們講了許多話。他說：「有一個撒種的出去撒種。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4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他撒的時候，有的落在路旁，飛鳥來把它們吃掉了。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5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有的落在土淺的石頭地上，因為土不深，很快就長出苗來，</a:t>
            </a:r>
            <a:endParaRPr lang="zh-HK" altLang="en-US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5" name="副標題 2">
            <a:extLst>
              <a:ext uri="{FF2B5EF4-FFF2-40B4-BE49-F238E27FC236}">
                <a16:creationId xmlns:a16="http://schemas.microsoft.com/office/drawing/2014/main" id="{2F6CE9BD-36AE-4B52-B2B4-638F540349FD}"/>
              </a:ext>
            </a:extLst>
          </p:cNvPr>
          <p:cNvSpPr txBox="1">
            <a:spLocks/>
          </p:cNvSpPr>
          <p:nvPr/>
        </p:nvSpPr>
        <p:spPr>
          <a:xfrm>
            <a:off x="4591300" y="4910832"/>
            <a:ext cx="7459980" cy="4688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2400" b="1" dirty="0">
                <a:latin typeface="方正黑體" panose="02000000000000000000" pitchFamily="2" charset="-120"/>
                <a:ea typeface="方正黑體" panose="02000000000000000000" pitchFamily="2" charset="-120"/>
              </a:rPr>
              <a:t>馬可福音</a:t>
            </a:r>
            <a:r>
              <a:rPr lang="en-US" altLang="zh-TW" sz="2400" b="1" dirty="0">
                <a:latin typeface="方正黑體" panose="02000000000000000000" pitchFamily="2" charset="-120"/>
                <a:ea typeface="方正黑體" panose="02000000000000000000" pitchFamily="2" charset="-120"/>
              </a:rPr>
              <a:t>13</a:t>
            </a:r>
            <a:r>
              <a:rPr lang="zh-TW" altLang="en-US" sz="2400" b="1" dirty="0">
                <a:latin typeface="方正黑體" panose="02000000000000000000" pitchFamily="2" charset="-120"/>
                <a:ea typeface="方正黑體" panose="02000000000000000000" pitchFamily="2" charset="-120"/>
              </a:rPr>
              <a:t>章</a:t>
            </a:r>
            <a:r>
              <a:rPr lang="en-US" altLang="zh-TW" sz="2400" b="1" dirty="0">
                <a:latin typeface="方正黑體" panose="02000000000000000000" pitchFamily="2" charset="-120"/>
                <a:ea typeface="方正黑體" panose="02000000000000000000" pitchFamily="2" charset="-120"/>
              </a:rPr>
              <a:t>1-9</a:t>
            </a:r>
            <a:endParaRPr lang="zh-TW" altLang="en-US" sz="2400" b="1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0131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撒種比喻的解釋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60242" cy="45687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46543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84" y="365126"/>
            <a:ext cx="10515600" cy="84391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撒種比喻的解釋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6731622A-F307-2CD4-6BE9-AE453ACF2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46341"/>
              </p:ext>
            </p:extLst>
          </p:nvPr>
        </p:nvGraphicFramePr>
        <p:xfrm>
          <a:off x="311084" y="1414020"/>
          <a:ext cx="11407439" cy="507285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15249">
                  <a:extLst>
                    <a:ext uri="{9D8B030D-6E8A-4147-A177-3AD203B41FA5}">
                      <a16:colId xmlns:a16="http://schemas.microsoft.com/office/drawing/2014/main" val="3114396396"/>
                    </a:ext>
                  </a:extLst>
                </a:gridCol>
                <a:gridCol w="789638">
                  <a:extLst>
                    <a:ext uri="{9D8B030D-6E8A-4147-A177-3AD203B41FA5}">
                      <a16:colId xmlns:a16="http://schemas.microsoft.com/office/drawing/2014/main" val="4186548413"/>
                    </a:ext>
                  </a:extLst>
                </a:gridCol>
                <a:gridCol w="3352674">
                  <a:extLst>
                    <a:ext uri="{9D8B030D-6E8A-4147-A177-3AD203B41FA5}">
                      <a16:colId xmlns:a16="http://schemas.microsoft.com/office/drawing/2014/main" val="3262168209"/>
                    </a:ext>
                  </a:extLst>
                </a:gridCol>
                <a:gridCol w="1526959">
                  <a:extLst>
                    <a:ext uri="{9D8B030D-6E8A-4147-A177-3AD203B41FA5}">
                      <a16:colId xmlns:a16="http://schemas.microsoft.com/office/drawing/2014/main" val="3496320935"/>
                    </a:ext>
                  </a:extLst>
                </a:gridCol>
                <a:gridCol w="1287262">
                  <a:extLst>
                    <a:ext uri="{9D8B030D-6E8A-4147-A177-3AD203B41FA5}">
                      <a16:colId xmlns:a16="http://schemas.microsoft.com/office/drawing/2014/main" val="1277194757"/>
                    </a:ext>
                  </a:extLst>
                </a:gridCol>
                <a:gridCol w="3435657">
                  <a:extLst>
                    <a:ext uri="{9D8B030D-6E8A-4147-A177-3AD203B41FA5}">
                      <a16:colId xmlns:a16="http://schemas.microsoft.com/office/drawing/2014/main" val="3450257523"/>
                    </a:ext>
                  </a:extLst>
                </a:gridCol>
              </a:tblGrid>
              <a:tr h="8279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zh-HK" altLang="en-US" sz="3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比喻</a:t>
                      </a:r>
                      <a:endParaRPr lang="zh-HK" altLang="en-US" sz="3200" b="1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zh-HK" altLang="en-US" sz="3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解釋</a:t>
                      </a:r>
                      <a:endParaRPr lang="zh-HK" altLang="en-US" sz="3200" b="1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505101"/>
                  </a:ext>
                </a:extLst>
              </a:tr>
              <a:tr h="827988">
                <a:tc rowSpan="5"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種子</a:t>
                      </a:r>
                    </a:p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</a:p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</a:p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</a:p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zh-HK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土壤</a:t>
                      </a:r>
                      <a:endParaRPr lang="zh-HK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生長</a:t>
                      </a:r>
                      <a:endParaRPr lang="zh-HK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天國信息</a:t>
                      </a:r>
                    </a:p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</a:p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</a:p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</a:p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zh-HK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人的心</a:t>
                      </a:r>
                      <a:endParaRPr lang="zh-HK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回應</a:t>
                      </a:r>
                      <a:endParaRPr lang="zh-HK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0114618"/>
                  </a:ext>
                </a:extLst>
              </a:tr>
              <a:tr h="827988">
                <a:tc vMerge="1"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effectLst/>
                          <a:latin typeface="方正中楷" panose="02000000000000000000" pitchFamily="2" charset="-120"/>
                          <a:ea typeface="方正中楷" panose="02000000000000000000" pitchFamily="2" charset="-120"/>
                        </a:rPr>
                        <a:t>　</a:t>
                      </a:r>
                      <a:endParaRPr lang="zh-HK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>
                          <a:solidFill>
                            <a:schemeClr val="tx1"/>
                          </a:solidFill>
                          <a:effectLst/>
                        </a:rPr>
                        <a:t>路旁</a:t>
                      </a:r>
                      <a:endParaRPr lang="zh-HK" altLang="en-US" sz="2800" b="0" i="0" u="none" strike="noStrike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飛鳥吃掉</a:t>
                      </a:r>
                      <a:endParaRPr lang="zh-HK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effectLst/>
                          <a:latin typeface="方正中楷" panose="02000000000000000000" pitchFamily="2" charset="-120"/>
                          <a:ea typeface="方正中楷" panose="02000000000000000000" pitchFamily="2" charset="-120"/>
                        </a:rPr>
                        <a:t>　</a:t>
                      </a:r>
                      <a:endParaRPr lang="zh-HK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>
                          <a:solidFill>
                            <a:schemeClr val="tx1"/>
                          </a:solidFill>
                          <a:effectLst/>
                        </a:rPr>
                        <a:t>剛硬</a:t>
                      </a:r>
                      <a:endParaRPr lang="zh-HK" altLang="en-US" sz="2800" b="0" i="0" u="none" strike="noStrike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無法明白，撒旦攻擊</a:t>
                      </a:r>
                      <a:endParaRPr lang="zh-TW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9527660"/>
                  </a:ext>
                </a:extLst>
              </a:tr>
              <a:tr h="827988">
                <a:tc vMerge="1"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effectLst/>
                          <a:latin typeface="方正中楷" panose="02000000000000000000" pitchFamily="2" charset="-120"/>
                          <a:ea typeface="方正中楷" panose="02000000000000000000" pitchFamily="2" charset="-120"/>
                        </a:rPr>
                        <a:t>　</a:t>
                      </a:r>
                      <a:endParaRPr lang="zh-HK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>
                          <a:solidFill>
                            <a:schemeClr val="tx1"/>
                          </a:solidFill>
                          <a:effectLst/>
                        </a:rPr>
                        <a:t>石地</a:t>
                      </a:r>
                      <a:endParaRPr lang="zh-HK" altLang="en-US" sz="2800" b="0" i="0" u="none" strike="noStrike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根不深、很快發芽，</a:t>
                      </a:r>
                      <a:endParaRPr lang="en-US" altLang="zh-TW" sz="2800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fontAlgn="ctr"/>
                      <a:r>
                        <a:rPr lang="zh-TW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太陽一出就死了</a:t>
                      </a:r>
                      <a:endParaRPr lang="zh-TW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effectLst/>
                          <a:latin typeface="方正中楷" panose="02000000000000000000" pitchFamily="2" charset="-120"/>
                          <a:ea typeface="方正中楷" panose="02000000000000000000" pitchFamily="2" charset="-120"/>
                        </a:rPr>
                        <a:t>　</a:t>
                      </a:r>
                      <a:endParaRPr lang="zh-HK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>
                          <a:solidFill>
                            <a:schemeClr val="tx1"/>
                          </a:solidFill>
                          <a:effectLst/>
                        </a:rPr>
                        <a:t>淺薄</a:t>
                      </a:r>
                      <a:endParaRPr lang="zh-HK" altLang="en-US" sz="2800" b="0" i="0" u="none" strike="noStrike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立即接受</a:t>
                      </a:r>
                      <a:r>
                        <a:rPr lang="en-US" altLang="zh-TW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表面</a:t>
                      </a:r>
                      <a:r>
                        <a:rPr lang="en-US" altLang="zh-TW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TW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、</a:t>
                      </a:r>
                      <a:endParaRPr lang="en-US" altLang="zh-TW" sz="2800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fontAlgn="ctr"/>
                      <a:r>
                        <a:rPr lang="zh-TW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暫時的</a:t>
                      </a:r>
                      <a:r>
                        <a:rPr lang="en-US" altLang="zh-TW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無委身</a:t>
                      </a:r>
                      <a:r>
                        <a:rPr lang="en-US" altLang="zh-TW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altLang="zh-TW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8222695"/>
                  </a:ext>
                </a:extLst>
              </a:tr>
              <a:tr h="827988">
                <a:tc vMerge="1"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effectLst/>
                          <a:latin typeface="方正中楷" panose="02000000000000000000" pitchFamily="2" charset="-120"/>
                          <a:ea typeface="方正中楷" panose="02000000000000000000" pitchFamily="2" charset="-120"/>
                        </a:rPr>
                        <a:t>　</a:t>
                      </a:r>
                      <a:endParaRPr lang="zh-HK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>
                          <a:solidFill>
                            <a:schemeClr val="tx1"/>
                          </a:solidFill>
                          <a:effectLst/>
                        </a:rPr>
                        <a:t>荊棘</a:t>
                      </a:r>
                      <a:endParaRPr lang="zh-HK" altLang="en-US" sz="2800" b="0" i="0" u="none" strike="noStrike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>
                          <a:solidFill>
                            <a:schemeClr val="tx1"/>
                          </a:solidFill>
                          <a:effectLst/>
                        </a:rPr>
                        <a:t>被壓迫不能成長</a:t>
                      </a:r>
                      <a:endParaRPr lang="zh-TW" altLang="en-US" sz="2800" b="0" i="0" u="none" strike="noStrike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effectLst/>
                          <a:latin typeface="方正中楷" panose="02000000000000000000" pitchFamily="2" charset="-120"/>
                          <a:ea typeface="方正中楷" panose="02000000000000000000" pitchFamily="2" charset="-120"/>
                        </a:rPr>
                        <a:t>　</a:t>
                      </a:r>
                      <a:endParaRPr lang="zh-HK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>
                          <a:solidFill>
                            <a:schemeClr val="tx1"/>
                          </a:solidFill>
                          <a:effectLst/>
                        </a:rPr>
                        <a:t>多刺</a:t>
                      </a:r>
                      <a:endParaRPr lang="zh-HK" altLang="en-US" sz="2800" b="0" i="0" u="none" strike="noStrike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聽道，受世上憂慮金錢壓迫</a:t>
                      </a:r>
                      <a:endParaRPr lang="zh-TW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51093299"/>
                  </a:ext>
                </a:extLst>
              </a:tr>
              <a:tr h="827988">
                <a:tc vMerge="1"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effectLst/>
                          <a:latin typeface="方正中楷" panose="02000000000000000000" pitchFamily="2" charset="-120"/>
                          <a:ea typeface="方正中楷" panose="02000000000000000000" pitchFamily="2" charset="-120"/>
                        </a:rPr>
                        <a:t>　</a:t>
                      </a:r>
                      <a:endParaRPr lang="zh-HK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>
                          <a:solidFill>
                            <a:schemeClr val="tx1"/>
                          </a:solidFill>
                          <a:effectLst/>
                        </a:rPr>
                        <a:t>肥沃</a:t>
                      </a:r>
                      <a:endParaRPr lang="zh-HK" altLang="en-US" sz="2800" b="0" i="0" u="none" strike="noStrike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發芽生長成熟</a:t>
                      </a:r>
                      <a:endParaRPr lang="zh-TW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effectLst/>
                          <a:latin typeface="方正中楷" panose="02000000000000000000" pitchFamily="2" charset="-120"/>
                          <a:ea typeface="方正中楷" panose="02000000000000000000" pitchFamily="2" charset="-120"/>
                        </a:rPr>
                        <a:t>　</a:t>
                      </a:r>
                      <a:endParaRPr lang="zh-HK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>
                          <a:solidFill>
                            <a:schemeClr val="tx1"/>
                          </a:solidFill>
                          <a:effectLst/>
                        </a:rPr>
                        <a:t>接受</a:t>
                      </a:r>
                      <a:endParaRPr lang="zh-HK" altLang="en-US" sz="2800" b="0" i="0" u="none" strike="noStrike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聽明白、相信跟從、生命轉化</a:t>
                      </a:r>
                      <a:endParaRPr lang="zh-TW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3458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904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門徒就是好土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60242" cy="45687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但你們的眼睛是有福的，因為看得見；你們的耳朵也是有福的，因為聽得見。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17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我實在告訴你們，從前有許多先知和義人要看你們所看的，卻沒有看見；要聽你們所聽的，卻沒有聽見。」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0901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成為天國子民的生命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60242" cy="45687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HK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天國的比喻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：進入上帝的國的人要有怎樣的生命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門徒就必須學習按著比喻所描述的那個世界而生活。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33081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只有好土才長出收成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60242" cy="45687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好土就是聽了道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/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天國的福音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作出抉擇和回應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按天國的價值來生活。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認識耶穌是一位受苦和上十字架的基督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22250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總結：耶穌說「到我這裡來」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60242" cy="4568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25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那時，耶穌說：「父啊，天地的主，我感謝你！因為你把這些事向聰明智慧的人隱藏起來，而向嬰孩啟示出來。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26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父啊，是的，因為你的美意本是如此。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27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一切都是我父交給我的；除了父，沒有人知道子；除了子和子所願意啟示的人，沒有人知道父。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28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凡勞苦擔重擔的人都到我這裏來，我要使你們得安息。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29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我心裏柔和謙卑，你們當負我的軛，向我學習；這樣，你們的心靈就必得安息。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30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因為我的軛是容易的，我的擔子是輕省的。」</a:t>
            </a: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馬太福音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11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章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25-30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節</a:t>
            </a:r>
          </a:p>
        </p:txBody>
      </p:sp>
    </p:spTree>
    <p:extLst>
      <p:ext uri="{BB962C8B-B14F-4D97-AF65-F5344CB8AC3E}">
        <p14:creationId xmlns:p14="http://schemas.microsoft.com/office/powerpoint/2010/main" val="1124175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總結：耶穌說「到我這裡來」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60242" cy="4568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進入耶穌帶來的天國的人，要有：</a:t>
            </a: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一顆像孩子的心：單純的心</a:t>
            </a: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領受主的啟示的心：對主開放的心</a:t>
            </a: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負主的軛的心：效法主耶穌受苦的心</a:t>
            </a:r>
          </a:p>
        </p:txBody>
      </p:sp>
    </p:spTree>
    <p:extLst>
      <p:ext uri="{BB962C8B-B14F-4D97-AF65-F5344CB8AC3E}">
        <p14:creationId xmlns:p14="http://schemas.microsoft.com/office/powerpoint/2010/main" val="2555546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F87CB9-084D-4434-8DCE-76C006978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5926"/>
            <a:ext cx="10515600" cy="55910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6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太陽出來一曬，因為沒有根就枯乾了。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7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有的落在荊棘裏，荊棘長起來，把它擠住了。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8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又有的落在好土裏，就結出果實，有一百倍的，有六十倍的，有三十倍的。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9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有耳的，就應當聽！」</a:t>
            </a:r>
            <a:endParaRPr lang="zh-HK" altLang="en-US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2" name="副標題 2">
            <a:extLst>
              <a:ext uri="{FF2B5EF4-FFF2-40B4-BE49-F238E27FC236}">
                <a16:creationId xmlns:a16="http://schemas.microsoft.com/office/drawing/2014/main" id="{288D89EC-C063-7D69-53E5-0721FA9D0858}"/>
              </a:ext>
            </a:extLst>
          </p:cNvPr>
          <p:cNvSpPr txBox="1">
            <a:spLocks/>
          </p:cNvSpPr>
          <p:nvPr/>
        </p:nvSpPr>
        <p:spPr>
          <a:xfrm>
            <a:off x="4591300" y="4910833"/>
            <a:ext cx="7459980" cy="4688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2400" b="1" dirty="0">
                <a:solidFill>
                  <a:srgbClr val="451801"/>
                </a:solidFill>
                <a:latin typeface="方正黑體" panose="02000000000000000000" pitchFamily="2" charset="-120"/>
                <a:ea typeface="方正黑體" panose="02000000000000000000" pitchFamily="2" charset="-120"/>
              </a:rPr>
              <a:t>馬可福音</a:t>
            </a:r>
            <a:r>
              <a:rPr lang="en-US" altLang="zh-TW" sz="2400" b="1" dirty="0">
                <a:solidFill>
                  <a:srgbClr val="451801"/>
                </a:solidFill>
                <a:latin typeface="方正黑體" panose="02000000000000000000" pitchFamily="2" charset="-120"/>
                <a:ea typeface="方正黑體" panose="02000000000000000000" pitchFamily="2" charset="-120"/>
              </a:rPr>
              <a:t>13</a:t>
            </a:r>
            <a:r>
              <a:rPr lang="zh-TW" altLang="en-US" sz="2400" b="1" dirty="0">
                <a:solidFill>
                  <a:srgbClr val="451801"/>
                </a:solidFill>
                <a:latin typeface="方正黑體" panose="02000000000000000000" pitchFamily="2" charset="-120"/>
                <a:ea typeface="方正黑體" panose="02000000000000000000" pitchFamily="2" charset="-120"/>
              </a:rPr>
              <a:t>章</a:t>
            </a:r>
            <a:r>
              <a:rPr lang="en-US" altLang="zh-TW" sz="2400" b="1" dirty="0">
                <a:solidFill>
                  <a:srgbClr val="451801"/>
                </a:solidFill>
                <a:latin typeface="方正黑體" panose="02000000000000000000" pitchFamily="2" charset="-120"/>
                <a:ea typeface="方正黑體" panose="02000000000000000000" pitchFamily="2" charset="-120"/>
              </a:rPr>
              <a:t>1-9</a:t>
            </a:r>
            <a:endParaRPr lang="zh-TW" altLang="en-US" sz="2400" b="1" dirty="0">
              <a:solidFill>
                <a:srgbClr val="451801"/>
              </a:solidFill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7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81231CB4-57AF-45D1-B7F2-7D3974B86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228" y="743447"/>
            <a:ext cx="3973385" cy="3692028"/>
          </a:xfrm>
          <a:noFill/>
        </p:spPr>
        <p:txBody>
          <a:bodyPr>
            <a:normAutofit/>
          </a:bodyPr>
          <a:lstStyle/>
          <a:p>
            <a:pPr algn="l"/>
            <a:r>
              <a:rPr lang="zh-TW" altLang="en-US" sz="5200">
                <a:latin typeface="方正黑體" panose="02000000000000000000" pitchFamily="2" charset="-120"/>
                <a:ea typeface="方正黑體" panose="02000000000000000000" pitchFamily="2" charset="-120"/>
              </a:rPr>
              <a:t>天國近了</a:t>
            </a:r>
            <a:r>
              <a:rPr lang="en-US" altLang="zh-TW" sz="5200">
                <a:latin typeface="方正黑體" panose="02000000000000000000" pitchFamily="2" charset="-120"/>
                <a:ea typeface="方正黑體" panose="02000000000000000000" pitchFamily="2" charset="-120"/>
              </a:rPr>
              <a:t>~</a:t>
            </a:r>
            <a:r>
              <a:rPr lang="zh-TW" altLang="en-US" sz="5200">
                <a:latin typeface="方正黑體" panose="02000000000000000000" pitchFamily="2" charset="-120"/>
                <a:ea typeface="方正黑體" panose="02000000000000000000" pitchFamily="2" charset="-120"/>
              </a:rPr>
              <a:t>三</a:t>
            </a:r>
            <a:br>
              <a:rPr lang="en-US" altLang="zh-TW" sz="5200">
                <a:latin typeface="方正黑體" panose="02000000000000000000" pitchFamily="2" charset="-120"/>
                <a:ea typeface="方正黑體" panose="02000000000000000000" pitchFamily="2" charset="-120"/>
              </a:rPr>
            </a:br>
            <a:r>
              <a:rPr lang="zh-TW" altLang="en-US" sz="5200">
                <a:latin typeface="方正黑體" panose="02000000000000000000" pitchFamily="2" charset="-120"/>
                <a:ea typeface="方正黑體" panose="02000000000000000000" pitchFamily="2" charset="-120"/>
              </a:rPr>
              <a:t>撒種的人</a:t>
            </a:r>
            <a:endParaRPr lang="zh-HK" altLang="en-US" sz="520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0784C6B-1A2B-49E9-8E01-7B2575FAD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2229" y="4629234"/>
            <a:ext cx="3973386" cy="1485319"/>
          </a:xfrm>
          <a:noFill/>
        </p:spPr>
        <p:txBody>
          <a:bodyPr>
            <a:normAutofit/>
          </a:bodyPr>
          <a:lstStyle/>
          <a:p>
            <a:pPr algn="l"/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馬可福音</a:t>
            </a:r>
            <a:r>
              <a:rPr lang="en-US" altLang="zh-TW" dirty="0">
                <a:latin typeface="方正黑體" panose="02000000000000000000" pitchFamily="2" charset="-120"/>
                <a:ea typeface="方正黑體" panose="02000000000000000000" pitchFamily="2" charset="-120"/>
              </a:rPr>
              <a:t>13</a:t>
            </a: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章</a:t>
            </a:r>
            <a:r>
              <a:rPr lang="en-US" altLang="zh-TW" dirty="0">
                <a:latin typeface="方正黑體" panose="02000000000000000000" pitchFamily="2" charset="-120"/>
                <a:ea typeface="方正黑體" panose="02000000000000000000" pitchFamily="2" charset="-120"/>
              </a:rPr>
              <a:t>1-9</a:t>
            </a: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節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861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背景</a:t>
            </a:r>
            <a:b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</a:b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「天國」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>
              <a:buSzPct val="57000"/>
              <a:buFontTx/>
              <a:buChar char="-"/>
            </a:pPr>
            <a:r>
              <a:rPr lang="zh-HK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上帝的國</a:t>
            </a:r>
            <a:endParaRPr lang="en-US" altLang="zh-HK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>
              <a:buSzPct val="57000"/>
              <a:buFontTx/>
              <a:buChar char="-"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上帝作王，和他的王權管治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>
              <a:buSzPct val="57000"/>
              <a:buFontTx/>
              <a:buChar char="-"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上帝的國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/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天國是耶穌宣講的核心信息</a:t>
            </a:r>
            <a:endParaRPr lang="en-US" altLang="zh-HK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>
              <a:buSzPct val="57000"/>
              <a:buFont typeface="Wingdings 2" panose="05020102010507070707" pitchFamily="18" charset="2"/>
              <a:buChar char="³"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322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背景：接續上文</a:t>
            </a:r>
            <a:r>
              <a:rPr lang="en-US" altLang="zh-TW" dirty="0">
                <a:latin typeface="方正黑體" panose="02000000000000000000" pitchFamily="2" charset="-120"/>
                <a:ea typeface="方正黑體" panose="02000000000000000000" pitchFamily="2" charset="-120"/>
              </a:rPr>
              <a:t>11</a:t>
            </a: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章 </a:t>
            </a:r>
            <a:r>
              <a:rPr lang="en-US" altLang="zh-TW" dirty="0">
                <a:latin typeface="方正黑體" panose="02000000000000000000" pitchFamily="2" charset="-120"/>
                <a:ea typeface="方正黑體" panose="02000000000000000000" pitchFamily="2" charset="-120"/>
              </a:rPr>
              <a:t>~ 12</a:t>
            </a: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章的敍事內容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68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記錄了人對耶穌的事工的反應</a:t>
            </a: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-	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不悔改的城 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11:20-24</a:t>
            </a: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-	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法利賽人的指責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12:1-8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、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9-14</a:t>
            </a: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-	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誣蔑耶穌為別西卜 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12:22-24</a:t>
            </a: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-	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挑戰耶穌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(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叫耶穌行神蹟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) 12:38-42</a:t>
            </a:r>
          </a:p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真正的屬靈群體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「凡遵行我天父旨意的人就是我的兄弟、姊妹和母親。」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5673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撒種的比喻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68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「撒種的」是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the </a:t>
            </a:r>
            <a:r>
              <a:rPr lang="en-US" altLang="zh-TW" sz="3200" dirty="0" err="1">
                <a:latin typeface="方正黑體" panose="02000000000000000000" pitchFamily="2" charset="-120"/>
                <a:ea typeface="方正黑體" panose="02000000000000000000" pitchFamily="2" charset="-120"/>
              </a:rPr>
              <a:t>sower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 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就是撒種的人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比喻的內容。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(1-9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節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)</a:t>
            </a: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用比喻宣講的原因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(10-17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節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)</a:t>
            </a: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解釋這比喻的意思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(18-23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節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)</a:t>
            </a:r>
          </a:p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對象：眾人 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(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群眾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)</a:t>
            </a:r>
            <a:endParaRPr lang="zh-TW" altLang="en-US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6615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比喻的內容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6871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取材自當時農耕作業的背景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>
              <a:buFontTx/>
              <a:buChar char="-"/>
            </a:pPr>
            <a:r>
              <a:rPr lang="en-US" altLang="zh-HK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4</a:t>
            </a:r>
            <a:r>
              <a:rPr lang="zh-HK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種的情況是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050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84" y="365126"/>
            <a:ext cx="10515600" cy="84391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種子與土壤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6731622A-F307-2CD4-6BE9-AE453ACF2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310084"/>
              </p:ext>
            </p:extLst>
          </p:nvPr>
        </p:nvGraphicFramePr>
        <p:xfrm>
          <a:off x="311085" y="1489969"/>
          <a:ext cx="7708965" cy="500290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17484">
                  <a:extLst>
                    <a:ext uri="{9D8B030D-6E8A-4147-A177-3AD203B41FA5}">
                      <a16:colId xmlns:a16="http://schemas.microsoft.com/office/drawing/2014/main" val="3114396396"/>
                    </a:ext>
                  </a:extLst>
                </a:gridCol>
                <a:gridCol w="1180265">
                  <a:extLst>
                    <a:ext uri="{9D8B030D-6E8A-4147-A177-3AD203B41FA5}">
                      <a16:colId xmlns:a16="http://schemas.microsoft.com/office/drawing/2014/main" val="4186548413"/>
                    </a:ext>
                  </a:extLst>
                </a:gridCol>
                <a:gridCol w="5011216">
                  <a:extLst>
                    <a:ext uri="{9D8B030D-6E8A-4147-A177-3AD203B41FA5}">
                      <a16:colId xmlns:a16="http://schemas.microsoft.com/office/drawing/2014/main" val="3262168209"/>
                    </a:ext>
                  </a:extLst>
                </a:gridCol>
              </a:tblGrid>
              <a:tr h="8279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zh-HK" altLang="en-US" sz="3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比喻</a:t>
                      </a:r>
                      <a:endParaRPr lang="zh-HK" altLang="en-US" sz="3200" b="1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505101"/>
                  </a:ext>
                </a:extLst>
              </a:tr>
              <a:tr h="827988">
                <a:tc rowSpan="5"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種子</a:t>
                      </a:r>
                    </a:p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</a:p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</a:p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</a:p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zh-HK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土壤</a:t>
                      </a:r>
                      <a:endParaRPr lang="zh-HK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生長</a:t>
                      </a:r>
                      <a:endParaRPr lang="zh-HK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0114618"/>
                  </a:ext>
                </a:extLst>
              </a:tr>
              <a:tr h="827988">
                <a:tc vMerge="1"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effectLst/>
                          <a:latin typeface="方正中楷" panose="02000000000000000000" pitchFamily="2" charset="-120"/>
                          <a:ea typeface="方正中楷" panose="02000000000000000000" pitchFamily="2" charset="-120"/>
                        </a:rPr>
                        <a:t>　</a:t>
                      </a:r>
                      <a:endParaRPr lang="zh-HK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路旁</a:t>
                      </a:r>
                      <a:endParaRPr lang="zh-HK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飛鳥吃掉</a:t>
                      </a:r>
                      <a:endParaRPr lang="zh-HK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9527660"/>
                  </a:ext>
                </a:extLst>
              </a:tr>
              <a:tr h="827988">
                <a:tc vMerge="1"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effectLst/>
                          <a:latin typeface="方正中楷" panose="02000000000000000000" pitchFamily="2" charset="-120"/>
                          <a:ea typeface="方正中楷" panose="02000000000000000000" pitchFamily="2" charset="-120"/>
                        </a:rPr>
                        <a:t>　</a:t>
                      </a:r>
                      <a:endParaRPr lang="zh-HK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>
                          <a:solidFill>
                            <a:schemeClr val="tx1"/>
                          </a:solidFill>
                          <a:effectLst/>
                        </a:rPr>
                        <a:t>石地</a:t>
                      </a:r>
                      <a:endParaRPr lang="zh-HK" altLang="en-US" sz="2800" b="0" i="0" u="none" strike="noStrike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根不深、很快發芽，</a:t>
                      </a:r>
                      <a:endParaRPr lang="en-US" altLang="zh-TW" sz="2800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fontAlgn="ctr"/>
                      <a:r>
                        <a:rPr lang="zh-TW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太陽一出就死了</a:t>
                      </a:r>
                      <a:endParaRPr lang="zh-TW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8222695"/>
                  </a:ext>
                </a:extLst>
              </a:tr>
              <a:tr h="827988">
                <a:tc vMerge="1"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effectLst/>
                          <a:latin typeface="方正中楷" panose="02000000000000000000" pitchFamily="2" charset="-120"/>
                          <a:ea typeface="方正中楷" panose="02000000000000000000" pitchFamily="2" charset="-120"/>
                        </a:rPr>
                        <a:t>　</a:t>
                      </a:r>
                      <a:endParaRPr lang="zh-HK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荊棘</a:t>
                      </a:r>
                      <a:endParaRPr lang="zh-HK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被壓迫不能成長</a:t>
                      </a:r>
                      <a:endParaRPr lang="zh-TW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51093299"/>
                  </a:ext>
                </a:extLst>
              </a:tr>
              <a:tr h="827988">
                <a:tc vMerge="1"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 dirty="0">
                          <a:effectLst/>
                          <a:latin typeface="方正中楷" panose="02000000000000000000" pitchFamily="2" charset="-120"/>
                          <a:ea typeface="方正中楷" panose="02000000000000000000" pitchFamily="2" charset="-120"/>
                        </a:rPr>
                        <a:t>　</a:t>
                      </a:r>
                      <a:endParaRPr lang="zh-HK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HK" altLang="en-US" sz="2800" u="none" strike="noStrike">
                          <a:solidFill>
                            <a:schemeClr val="tx1"/>
                          </a:solidFill>
                          <a:effectLst/>
                        </a:rPr>
                        <a:t>肥沃</a:t>
                      </a:r>
                      <a:endParaRPr lang="zh-HK" altLang="en-US" sz="2800" b="0" i="0" u="none" strike="noStrike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發芽生長成熟</a:t>
                      </a:r>
                      <a:endParaRPr lang="zh-TW" alt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方正中楷" panose="02000000000000000000" pitchFamily="2" charset="-120"/>
                        <a:ea typeface="方正中楷" panose="02000000000000000000" pitchFamily="2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3458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580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訂設計">
  <a:themeElements>
    <a:clrScheme name="Custom 3">
      <a:dk1>
        <a:sysClr val="windowText" lastClr="000000"/>
      </a:dk1>
      <a:lt1>
        <a:sysClr val="window" lastClr="FFFFFF"/>
      </a:lt1>
      <a:dk2>
        <a:srgbClr val="F2B90C"/>
      </a:dk2>
      <a:lt2>
        <a:srgbClr val="E7E6E6"/>
      </a:lt2>
      <a:accent1>
        <a:srgbClr val="F2CD0C"/>
      </a:accent1>
      <a:accent2>
        <a:srgbClr val="F5EA44"/>
      </a:accent2>
      <a:accent3>
        <a:srgbClr val="F5ED89"/>
      </a:accent3>
      <a:accent4>
        <a:srgbClr val="BF9B30"/>
      </a:accent4>
      <a:accent5>
        <a:srgbClr val="F2E394"/>
      </a:accent5>
      <a:accent6>
        <a:srgbClr val="FFFF30"/>
      </a:accent6>
      <a:hlink>
        <a:srgbClr val="0563C1"/>
      </a:hlink>
      <a:folHlink>
        <a:srgbClr val="954F72"/>
      </a:folHlink>
    </a:clrScheme>
    <a:fontScheme name="Custom 2">
      <a:majorFont>
        <a:latin typeface="Rockwell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0839547_TF34415906_Win32" id="{A2B4CC73-CADC-402A-8C35-04D3B705CA93}" vid="{D749C5BE-C22E-43D0-8F4B-3DB178C95042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8C4C08CB8F4C47ABC5313E8E4BCAF1" ma:contentTypeVersion="13" ma:contentTypeDescription="Create a new document." ma:contentTypeScope="" ma:versionID="7469dd601b77468455bff689d92b7690">
  <xsd:schema xmlns:xsd="http://www.w3.org/2001/XMLSchema" xmlns:xs="http://www.w3.org/2001/XMLSchema" xmlns:p="http://schemas.microsoft.com/office/2006/metadata/properties" xmlns:ns3="c1b8b261-5dc5-4d7e-86c0-2674d197b191" xmlns:ns4="c56e4250-450c-4bb3-9799-8cafdfbab428" targetNamespace="http://schemas.microsoft.com/office/2006/metadata/properties" ma:root="true" ma:fieldsID="e37bd3e01316f4326715dee6daee59f3" ns3:_="" ns4:_="">
    <xsd:import namespace="c1b8b261-5dc5-4d7e-86c0-2674d197b191"/>
    <xsd:import namespace="c56e4250-450c-4bb3-9799-8cafdfbab42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b8b261-5dc5-4d7e-86c0-2674d197b19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6e4250-450c-4bb3-9799-8cafdfbab4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7A411A-BCDB-4090-ACD3-95D3D8435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2A895A-CE6C-45AC-989F-EAFC93C27C17}">
  <ds:schemaRefs>
    <ds:schemaRef ds:uri="http://purl.org/dc/elements/1.1/"/>
    <ds:schemaRef ds:uri="http://schemas.microsoft.com/office/2006/metadata/properties"/>
    <ds:schemaRef ds:uri="c1b8b261-5dc5-4d7e-86c0-2674d197b191"/>
    <ds:schemaRef ds:uri="http://schemas.microsoft.com/office/2006/documentManagement/types"/>
    <ds:schemaRef ds:uri="c56e4250-450c-4bb3-9799-8cafdfbab428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6F969E7-F1B6-46F9-B313-3D9F73C6D358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c1b8b261-5dc5-4d7e-86c0-2674d197b191"/>
    <ds:schemaRef ds:uri="c56e4250-450c-4bb3-9799-8cafdfbab428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2453</TotalTime>
  <Words>1465</Words>
  <Application>Microsoft Office PowerPoint</Application>
  <PresentationFormat>寬螢幕</PresentationFormat>
  <Paragraphs>178</Paragraphs>
  <Slides>26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26</vt:i4>
      </vt:variant>
    </vt:vector>
  </HeadingPairs>
  <TitlesOfParts>
    <vt:vector size="35" baseType="lpstr">
      <vt:lpstr>Microsoft JhengHei UI</vt:lpstr>
      <vt:lpstr>方正中楷</vt:lpstr>
      <vt:lpstr>方正黑體</vt:lpstr>
      <vt:lpstr>Arial</vt:lpstr>
      <vt:lpstr>Calibri</vt:lpstr>
      <vt:lpstr>Calibri Light</vt:lpstr>
      <vt:lpstr>Wingdings 2</vt:lpstr>
      <vt:lpstr>Office 佈景主題</vt:lpstr>
      <vt:lpstr>1_自訂設計</vt:lpstr>
      <vt:lpstr>天國近了~三 撒種的人</vt:lpstr>
      <vt:lpstr>PowerPoint 簡報</vt:lpstr>
      <vt:lpstr>PowerPoint 簡報</vt:lpstr>
      <vt:lpstr>天國近了~三 撒種的人</vt:lpstr>
      <vt:lpstr>背景 </vt:lpstr>
      <vt:lpstr>背景：接續上文11章 ~ 12章的敍事內容</vt:lpstr>
      <vt:lpstr>撒種的比喻</vt:lpstr>
      <vt:lpstr>比喻的內容</vt:lpstr>
      <vt:lpstr>種子與土壤</vt:lpstr>
      <vt:lpstr>比喻的內容</vt:lpstr>
      <vt:lpstr>用比喻的目的</vt:lpstr>
      <vt:lpstr>用比喻的目的</vt:lpstr>
      <vt:lpstr>用比喻的目的</vt:lpstr>
      <vt:lpstr>用比喻的目的</vt:lpstr>
      <vt:lpstr>用比喻的原因</vt:lpstr>
      <vt:lpstr>用比喻的原因</vt:lpstr>
      <vt:lpstr>用比喻的原因</vt:lpstr>
      <vt:lpstr>用比喻的原因</vt:lpstr>
      <vt:lpstr>誰是「有耳的人」</vt:lpstr>
      <vt:lpstr>撒種比喻的解釋</vt:lpstr>
      <vt:lpstr>撒種比喻的解釋</vt:lpstr>
      <vt:lpstr>門徒就是好土</vt:lpstr>
      <vt:lpstr>成為天國子民的生命</vt:lpstr>
      <vt:lpstr>只有好土才長出收成</vt:lpstr>
      <vt:lpstr>總結：耶穌說「到我這裡來」</vt:lpstr>
      <vt:lpstr>總結：耶穌說「到我這裡來」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感恩節信息</dc:title>
  <dc:creator>Wan Nga Yin Angel, 溫雅賢</dc:creator>
  <cp:lastModifiedBy>Chan Lai Kwan, 陳麗君</cp:lastModifiedBy>
  <cp:revision>18</cp:revision>
  <cp:lastPrinted>2022-11-24T07:46:48Z</cp:lastPrinted>
  <dcterms:created xsi:type="dcterms:W3CDTF">2021-11-17T07:02:21Z</dcterms:created>
  <dcterms:modified xsi:type="dcterms:W3CDTF">2023-03-24T00:19:40Z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0x0101001F8C4C08CB8F4C47ABC5313E8E4BCAF1</vt:lpwstr>
  </property>
</Properties>
</file>