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61" r:id="rId2"/>
    <p:sldId id="286" r:id="rId3"/>
    <p:sldId id="294" r:id="rId4"/>
    <p:sldId id="295" r:id="rId5"/>
    <p:sldId id="299" r:id="rId6"/>
    <p:sldId id="298" r:id="rId7"/>
    <p:sldId id="327" r:id="rId8"/>
    <p:sldId id="326" r:id="rId9"/>
    <p:sldId id="297" r:id="rId10"/>
    <p:sldId id="302" r:id="rId11"/>
    <p:sldId id="300" r:id="rId12"/>
    <p:sldId id="301" r:id="rId13"/>
    <p:sldId id="330" r:id="rId14"/>
    <p:sldId id="329" r:id="rId15"/>
    <p:sldId id="328" r:id="rId16"/>
    <p:sldId id="296" r:id="rId17"/>
    <p:sldId id="307" r:id="rId18"/>
    <p:sldId id="306" r:id="rId19"/>
    <p:sldId id="305" r:id="rId20"/>
    <p:sldId id="334" r:id="rId21"/>
    <p:sldId id="332" r:id="rId22"/>
    <p:sldId id="331" r:id="rId23"/>
    <p:sldId id="304" r:id="rId24"/>
    <p:sldId id="311" r:id="rId25"/>
    <p:sldId id="325" r:id="rId26"/>
    <p:sldId id="310" r:id="rId27"/>
  </p:sldIdLst>
  <p:sldSz cx="12192000" cy="6858000"/>
  <p:notesSz cx="6797675" cy="9928225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68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2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F12FC7-81D8-4B92-9AE5-466B132FE2D2}" type="datetimeFigureOut">
              <a:rPr lang="zh-HK" altLang="en-US" smtClean="0"/>
              <a:t>21/3/2023</a:t>
            </a:fld>
            <a:endParaRPr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EB559-65C5-49E7-8237-5BD79DD1BB9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4523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114B16-9878-4F5F-82BA-BE3AF852CA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82348DC-6774-46A0-B812-36A17EFC3B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735BED1-B7E0-4032-A531-8A99DA8B9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9D3CF-11F9-4CB4-9056-9358DD0235A8}" type="datetimeFigureOut">
              <a:rPr lang="zh-HK" altLang="en-US" smtClean="0"/>
              <a:t>21/3/2023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AAF0095-0172-4951-86A7-8FF7F1A19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87B8E4F-A67C-4AB1-A7F4-8571753E1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0AAEC-6F05-4088-AA7C-A987BF69CA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554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91D723B-270A-4E94-BC47-DDEB78B61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E5D9D3F-AFF7-4434-8589-5EAED9748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65191A1-1DAC-48BB-A9A5-741641C3C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9D3CF-11F9-4CB4-9056-9358DD0235A8}" type="datetimeFigureOut">
              <a:rPr lang="zh-HK" altLang="en-US" smtClean="0"/>
              <a:t>21/3/2023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5C8EAB8-5D12-405B-84A3-71DD2C314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7918F10-3761-4F77-AB12-D7511FE8F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0AAEC-6F05-4088-AA7C-A987BF69CA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06744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5D333F30-82A2-4797-9C05-3A36CDFF7F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E1F5575-EA80-44EE-955C-C43EFA488B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07DDB37-594C-468A-9816-49AFF5F27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9D3CF-11F9-4CB4-9056-9358DD0235A8}" type="datetimeFigureOut">
              <a:rPr lang="zh-HK" altLang="en-US" smtClean="0"/>
              <a:t>21/3/2023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2E1DEF8-5DA3-422F-8263-D55E4E4FC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E937760-8C50-457F-AB39-A30B4249B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0AAEC-6F05-4088-AA7C-A987BF69CA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6213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17BE35E-0691-4747-B9B0-C452B3369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59D49EB-018E-4514-8AEC-D65C803CE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1C1CAA2-0E35-4861-86EF-C03864C4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9D3CF-11F9-4CB4-9056-9358DD0235A8}" type="datetimeFigureOut">
              <a:rPr lang="zh-HK" altLang="en-US" smtClean="0"/>
              <a:t>21/3/2023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60D1FDA-6E95-45A2-829D-E5D890D86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1DC94B7-54FC-4E9D-AEFB-AFCB020EB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0AAEC-6F05-4088-AA7C-A987BF69CA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521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62E3DE-1BC8-4583-BBD8-B67CAFB7F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32693CE-0782-4F95-8CFA-DE53EE6C7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1E9AE7B-E81B-4C75-B0F0-88FB573CB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9D3CF-11F9-4CB4-9056-9358DD0235A8}" type="datetimeFigureOut">
              <a:rPr lang="zh-HK" altLang="en-US" smtClean="0"/>
              <a:t>21/3/2023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73616D7-A3D7-4C39-96CB-D46094C4F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EF197CA-7A12-4EA7-AB5D-FF9015099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0AAEC-6F05-4088-AA7C-A987BF69CA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18104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7FFBBC-23FC-4ED3-A77C-1F03AEAD1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40D265E-9519-4971-8B11-B5570AE8FB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2DDDE0A-CF91-428F-BC26-5AC31AD5F1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774D8E2-DF4F-4820-B45D-3AC12BF9A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9D3CF-11F9-4CB4-9056-9358DD0235A8}" type="datetimeFigureOut">
              <a:rPr lang="zh-HK" altLang="en-US" smtClean="0"/>
              <a:t>21/3/2023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F6D1B96-B687-4917-871E-04C189AFA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337658B-F3B0-4874-85A3-956DF877E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0AAEC-6F05-4088-AA7C-A987BF69CA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72189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957C1E-2F10-4638-BC36-7D6BB4293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C0E9969-F2C7-4757-83D3-4B74F42A16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259A56E-E862-49DD-9E1E-6BEC33C50D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7CBC2B45-4F1C-4BA9-8C18-DFCCA250DE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E8FFC5AF-FF61-48AB-8C12-B6DE3B8401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A6C865C2-4D78-490B-B550-185C30D0F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9D3CF-11F9-4CB4-9056-9358DD0235A8}" type="datetimeFigureOut">
              <a:rPr lang="zh-HK" altLang="en-US" smtClean="0"/>
              <a:t>21/3/2023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2A94D00-B590-408F-8998-EBD5F34D3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014EBE2-6047-4EF6-8BFF-AD1C65A39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0AAEC-6F05-4088-AA7C-A987BF69CA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51150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97A8ECB-AE34-4E10-9BB1-FCF7DE241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D38607ED-9AD3-41D4-BD49-A0FFCF486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9D3CF-11F9-4CB4-9056-9358DD0235A8}" type="datetimeFigureOut">
              <a:rPr lang="zh-HK" altLang="en-US" smtClean="0"/>
              <a:t>21/3/2023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308B679-80E2-4B37-8ABD-5B4C56E05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A107B25-07AE-4EAE-B5F8-73CE1AD66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0AAEC-6F05-4088-AA7C-A987BF69CA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77469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04A66B77-E6EC-4C39-8F4B-3EDDA7533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9D3CF-11F9-4CB4-9056-9358DD0235A8}" type="datetimeFigureOut">
              <a:rPr lang="zh-HK" altLang="en-US" smtClean="0"/>
              <a:t>21/3/2023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525C553D-7C5F-402F-9B26-A1CF0CFE7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45DCF79-B838-4087-801A-993D5227E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0AAEC-6F05-4088-AA7C-A987BF69CA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14459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344667-24D7-4A0A-BC7C-82FA90BF6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33BF281-8F95-4825-AA72-78FE83361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C94EE27-F1F0-4D49-918F-33C22FB7D7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1C05E9D-8419-4BD8-A3E1-BF8B788AC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9D3CF-11F9-4CB4-9056-9358DD0235A8}" type="datetimeFigureOut">
              <a:rPr lang="zh-HK" altLang="en-US" smtClean="0"/>
              <a:t>21/3/2023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D877D42-0243-4FF9-A777-E3CB97F81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8EF8304-7AD0-4037-94B9-02FCD9EAB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0AAEC-6F05-4088-AA7C-A987BF69CA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56090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3D800C1-5CA2-470F-AAB3-433CA8B7A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CB1E950E-8B3C-4888-AFA1-9270C77E57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82A4CA1-CD3C-4D38-BBA8-61F0EE72E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509572C-1372-40BA-9AAC-451FF9531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9D3CF-11F9-4CB4-9056-9358DD0235A8}" type="datetimeFigureOut">
              <a:rPr lang="zh-HK" altLang="en-US" smtClean="0"/>
              <a:t>21/3/2023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981F2D9-0919-42CA-8557-287B5EC20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C834797-B2F7-4845-B198-52F361ECD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0AAEC-6F05-4088-AA7C-A987BF69CA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02555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8BB14E74-3875-410F-BAD8-9C9C262E7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060AA8F-BCC3-4369-BE3F-C04CBA1602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49E86C2-8F5E-4963-B702-C271A6A7F3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9D3CF-11F9-4CB4-9056-9358DD0235A8}" type="datetimeFigureOut">
              <a:rPr lang="zh-HK" altLang="en-US" smtClean="0"/>
              <a:t>21/3/2023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7435C64-214E-4785-AFD7-2D01659579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E26BF6A-D682-4AF8-9DFC-6D67D2FC48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0AAEC-6F05-4088-AA7C-A987BF69CA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4052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97D7BB4-0A19-46EF-9DE8-07AF4E6B1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 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3A7080E-9B01-4BF3-ABC4-5DB230B2C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0114"/>
            <a:ext cx="10515600" cy="548685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zh-TW" altLang="en-US" sz="3600" dirty="0"/>
              <a:t>祈禱</a:t>
            </a:r>
            <a:r>
              <a:rPr lang="en-US" altLang="zh-TW" sz="3600" dirty="0"/>
              <a:t>	</a:t>
            </a:r>
            <a:r>
              <a:rPr lang="en-US" altLang="zh-TW" sz="4800" b="1" dirty="0"/>
              <a:t>				</a:t>
            </a:r>
            <a:endParaRPr lang="zh-HK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062015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1475"/>
            <a:ext cx="10515600" cy="6134099"/>
          </a:xfrm>
        </p:spPr>
        <p:txBody>
          <a:bodyPr>
            <a:normAutofit/>
          </a:bodyPr>
          <a:lstStyle/>
          <a:p>
            <a:r>
              <a:rPr lang="zh-HK" altLang="en-US" sz="2000" dirty="0">
                <a:latin typeface="+mn-ea"/>
                <a:ea typeface="+mn-ea"/>
              </a:rPr>
              <a:t>以弗所書 </a:t>
            </a:r>
            <a:r>
              <a:rPr lang="en-US" altLang="zh-HK" sz="2000" dirty="0">
                <a:latin typeface="+mn-ea"/>
                <a:ea typeface="+mn-ea"/>
              </a:rPr>
              <a:t>2</a:t>
            </a:r>
            <a:r>
              <a:rPr lang="zh-TW" altLang="en-US" sz="2000" dirty="0">
                <a:latin typeface="+mn-ea"/>
                <a:ea typeface="+mn-ea"/>
              </a:rPr>
              <a:t>：</a:t>
            </a:r>
            <a:r>
              <a:rPr lang="en-US" altLang="zh-TW" sz="2000" dirty="0">
                <a:latin typeface="+mn-ea"/>
                <a:ea typeface="+mn-ea"/>
              </a:rPr>
              <a:t>1-3</a:t>
            </a:r>
            <a:br>
              <a:rPr lang="en-US" altLang="zh-TW" sz="2000" dirty="0">
                <a:latin typeface="+mn-ea"/>
                <a:ea typeface="+mn-ea"/>
              </a:rPr>
            </a:br>
            <a:br>
              <a:rPr lang="en-US" altLang="zh-TW" sz="2000" dirty="0">
                <a:latin typeface="+mn-ea"/>
                <a:ea typeface="+mn-ea"/>
              </a:rPr>
            </a:br>
            <a:r>
              <a:rPr lang="zh-TW" altLang="en-US" sz="2000" dirty="0">
                <a:latin typeface="+mn-ea"/>
                <a:ea typeface="+mn-ea"/>
              </a:rPr>
              <a:t>「</a:t>
            </a:r>
            <a:r>
              <a:rPr lang="en-US" altLang="zh-TW" sz="2000" dirty="0">
                <a:latin typeface="+mn-ea"/>
                <a:ea typeface="+mn-ea"/>
              </a:rPr>
              <a:t>1 </a:t>
            </a:r>
            <a:r>
              <a:rPr lang="zh-TW" altLang="en-US" sz="2000" dirty="0">
                <a:latin typeface="+mn-ea"/>
                <a:ea typeface="+mn-ea"/>
              </a:rPr>
              <a:t>你們死在過犯罪惡之中，他叫你們活過來。</a:t>
            </a:r>
            <a:r>
              <a:rPr lang="en-US" altLang="zh-TW" sz="2000" dirty="0">
                <a:latin typeface="+mn-ea"/>
                <a:ea typeface="+mn-ea"/>
              </a:rPr>
              <a:t>2 </a:t>
            </a:r>
            <a:r>
              <a:rPr lang="zh-TW" altLang="en-US" sz="2000" dirty="0">
                <a:latin typeface="+mn-ea"/>
                <a:ea typeface="+mn-ea"/>
              </a:rPr>
              <a:t>那時，你們在其中行事為人，隨從今世的風俗，順服空中掌權者的首領，就是現今在悖逆之子心中運行的邪靈。</a:t>
            </a:r>
            <a:r>
              <a:rPr lang="en-US" altLang="zh-TW" sz="2000" dirty="0">
                <a:latin typeface="+mn-ea"/>
                <a:ea typeface="+mn-ea"/>
              </a:rPr>
              <a:t>3 </a:t>
            </a:r>
            <a:r>
              <a:rPr lang="zh-TW" altLang="en-US" sz="2000" dirty="0">
                <a:latin typeface="+mn-ea"/>
                <a:ea typeface="+mn-ea"/>
              </a:rPr>
              <a:t>我們從前也都在他們中間，放縱肉體的私慾，隨著肉體和心中所喜好的去行，本為可怒之子，和別人一樣。」</a:t>
            </a:r>
            <a:br>
              <a:rPr lang="en-US" altLang="zh-TW" sz="2000" dirty="0">
                <a:latin typeface="+mn-ea"/>
                <a:ea typeface="+mn-ea"/>
              </a:rPr>
            </a:br>
            <a:br>
              <a:rPr lang="en-US" altLang="zh-TW" sz="20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須生尤死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a) The Sixth Sense </a:t>
            </a:r>
            <a:r>
              <a:rPr lang="zh-HK" altLang="en-US" sz="3600" dirty="0">
                <a:latin typeface="+mn-ea"/>
                <a:ea typeface="+mn-ea"/>
              </a:rPr>
              <a:t>鬼眼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b) Dead Man Walking </a:t>
            </a:r>
            <a:r>
              <a:rPr lang="zh-HK" altLang="en-US" sz="3600" dirty="0">
                <a:latin typeface="+mn-ea"/>
                <a:ea typeface="+mn-ea"/>
              </a:rPr>
              <a:t>越過死亡線</a:t>
            </a:r>
          </a:p>
        </p:txBody>
      </p:sp>
    </p:spTree>
    <p:extLst>
      <p:ext uri="{BB962C8B-B14F-4D97-AF65-F5344CB8AC3E}">
        <p14:creationId xmlns:p14="http://schemas.microsoft.com/office/powerpoint/2010/main" val="350855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  <a:ea typeface="+mn-ea"/>
              </a:rPr>
              <a:t>第</a:t>
            </a:r>
            <a:r>
              <a:rPr lang="en-US" altLang="zh-TW" sz="3600" dirty="0">
                <a:latin typeface="+mn-ea"/>
                <a:ea typeface="+mn-ea"/>
              </a:rPr>
              <a:t>3</a:t>
            </a:r>
            <a:r>
              <a:rPr lang="zh-TW" altLang="en-US" sz="3600" dirty="0">
                <a:latin typeface="+mn-ea"/>
                <a:ea typeface="+mn-ea"/>
              </a:rPr>
              <a:t>位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「今世風俗」不良風氣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效率 </a:t>
            </a:r>
            <a:r>
              <a:rPr lang="en-US" altLang="zh-TW" sz="3600" dirty="0">
                <a:latin typeface="+mn-ea"/>
                <a:ea typeface="+mn-ea"/>
              </a:rPr>
              <a:t>-&gt; </a:t>
            </a:r>
            <a:r>
              <a:rPr lang="zh-TW" altLang="en-US" sz="3600" dirty="0">
                <a:latin typeface="+mn-ea"/>
                <a:ea typeface="+mn-ea"/>
              </a:rPr>
              <a:t>僥倖 </a:t>
            </a:r>
            <a:r>
              <a:rPr lang="en-US" altLang="zh-TW" sz="3600" dirty="0">
                <a:latin typeface="+mn-ea"/>
                <a:ea typeface="+mn-ea"/>
              </a:rPr>
              <a:t>-&gt; </a:t>
            </a:r>
            <a:r>
              <a:rPr lang="zh-TW" altLang="en-US" sz="3600" dirty="0">
                <a:latin typeface="+mn-ea"/>
                <a:ea typeface="+mn-ea"/>
              </a:rPr>
              <a:t>急功近利</a:t>
            </a:r>
            <a:r>
              <a:rPr lang="en-US" altLang="zh-TW" sz="3600" dirty="0">
                <a:latin typeface="+mn-ea"/>
                <a:ea typeface="+mn-ea"/>
              </a:rPr>
              <a:t> -&gt; </a:t>
            </a:r>
            <a:r>
              <a:rPr lang="zh-TW" altLang="en-US" sz="3600" dirty="0">
                <a:latin typeface="+mn-ea"/>
                <a:ea typeface="+mn-ea"/>
              </a:rPr>
              <a:t>不勞而獲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28105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  <a:ea typeface="+mn-ea"/>
              </a:rPr>
              <a:t>第</a:t>
            </a:r>
            <a:r>
              <a:rPr lang="en-US" altLang="zh-TW" sz="3600" dirty="0">
                <a:latin typeface="+mn-ea"/>
                <a:ea typeface="+mn-ea"/>
              </a:rPr>
              <a:t>2</a:t>
            </a:r>
            <a:r>
              <a:rPr lang="zh-TW" altLang="en-US" sz="3600" dirty="0">
                <a:latin typeface="+mn-ea"/>
                <a:ea typeface="+mn-ea"/>
              </a:rPr>
              <a:t>位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「順服空中掌中權者」邪靈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風水命理 </a:t>
            </a:r>
            <a:r>
              <a:rPr lang="en-US" altLang="zh-TW" sz="3600" dirty="0">
                <a:latin typeface="+mn-ea"/>
                <a:ea typeface="+mn-ea"/>
              </a:rPr>
              <a:t>&lt;= </a:t>
            </a:r>
            <a:r>
              <a:rPr lang="zh-TW" altLang="en-US" sz="3600" dirty="0">
                <a:latin typeface="+mn-ea"/>
                <a:ea typeface="+mn-ea"/>
              </a:rPr>
              <a:t>主宰</a:t>
            </a: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40846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  <a:ea typeface="+mn-ea"/>
              </a:rPr>
              <a:t>第</a:t>
            </a:r>
            <a:r>
              <a:rPr lang="en-US" altLang="zh-TW" sz="3600" dirty="0">
                <a:latin typeface="+mn-ea"/>
                <a:ea typeface="+mn-ea"/>
              </a:rPr>
              <a:t>1</a:t>
            </a:r>
            <a:r>
              <a:rPr lang="zh-TW" altLang="en-US" sz="3600" dirty="0">
                <a:latin typeface="+mn-ea"/>
                <a:ea typeface="+mn-ea"/>
              </a:rPr>
              <a:t>位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「隨著肉體和心中所喜好」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私慾 </a:t>
            </a:r>
            <a:r>
              <a:rPr lang="en-US" altLang="zh-TW" sz="3600" dirty="0">
                <a:latin typeface="+mn-ea"/>
                <a:ea typeface="+mn-ea"/>
              </a:rPr>
              <a:t>/ </a:t>
            </a:r>
            <a:r>
              <a:rPr lang="zh-TW" altLang="en-US" sz="3600" dirty="0">
                <a:latin typeface="+mn-ea"/>
                <a:ea typeface="+mn-ea"/>
              </a:rPr>
              <a:t>自我中心</a:t>
            </a: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92331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en-US" altLang="zh-TW" sz="3600" dirty="0">
                <a:latin typeface="+mn-ea"/>
                <a:ea typeface="+mn-ea"/>
              </a:rPr>
              <a:t>2. </a:t>
            </a:r>
            <a:r>
              <a:rPr lang="zh-TW" altLang="en-US" sz="3600" dirty="0">
                <a:latin typeface="+mn-ea"/>
                <a:ea typeface="+mn-ea"/>
              </a:rPr>
              <a:t>保羅的不捨離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HK" altLang="en-US" sz="2000" dirty="0">
                <a:latin typeface="+mn-ea"/>
                <a:ea typeface="+mn-ea"/>
              </a:rPr>
              <a:t>以弗所書 </a:t>
            </a:r>
            <a:r>
              <a:rPr lang="en-US" altLang="zh-HK" sz="2000" dirty="0">
                <a:latin typeface="+mn-ea"/>
                <a:ea typeface="+mn-ea"/>
              </a:rPr>
              <a:t>2</a:t>
            </a:r>
            <a:r>
              <a:rPr lang="zh-TW" altLang="en-US" sz="2000" dirty="0">
                <a:latin typeface="+mn-ea"/>
                <a:ea typeface="+mn-ea"/>
              </a:rPr>
              <a:t>：</a:t>
            </a:r>
            <a:r>
              <a:rPr lang="en-US" altLang="zh-TW" sz="2000" dirty="0">
                <a:latin typeface="+mn-ea"/>
                <a:ea typeface="+mn-ea"/>
              </a:rPr>
              <a:t>4</a:t>
            </a:r>
            <a:br>
              <a:rPr lang="en-US" altLang="zh-TW" sz="2000" dirty="0">
                <a:latin typeface="+mn-ea"/>
                <a:ea typeface="+mn-ea"/>
              </a:rPr>
            </a:br>
            <a:br>
              <a:rPr lang="en-US" altLang="zh-TW" sz="2000" dirty="0">
                <a:latin typeface="+mn-ea"/>
                <a:ea typeface="+mn-ea"/>
              </a:rPr>
            </a:br>
            <a:r>
              <a:rPr lang="zh-TW" altLang="en-US" sz="2000" dirty="0">
                <a:latin typeface="+mn-ea"/>
                <a:ea typeface="+mn-ea"/>
              </a:rPr>
              <a:t>「</a:t>
            </a:r>
            <a:r>
              <a:rPr lang="en-US" altLang="zh-TW" sz="2000" dirty="0">
                <a:latin typeface="+mn-ea"/>
                <a:ea typeface="+mn-ea"/>
              </a:rPr>
              <a:t>4 </a:t>
            </a:r>
            <a:r>
              <a:rPr lang="zh-TW" altLang="en-US" sz="2000" dirty="0">
                <a:latin typeface="+mn-ea"/>
                <a:ea typeface="+mn-ea"/>
              </a:rPr>
              <a:t>然而，上帝既有豐富的憐憫，因他愛我們的大愛，」</a:t>
            </a:r>
            <a:endParaRPr lang="zh-HK" altLang="en-US" sz="20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36596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  <a:ea typeface="+mn-ea"/>
              </a:rPr>
              <a:t>第</a:t>
            </a:r>
            <a:r>
              <a:rPr lang="en-US" altLang="zh-TW" sz="3600" dirty="0">
                <a:latin typeface="+mn-ea"/>
                <a:ea typeface="+mn-ea"/>
              </a:rPr>
              <a:t>4</a:t>
            </a:r>
            <a:r>
              <a:rPr lang="zh-TW" altLang="en-US" sz="3600" dirty="0">
                <a:latin typeface="+mn-ea"/>
                <a:ea typeface="+mn-ea"/>
              </a:rPr>
              <a:t>節</a:t>
            </a:r>
            <a:r>
              <a:rPr lang="en-US" altLang="zh-TW" sz="3600" dirty="0">
                <a:latin typeface="+mn-ea"/>
                <a:ea typeface="+mn-ea"/>
              </a:rPr>
              <a:t>	</a:t>
            </a:r>
            <a:r>
              <a:rPr lang="zh-TW" altLang="en-US" sz="3600" dirty="0">
                <a:latin typeface="+mn-ea"/>
                <a:ea typeface="+mn-ea"/>
              </a:rPr>
              <a:t>然而 </a:t>
            </a:r>
            <a:r>
              <a:rPr lang="en-US" altLang="zh-TW" sz="3600" dirty="0">
                <a:latin typeface="+mn-ea"/>
                <a:ea typeface="+mn-ea"/>
              </a:rPr>
              <a:t>=&gt; </a:t>
            </a:r>
            <a:r>
              <a:rPr lang="zh-TW" altLang="en-US" sz="3600" dirty="0">
                <a:latin typeface="+mn-ea"/>
                <a:ea typeface="+mn-ea"/>
              </a:rPr>
              <a:t>轉機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神 </a:t>
            </a:r>
            <a:r>
              <a:rPr lang="en-US" altLang="zh-TW" sz="3600" dirty="0">
                <a:latin typeface="+mn-ea"/>
                <a:ea typeface="+mn-ea"/>
              </a:rPr>
              <a:t>=&gt; </a:t>
            </a:r>
            <a:r>
              <a:rPr lang="zh-TW" altLang="en-US" sz="3600" dirty="0">
                <a:latin typeface="+mn-ea"/>
                <a:ea typeface="+mn-ea"/>
              </a:rPr>
              <a:t>叫人起死回生</a:t>
            </a: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033371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zh-HK" altLang="en-US" sz="2000" dirty="0">
                <a:latin typeface="+mn-ea"/>
                <a:ea typeface="+mn-ea"/>
              </a:rPr>
              <a:t>以弗所書 </a:t>
            </a:r>
            <a:r>
              <a:rPr lang="en-US" altLang="zh-HK" sz="2000" dirty="0">
                <a:latin typeface="+mn-ea"/>
                <a:ea typeface="+mn-ea"/>
              </a:rPr>
              <a:t>2</a:t>
            </a:r>
            <a:r>
              <a:rPr lang="zh-TW" altLang="en-US" sz="2000" dirty="0">
                <a:latin typeface="+mn-ea"/>
                <a:ea typeface="+mn-ea"/>
              </a:rPr>
              <a:t>：</a:t>
            </a:r>
            <a:r>
              <a:rPr lang="en-US" altLang="zh-TW" sz="2000" dirty="0">
                <a:latin typeface="+mn-ea"/>
                <a:ea typeface="+mn-ea"/>
              </a:rPr>
              <a:t>5-7</a:t>
            </a:r>
            <a:br>
              <a:rPr lang="en-US" altLang="zh-TW" sz="2000" dirty="0">
                <a:latin typeface="+mn-ea"/>
                <a:ea typeface="+mn-ea"/>
              </a:rPr>
            </a:br>
            <a:br>
              <a:rPr lang="en-US" altLang="zh-TW" sz="2000" dirty="0">
                <a:latin typeface="+mn-ea"/>
                <a:ea typeface="+mn-ea"/>
              </a:rPr>
            </a:br>
            <a:r>
              <a:rPr lang="zh-TW" altLang="en-US" sz="2000" dirty="0">
                <a:latin typeface="+mn-ea"/>
                <a:ea typeface="+mn-ea"/>
              </a:rPr>
              <a:t>「</a:t>
            </a:r>
            <a:r>
              <a:rPr lang="en-US" altLang="zh-TW" sz="2000" dirty="0">
                <a:latin typeface="+mn-ea"/>
                <a:ea typeface="+mn-ea"/>
              </a:rPr>
              <a:t>5 </a:t>
            </a:r>
            <a:r>
              <a:rPr lang="zh-TW" altLang="en-US" sz="2000" dirty="0">
                <a:latin typeface="+mn-ea"/>
                <a:ea typeface="+mn-ea"/>
              </a:rPr>
              <a:t>當我們死在過犯中的時候，便叫我們與基督一同活過來。你們得救是本乎恩。</a:t>
            </a:r>
            <a:r>
              <a:rPr lang="en-US" altLang="zh-TW" sz="2000" dirty="0">
                <a:latin typeface="+mn-ea"/>
                <a:ea typeface="+mn-ea"/>
              </a:rPr>
              <a:t>6 </a:t>
            </a:r>
            <a:r>
              <a:rPr lang="zh-TW" altLang="en-US" sz="2000" dirty="0">
                <a:latin typeface="+mn-ea"/>
                <a:ea typeface="+mn-ea"/>
              </a:rPr>
              <a:t>他又叫我們與基督耶穌一同復活，一同坐在天上，</a:t>
            </a:r>
            <a:r>
              <a:rPr lang="en-US" altLang="zh-TW" sz="2000" dirty="0">
                <a:latin typeface="+mn-ea"/>
                <a:ea typeface="+mn-ea"/>
              </a:rPr>
              <a:t>7 </a:t>
            </a:r>
            <a:r>
              <a:rPr lang="zh-TW" altLang="en-US" sz="2000" dirty="0">
                <a:latin typeface="+mn-ea"/>
                <a:ea typeface="+mn-ea"/>
              </a:rPr>
              <a:t>要將他極豐富的恩典，就是他在基督耶穌裏向我們所施的恩慈，顯明給後來的世代看。」</a:t>
            </a:r>
            <a:br>
              <a:rPr lang="en-US" altLang="zh-TW" sz="20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- </a:t>
            </a:r>
            <a:r>
              <a:rPr lang="zh-TW" altLang="en-US" sz="3600" dirty="0">
                <a:latin typeface="+mn-ea"/>
                <a:ea typeface="+mn-ea"/>
              </a:rPr>
              <a:t>同活過來 </a:t>
            </a:r>
            <a:r>
              <a:rPr lang="en-US" altLang="zh-TW" sz="3600" dirty="0">
                <a:latin typeface="+mn-ea"/>
                <a:ea typeface="+mn-ea"/>
              </a:rPr>
              <a:t>(</a:t>
            </a:r>
            <a:r>
              <a:rPr lang="zh-TW" altLang="en-US" sz="3600" dirty="0">
                <a:latin typeface="+mn-ea"/>
                <a:ea typeface="+mn-ea"/>
              </a:rPr>
              <a:t>現在</a:t>
            </a:r>
            <a:r>
              <a:rPr lang="en-US" altLang="zh-TW" sz="3600" dirty="0">
                <a:latin typeface="+mn-ea"/>
                <a:ea typeface="+mn-ea"/>
              </a:rPr>
              <a:t>)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- </a:t>
            </a:r>
            <a:r>
              <a:rPr lang="zh-TW" altLang="en-US" sz="3600" dirty="0">
                <a:latin typeface="+mn-ea"/>
                <a:ea typeface="+mn-ea"/>
              </a:rPr>
              <a:t>同復活 </a:t>
            </a:r>
            <a:r>
              <a:rPr lang="en-US" altLang="zh-TW" sz="3600" dirty="0">
                <a:latin typeface="+mn-ea"/>
                <a:ea typeface="+mn-ea"/>
              </a:rPr>
              <a:t>(</a:t>
            </a:r>
            <a:r>
              <a:rPr lang="zh-TW" altLang="en-US" sz="3600" dirty="0">
                <a:latin typeface="+mn-ea"/>
                <a:ea typeface="+mn-ea"/>
              </a:rPr>
              <a:t>將來</a:t>
            </a:r>
            <a:r>
              <a:rPr lang="en-US" altLang="zh-TW" sz="3600" dirty="0">
                <a:latin typeface="+mn-ea"/>
                <a:ea typeface="+mn-ea"/>
              </a:rPr>
              <a:t>)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- </a:t>
            </a:r>
            <a:r>
              <a:rPr lang="zh-TW" altLang="en-US" sz="3600" dirty="0">
                <a:latin typeface="+mn-ea"/>
                <a:ea typeface="+mn-ea"/>
              </a:rPr>
              <a:t>同坐在天上 </a:t>
            </a:r>
            <a:r>
              <a:rPr lang="en-US" altLang="zh-TW" sz="3600" dirty="0">
                <a:latin typeface="+mn-ea"/>
                <a:ea typeface="+mn-ea"/>
              </a:rPr>
              <a:t>(</a:t>
            </a:r>
            <a:r>
              <a:rPr lang="zh-TW" altLang="en-US" sz="3600" dirty="0">
                <a:latin typeface="+mn-ea"/>
                <a:ea typeface="+mn-ea"/>
              </a:rPr>
              <a:t>永遠</a:t>
            </a:r>
            <a:r>
              <a:rPr lang="en-US" altLang="zh-TW" sz="3600" dirty="0">
                <a:latin typeface="+mn-ea"/>
                <a:ea typeface="+mn-ea"/>
              </a:rPr>
              <a:t>)</a:t>
            </a: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00688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  <a:ea typeface="+mn-ea"/>
              </a:rPr>
              <a:t>與神維繫關係</a:t>
            </a: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199009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en-US" altLang="zh-TW" sz="3600" dirty="0">
                <a:latin typeface="+mn-ea"/>
                <a:ea typeface="+mn-ea"/>
              </a:rPr>
              <a:t>3. </a:t>
            </a:r>
            <a:r>
              <a:rPr lang="zh-TW" altLang="en-US" sz="3600" dirty="0">
                <a:latin typeface="+mn-ea"/>
                <a:ea typeface="+mn-ea"/>
              </a:rPr>
              <a:t>我們原是上帝工作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HK" altLang="en-US" sz="2000" dirty="0">
                <a:latin typeface="+mn-ea"/>
                <a:ea typeface="+mn-ea"/>
              </a:rPr>
              <a:t>以弗所書 </a:t>
            </a:r>
            <a:r>
              <a:rPr lang="en-US" altLang="zh-HK" sz="2000" dirty="0">
                <a:latin typeface="+mn-ea"/>
                <a:ea typeface="+mn-ea"/>
              </a:rPr>
              <a:t>2</a:t>
            </a:r>
            <a:r>
              <a:rPr lang="zh-TW" altLang="en-US" sz="2000" dirty="0">
                <a:latin typeface="+mn-ea"/>
                <a:ea typeface="+mn-ea"/>
              </a:rPr>
              <a:t>：</a:t>
            </a:r>
            <a:r>
              <a:rPr lang="en-US" altLang="zh-TW" sz="2000" dirty="0">
                <a:latin typeface="+mn-ea"/>
                <a:ea typeface="+mn-ea"/>
              </a:rPr>
              <a:t>8-10</a:t>
            </a:r>
            <a:br>
              <a:rPr lang="en-US" altLang="zh-TW" sz="2000" dirty="0">
                <a:latin typeface="+mn-ea"/>
                <a:ea typeface="+mn-ea"/>
              </a:rPr>
            </a:br>
            <a:r>
              <a:rPr lang="zh-TW" altLang="en-US" sz="2000" dirty="0">
                <a:latin typeface="+mn-ea"/>
                <a:ea typeface="+mn-ea"/>
              </a:rPr>
              <a:t>「</a:t>
            </a:r>
            <a:r>
              <a:rPr lang="en-US" altLang="zh-TW" sz="2000" dirty="0">
                <a:latin typeface="+mn-ea"/>
                <a:ea typeface="+mn-ea"/>
              </a:rPr>
              <a:t>8 </a:t>
            </a:r>
            <a:r>
              <a:rPr lang="zh-TW" altLang="en-US" sz="2000" dirty="0">
                <a:latin typeface="+mn-ea"/>
                <a:ea typeface="+mn-ea"/>
              </a:rPr>
              <a:t>你們得救是本乎恩，也因著信；這並不是出於自己，乃是上帝所賜的；</a:t>
            </a:r>
            <a:r>
              <a:rPr lang="en-US" altLang="zh-TW" sz="2000" dirty="0">
                <a:latin typeface="+mn-ea"/>
                <a:ea typeface="+mn-ea"/>
              </a:rPr>
              <a:t>9 </a:t>
            </a:r>
            <a:r>
              <a:rPr lang="zh-TW" altLang="en-US" sz="2000" dirty="0">
                <a:latin typeface="+mn-ea"/>
                <a:ea typeface="+mn-ea"/>
              </a:rPr>
              <a:t>也不是出於行為，免得有人自誇。</a:t>
            </a:r>
            <a:r>
              <a:rPr lang="en-US" altLang="zh-TW" sz="2000" dirty="0">
                <a:latin typeface="+mn-ea"/>
                <a:ea typeface="+mn-ea"/>
              </a:rPr>
              <a:t>10 </a:t>
            </a:r>
            <a:r>
              <a:rPr lang="zh-TW" altLang="en-US" sz="2000" dirty="0">
                <a:latin typeface="+mn-ea"/>
                <a:ea typeface="+mn-ea"/>
              </a:rPr>
              <a:t>我們原是他的工作，在基督耶穌裏造成的，為要叫我們行善，就是上帝所預備叫我們行的。」</a:t>
            </a:r>
            <a:endParaRPr lang="zh-HK" altLang="en-US" sz="20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95910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流程圖: 接點 3">
            <a:extLst>
              <a:ext uri="{FF2B5EF4-FFF2-40B4-BE49-F238E27FC236}">
                <a16:creationId xmlns:a16="http://schemas.microsoft.com/office/drawing/2014/main" id="{C9BFD917-B050-7D0B-E216-249DE030190E}"/>
              </a:ext>
            </a:extLst>
          </p:cNvPr>
          <p:cNvSpPr/>
          <p:nvPr/>
        </p:nvSpPr>
        <p:spPr>
          <a:xfrm>
            <a:off x="2820304" y="1682645"/>
            <a:ext cx="4217233" cy="3787630"/>
          </a:xfrm>
          <a:prstGeom prst="flowChartConnector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5" name="流程圖: 接點 4">
            <a:extLst>
              <a:ext uri="{FF2B5EF4-FFF2-40B4-BE49-F238E27FC236}">
                <a16:creationId xmlns:a16="http://schemas.microsoft.com/office/drawing/2014/main" id="{D339EC8E-65E6-7282-B85E-00ED1C8BC0AF}"/>
              </a:ext>
            </a:extLst>
          </p:cNvPr>
          <p:cNvSpPr/>
          <p:nvPr/>
        </p:nvSpPr>
        <p:spPr>
          <a:xfrm>
            <a:off x="4207239" y="331714"/>
            <a:ext cx="4217233" cy="3787630"/>
          </a:xfrm>
          <a:prstGeom prst="flowChartConnector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6" name="流程圖: 接點 5">
            <a:extLst>
              <a:ext uri="{FF2B5EF4-FFF2-40B4-BE49-F238E27FC236}">
                <a16:creationId xmlns:a16="http://schemas.microsoft.com/office/drawing/2014/main" id="{50A23FB0-2924-6D4D-5F5C-80ACE584CD94}"/>
              </a:ext>
            </a:extLst>
          </p:cNvPr>
          <p:cNvSpPr/>
          <p:nvPr/>
        </p:nvSpPr>
        <p:spPr>
          <a:xfrm>
            <a:off x="4237219" y="2808041"/>
            <a:ext cx="4217233" cy="3787630"/>
          </a:xfrm>
          <a:prstGeom prst="flowChartConnector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7" name="流程圖: 接點 6">
            <a:extLst>
              <a:ext uri="{FF2B5EF4-FFF2-40B4-BE49-F238E27FC236}">
                <a16:creationId xmlns:a16="http://schemas.microsoft.com/office/drawing/2014/main" id="{427A30E9-65C8-CE7C-FF21-D757BCBEFE89}"/>
              </a:ext>
            </a:extLst>
          </p:cNvPr>
          <p:cNvSpPr/>
          <p:nvPr/>
        </p:nvSpPr>
        <p:spPr>
          <a:xfrm>
            <a:off x="5448957" y="1682645"/>
            <a:ext cx="4217233" cy="3787630"/>
          </a:xfrm>
          <a:prstGeom prst="flowChartConnector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95DEC525-992B-11BC-4C93-AA7E0C7696EB}"/>
              </a:ext>
            </a:extLst>
          </p:cNvPr>
          <p:cNvSpPr txBox="1"/>
          <p:nvPr/>
        </p:nvSpPr>
        <p:spPr>
          <a:xfrm>
            <a:off x="5448957" y="3105834"/>
            <a:ext cx="1618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HK" sz="4000" b="1" dirty="0"/>
              <a:t>ikigai</a:t>
            </a:r>
            <a:endParaRPr lang="zh-HK" altLang="en-US" sz="4000" b="1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D026B1B3-7787-FAFB-5AFF-035D571B6415}"/>
              </a:ext>
            </a:extLst>
          </p:cNvPr>
          <p:cNvSpPr txBox="1"/>
          <p:nvPr/>
        </p:nvSpPr>
        <p:spPr>
          <a:xfrm>
            <a:off x="5090425" y="697760"/>
            <a:ext cx="245085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HK" sz="2400" b="1" i="1" dirty="0"/>
              <a:t>what you </a:t>
            </a:r>
          </a:p>
          <a:p>
            <a:pPr algn="ctr"/>
            <a:r>
              <a:rPr lang="en-US" altLang="zh-HK" sz="3200" b="1" i="1" dirty="0"/>
              <a:t>LOVE</a:t>
            </a:r>
            <a:endParaRPr lang="zh-HK" altLang="en-US" sz="3200" b="1" i="1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2418A1BA-AF1F-C93B-6291-4BAD38834035}"/>
              </a:ext>
            </a:extLst>
          </p:cNvPr>
          <p:cNvSpPr txBox="1"/>
          <p:nvPr/>
        </p:nvSpPr>
        <p:spPr>
          <a:xfrm>
            <a:off x="5032807" y="5149121"/>
            <a:ext cx="245085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latinLnBrk="1"/>
            <a:r>
              <a:rPr lang="en-US" altLang="zh-HK" sz="2400" b="1" i="1" dirty="0"/>
              <a:t>what </a:t>
            </a:r>
          </a:p>
          <a:p>
            <a:pPr algn="ctr" latinLnBrk="1"/>
            <a:r>
              <a:rPr lang="en-US" altLang="zh-HK" sz="2400" b="1" i="1" dirty="0"/>
              <a:t>you can be </a:t>
            </a:r>
          </a:p>
          <a:p>
            <a:pPr algn="ctr" latinLnBrk="1"/>
            <a:r>
              <a:rPr lang="en-US" altLang="zh-HK" sz="3200" b="1" i="1" dirty="0"/>
              <a:t>PAID</a:t>
            </a:r>
            <a:r>
              <a:rPr lang="zh-TW" altLang="en-US" sz="3200" b="1" i="1" dirty="0"/>
              <a:t> </a:t>
            </a:r>
            <a:r>
              <a:rPr lang="en-US" altLang="zh-TW" sz="3200" b="1" i="1" dirty="0"/>
              <a:t>FOR</a:t>
            </a:r>
            <a:endParaRPr lang="zh-HK" altLang="en-US" sz="3200" b="1" i="1" dirty="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27ACC2CD-7EC9-4787-2E17-E5CFAE893294}"/>
              </a:ext>
            </a:extLst>
          </p:cNvPr>
          <p:cNvSpPr txBox="1"/>
          <p:nvPr/>
        </p:nvSpPr>
        <p:spPr>
          <a:xfrm>
            <a:off x="2494351" y="2593569"/>
            <a:ext cx="245085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latinLnBrk="1"/>
            <a:r>
              <a:rPr lang="en-US" altLang="zh-HK" sz="2400" b="1" i="1" dirty="0"/>
              <a:t>what </a:t>
            </a:r>
          </a:p>
          <a:p>
            <a:pPr algn="ctr" latinLnBrk="1"/>
            <a:r>
              <a:rPr lang="en-US" altLang="zh-HK" sz="2400" b="1" i="1" dirty="0"/>
              <a:t>you are </a:t>
            </a:r>
          </a:p>
          <a:p>
            <a:pPr algn="ctr" latinLnBrk="1"/>
            <a:r>
              <a:rPr lang="en-US" altLang="zh-HK" sz="3200" b="1" i="1" dirty="0"/>
              <a:t>GOOD</a:t>
            </a:r>
          </a:p>
          <a:p>
            <a:pPr algn="ctr" latinLnBrk="1"/>
            <a:r>
              <a:rPr lang="en-US" altLang="zh-HK" sz="3200" b="1" i="1" dirty="0"/>
              <a:t>AT</a:t>
            </a:r>
            <a:endParaRPr lang="zh-HK" altLang="en-US" sz="3200" b="1" i="1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2A2E7269-6B03-360B-C28C-A8AF3B46BC5F}"/>
              </a:ext>
            </a:extLst>
          </p:cNvPr>
          <p:cNvSpPr txBox="1"/>
          <p:nvPr/>
        </p:nvSpPr>
        <p:spPr>
          <a:xfrm>
            <a:off x="7691941" y="2692329"/>
            <a:ext cx="24508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latinLnBrk="1"/>
            <a:r>
              <a:rPr lang="en-US" altLang="zh-HK" sz="2400" b="1" i="1" dirty="0"/>
              <a:t>what </a:t>
            </a:r>
          </a:p>
          <a:p>
            <a:pPr algn="ctr" latinLnBrk="1"/>
            <a:r>
              <a:rPr lang="en-US" altLang="zh-HK" sz="2400" b="1" i="1" dirty="0"/>
              <a:t>the World </a:t>
            </a:r>
          </a:p>
          <a:p>
            <a:pPr algn="ctr" latinLnBrk="1"/>
            <a:r>
              <a:rPr lang="en-US" altLang="zh-HK" sz="3200" b="1" i="1" dirty="0"/>
              <a:t>NEEDS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8EE995E1-5436-D45D-2CFA-A0E94486E1C2}"/>
              </a:ext>
            </a:extLst>
          </p:cNvPr>
          <p:cNvSpPr txBox="1"/>
          <p:nvPr/>
        </p:nvSpPr>
        <p:spPr>
          <a:xfrm>
            <a:off x="3736547" y="1750507"/>
            <a:ext cx="24508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/>
              <a:t>熱情</a:t>
            </a:r>
            <a:endParaRPr lang="zh-HK" altLang="en-US" sz="3200" b="1" dirty="0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E4ED04F0-5802-899D-931A-9093FBA4045F}"/>
              </a:ext>
            </a:extLst>
          </p:cNvPr>
          <p:cNvSpPr txBox="1"/>
          <p:nvPr/>
        </p:nvSpPr>
        <p:spPr>
          <a:xfrm>
            <a:off x="6325881" y="1765293"/>
            <a:ext cx="24508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/>
              <a:t>使命</a:t>
            </a:r>
            <a:endParaRPr lang="zh-HK" altLang="en-US" sz="3200" b="1" dirty="0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8435B2CE-EC1B-9C43-365D-3F35CA9D6196}"/>
              </a:ext>
            </a:extLst>
          </p:cNvPr>
          <p:cNvSpPr txBox="1"/>
          <p:nvPr/>
        </p:nvSpPr>
        <p:spPr>
          <a:xfrm>
            <a:off x="3807377" y="4125752"/>
            <a:ext cx="24508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/>
              <a:t>專業</a:t>
            </a:r>
            <a:endParaRPr lang="zh-HK" altLang="en-US" sz="3200" b="1" dirty="0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976236C1-D502-8487-996B-A2683C7A63B3}"/>
              </a:ext>
            </a:extLst>
          </p:cNvPr>
          <p:cNvSpPr txBox="1"/>
          <p:nvPr/>
        </p:nvSpPr>
        <p:spPr>
          <a:xfrm>
            <a:off x="6192634" y="4117063"/>
            <a:ext cx="3259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/>
              <a:t>有使命惑的工作</a:t>
            </a:r>
            <a:endParaRPr lang="zh-HK" altLang="en-US" sz="3200" b="1" dirty="0"/>
          </a:p>
        </p:txBody>
      </p:sp>
      <p:sp>
        <p:nvSpPr>
          <p:cNvPr id="22" name="矩形: 圓角 21">
            <a:extLst>
              <a:ext uri="{FF2B5EF4-FFF2-40B4-BE49-F238E27FC236}">
                <a16:creationId xmlns:a16="http://schemas.microsoft.com/office/drawing/2014/main" id="{151D5D49-EB98-077A-DF6D-96D3289B493B}"/>
              </a:ext>
            </a:extLst>
          </p:cNvPr>
          <p:cNvSpPr/>
          <p:nvPr/>
        </p:nvSpPr>
        <p:spPr>
          <a:xfrm>
            <a:off x="4213768" y="2331053"/>
            <a:ext cx="1499181" cy="481217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HK" sz="3200" b="1" dirty="0">
                <a:ln w="0"/>
                <a:solidFill>
                  <a:schemeClr val="tx1"/>
                </a:solidFill>
              </a:rPr>
              <a:t>Passion</a:t>
            </a:r>
            <a:endParaRPr lang="zh-HK" altLang="en-US" sz="32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23" name="矩形: 圓角 22">
            <a:extLst>
              <a:ext uri="{FF2B5EF4-FFF2-40B4-BE49-F238E27FC236}">
                <a16:creationId xmlns:a16="http://schemas.microsoft.com/office/drawing/2014/main" id="{04FC8528-D0B5-6E44-8A22-34C6E24B2F7D}"/>
              </a:ext>
            </a:extLst>
          </p:cNvPr>
          <p:cNvSpPr/>
          <p:nvPr/>
        </p:nvSpPr>
        <p:spPr>
          <a:xfrm>
            <a:off x="6779957" y="2319232"/>
            <a:ext cx="1588767" cy="481217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HK" sz="3200" b="1" dirty="0">
                <a:ln w="0"/>
                <a:solidFill>
                  <a:schemeClr val="tx1"/>
                </a:solidFill>
              </a:rPr>
              <a:t>Mission</a:t>
            </a:r>
            <a:endParaRPr lang="zh-HK" altLang="en-US" sz="32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24" name="矩形: 圓角 23">
            <a:extLst>
              <a:ext uri="{FF2B5EF4-FFF2-40B4-BE49-F238E27FC236}">
                <a16:creationId xmlns:a16="http://schemas.microsoft.com/office/drawing/2014/main" id="{CF9B7E5D-CDE6-E640-3C2F-B74F5D2F6E49}"/>
              </a:ext>
            </a:extLst>
          </p:cNvPr>
          <p:cNvSpPr/>
          <p:nvPr/>
        </p:nvSpPr>
        <p:spPr>
          <a:xfrm>
            <a:off x="4015816" y="4707244"/>
            <a:ext cx="2033979" cy="481217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HK" sz="3200" b="1" dirty="0">
                <a:ln w="0"/>
                <a:solidFill>
                  <a:schemeClr val="tx1"/>
                </a:solidFill>
              </a:rPr>
              <a:t>Profession</a:t>
            </a:r>
            <a:endParaRPr lang="zh-HK" altLang="en-US" sz="32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25" name="矩形: 圓角 24">
            <a:extLst>
              <a:ext uri="{FF2B5EF4-FFF2-40B4-BE49-F238E27FC236}">
                <a16:creationId xmlns:a16="http://schemas.microsoft.com/office/drawing/2014/main" id="{8598E69B-B487-AD1A-C8B7-4F812FC3F1C4}"/>
              </a:ext>
            </a:extLst>
          </p:cNvPr>
          <p:cNvSpPr/>
          <p:nvPr/>
        </p:nvSpPr>
        <p:spPr>
          <a:xfrm>
            <a:off x="6612109" y="4737281"/>
            <a:ext cx="1756615" cy="481217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HK" sz="3200" b="1" dirty="0">
                <a:ln w="0"/>
                <a:solidFill>
                  <a:schemeClr val="tx1"/>
                </a:solidFill>
              </a:rPr>
              <a:t>Vocation</a:t>
            </a:r>
            <a:endParaRPr lang="zh-HK" altLang="en-US" sz="32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AEAF35F6-D26D-444D-2280-E2A87DE30C0C}"/>
              </a:ext>
            </a:extLst>
          </p:cNvPr>
          <p:cNvSpPr txBox="1"/>
          <p:nvPr/>
        </p:nvSpPr>
        <p:spPr>
          <a:xfrm>
            <a:off x="809024" y="503154"/>
            <a:ext cx="36966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600" b="1" dirty="0"/>
              <a:t>How to Find Your Ikigai ?</a:t>
            </a:r>
            <a:endParaRPr lang="zh-HK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842709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  <a:ea typeface="+mn-ea"/>
              </a:rPr>
              <a:t>一場重生的斷捨離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HK" altLang="en-US" sz="3600" dirty="0">
                <a:latin typeface="+mn-ea"/>
                <a:ea typeface="+mn-ea"/>
              </a:rPr>
              <a:t>弗二</a:t>
            </a:r>
            <a:r>
              <a:rPr lang="en-US" altLang="zh-HK" sz="3600" dirty="0">
                <a:latin typeface="+mn-ea"/>
                <a:ea typeface="+mn-ea"/>
              </a:rPr>
              <a:t>1-10</a:t>
            </a: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983000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en-US" altLang="zh-HK" sz="3600" dirty="0">
                <a:latin typeface="+mn-ea"/>
                <a:ea typeface="+mn-ea"/>
              </a:rPr>
              <a:t>=&gt; </a:t>
            </a:r>
            <a:r>
              <a:rPr lang="zh-TW" altLang="en-US" sz="3600" dirty="0">
                <a:latin typeface="+mn-ea"/>
                <a:ea typeface="+mn-ea"/>
              </a:rPr>
              <a:t>沒有聽從上帝心意，沒有斷捨離</a:t>
            </a:r>
            <a:r>
              <a:rPr lang="en-US" altLang="zh-TW" sz="3600" dirty="0">
                <a:latin typeface="+mn-ea"/>
                <a:ea typeface="+mn-ea"/>
              </a:rPr>
              <a:t>1-3</a:t>
            </a:r>
            <a:r>
              <a:rPr lang="zh-TW" altLang="en-US" sz="3600" dirty="0">
                <a:latin typeface="+mn-ea"/>
                <a:ea typeface="+mn-ea"/>
              </a:rPr>
              <a:t>。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例：</a:t>
            </a:r>
            <a:r>
              <a:rPr lang="en-US" altLang="zh-TW" sz="3600" dirty="0">
                <a:latin typeface="+mn-ea"/>
                <a:ea typeface="+mn-ea"/>
              </a:rPr>
              <a:t>Hitler </a:t>
            </a:r>
            <a:r>
              <a:rPr lang="zh-HK" altLang="en-US" sz="3600" dirty="0">
                <a:latin typeface="+mn-ea"/>
                <a:ea typeface="+mn-ea"/>
              </a:rPr>
              <a:t>希特拉</a:t>
            </a:r>
            <a:br>
              <a:rPr lang="en-US" altLang="zh-HK" sz="3600" dirty="0">
                <a:latin typeface="+mn-ea"/>
                <a:ea typeface="+mn-ea"/>
              </a:rPr>
            </a:br>
            <a:r>
              <a:rPr lang="en-US" altLang="zh-HK" sz="3600" dirty="0">
                <a:latin typeface="+mn-ea"/>
                <a:ea typeface="+mn-ea"/>
              </a:rPr>
              <a:t>	</a:t>
            </a:r>
            <a:r>
              <a:rPr lang="zh-HK" altLang="en-US" sz="3600" dirty="0">
                <a:latin typeface="+mn-ea"/>
                <a:ea typeface="+mn-ea"/>
              </a:rPr>
              <a:t>麻原彰晃</a:t>
            </a:r>
          </a:p>
        </p:txBody>
      </p:sp>
    </p:spTree>
    <p:extLst>
      <p:ext uri="{BB962C8B-B14F-4D97-AF65-F5344CB8AC3E}">
        <p14:creationId xmlns:p14="http://schemas.microsoft.com/office/powerpoint/2010/main" val="18984443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158" y="1145431"/>
            <a:ext cx="5319318" cy="45671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z="4400" dirty="0">
                <a:latin typeface="+mn-ea"/>
                <a:ea typeface="+mn-ea"/>
              </a:rPr>
              <a:t>「為要叫我們行善」</a:t>
            </a:r>
            <a:endParaRPr lang="en-US" altLang="zh-HK" dirty="0"/>
          </a:p>
        </p:txBody>
      </p:sp>
    </p:spTree>
    <p:extLst>
      <p:ext uri="{BB962C8B-B14F-4D97-AF65-F5344CB8AC3E}">
        <p14:creationId xmlns:p14="http://schemas.microsoft.com/office/powerpoint/2010/main" val="14913285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zh-HK" altLang="en-US" sz="3600" dirty="0">
                <a:latin typeface="+mn-ea"/>
                <a:ea typeface="+mn-ea"/>
              </a:rPr>
              <a:t>俄烏戰爭難民潮 教會的代禱與接待行動 </a:t>
            </a:r>
            <a:br>
              <a:rPr lang="en-US" altLang="zh-HK" sz="3600" dirty="0">
                <a:latin typeface="+mn-ea"/>
                <a:ea typeface="+mn-ea"/>
              </a:rPr>
            </a:br>
            <a:r>
              <a:rPr lang="en-US" altLang="zh-HK" sz="3600" dirty="0">
                <a:latin typeface="+mn-ea"/>
                <a:ea typeface="+mn-ea"/>
              </a:rPr>
              <a:t>GOOD TV NEWS</a:t>
            </a:r>
            <a:br>
              <a:rPr lang="en-US" altLang="zh-HK" sz="3600" dirty="0">
                <a:latin typeface="+mn-ea"/>
                <a:ea typeface="+mn-ea"/>
              </a:rPr>
            </a:br>
            <a:br>
              <a:rPr lang="en-US" altLang="zh-HK" sz="3600" dirty="0">
                <a:latin typeface="+mn-ea"/>
                <a:ea typeface="+mn-ea"/>
              </a:rPr>
            </a:br>
            <a:r>
              <a:rPr lang="en-US" altLang="zh-HK" sz="3600" u="sng" dirty="0">
                <a:latin typeface="+mn-ea"/>
                <a:ea typeface="+mn-ea"/>
              </a:rPr>
              <a:t>https://youtu.be/RDArpb8J23I</a:t>
            </a:r>
            <a:endParaRPr lang="zh-HK" altLang="en-US" sz="3600" u="sng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909812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  <a:ea typeface="+mn-ea"/>
              </a:rPr>
              <a:t>時代論壇 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HK" sz="1800" dirty="0">
                <a:latin typeface="+mn-ea"/>
                <a:ea typeface="+mn-ea"/>
              </a:rPr>
              <a:t>1820</a:t>
            </a:r>
            <a:r>
              <a:rPr lang="zh-HK" altLang="en-US" sz="1800" dirty="0">
                <a:latin typeface="+mn-ea"/>
                <a:ea typeface="+mn-ea"/>
              </a:rPr>
              <a:t>期 </a:t>
            </a:r>
            <a:r>
              <a:rPr lang="en-US" altLang="zh-HK" sz="1800" dirty="0">
                <a:latin typeface="+mn-ea"/>
                <a:ea typeface="+mn-ea"/>
              </a:rPr>
              <a:t>. 2022</a:t>
            </a:r>
            <a:r>
              <a:rPr lang="zh-HK" altLang="en-US" sz="1800" dirty="0">
                <a:latin typeface="+mn-ea"/>
                <a:ea typeface="+mn-ea"/>
              </a:rPr>
              <a:t>年</a:t>
            </a:r>
            <a:r>
              <a:rPr lang="en-US" altLang="zh-HK" sz="1800" dirty="0">
                <a:latin typeface="+mn-ea"/>
                <a:ea typeface="+mn-ea"/>
              </a:rPr>
              <a:t>7</a:t>
            </a:r>
            <a:r>
              <a:rPr lang="zh-HK" altLang="en-US" sz="1800" dirty="0">
                <a:latin typeface="+mn-ea"/>
                <a:ea typeface="+mn-ea"/>
              </a:rPr>
              <a:t>月</a:t>
            </a:r>
            <a:r>
              <a:rPr lang="en-US" altLang="zh-HK" sz="1800" dirty="0">
                <a:latin typeface="+mn-ea"/>
                <a:ea typeface="+mn-ea"/>
              </a:rPr>
              <a:t>17</a:t>
            </a:r>
            <a:r>
              <a:rPr lang="zh-HK" altLang="en-US" sz="1800" dirty="0">
                <a:latin typeface="+mn-ea"/>
                <a:ea typeface="+mn-ea"/>
              </a:rPr>
              <a:t>日</a:t>
            </a:r>
            <a:br>
              <a:rPr lang="en-US" altLang="zh-HK" sz="1800" dirty="0">
                <a:latin typeface="+mn-ea"/>
                <a:ea typeface="+mn-ea"/>
              </a:rPr>
            </a:br>
            <a:br>
              <a:rPr lang="en-US" altLang="zh-HK" sz="1800" dirty="0">
                <a:latin typeface="+mn-ea"/>
                <a:ea typeface="+mn-ea"/>
              </a:rPr>
            </a:br>
            <a:br>
              <a:rPr lang="en-US" altLang="zh-HK" sz="1800" dirty="0">
                <a:latin typeface="+mn-ea"/>
                <a:ea typeface="+mn-ea"/>
              </a:rPr>
            </a:br>
            <a:r>
              <a:rPr lang="zh-TW" altLang="en-US" sz="2800" dirty="0">
                <a:latin typeface="+mn-ea"/>
                <a:ea typeface="+mn-ea"/>
              </a:rPr>
              <a:t>戰時生活艱險，但在烏克蘭教會身上卻看到，就算苦難不可避免，上帝仍在做工，將醜陋轉化為美好。「有很多基督徒可以離開，但他們卻選擇留下服侍他人；他們冒着生命危險穿越火線和俄軍的檢查站，深入戰爭地帶救出平民。」教會也團結在一起站出來，以前在烏克蘭，教會之間很分裂，但現在不一樣了</a:t>
            </a:r>
            <a:r>
              <a:rPr lang="en-US" altLang="zh-TW" sz="2800" dirty="0">
                <a:latin typeface="+mn-ea"/>
                <a:ea typeface="+mn-ea"/>
              </a:rPr>
              <a:t>…</a:t>
            </a:r>
            <a:r>
              <a:rPr lang="zh-TW" altLang="en-US" sz="2800" dirty="0">
                <a:latin typeface="+mn-ea"/>
                <a:ea typeface="+mn-ea"/>
              </a:rPr>
              <a:t>。在 </a:t>
            </a:r>
            <a:r>
              <a:rPr lang="en-US" altLang="zh-TW" sz="2800" dirty="0">
                <a:latin typeface="+mn-ea"/>
                <a:ea typeface="+mn-ea"/>
              </a:rPr>
              <a:t>Ternopil</a:t>
            </a:r>
            <a:r>
              <a:rPr lang="zh-TW" altLang="en-US" sz="2800" dirty="0">
                <a:latin typeface="+mn-ea"/>
                <a:ea typeface="+mn-ea"/>
              </a:rPr>
              <a:t>（烏克蘭西部一個洲），有十五間來自不同宗派</a:t>
            </a:r>
            <a:r>
              <a:rPr lang="en-US" altLang="zh-TW" sz="2800" dirty="0">
                <a:latin typeface="+mn-ea"/>
                <a:ea typeface="+mn-ea"/>
              </a:rPr>
              <a:t>…</a:t>
            </a:r>
            <a:r>
              <a:rPr lang="zh-TW" altLang="en-US" sz="2800" dirty="0">
                <a:latin typeface="+mn-ea"/>
                <a:ea typeface="+mn-ea"/>
              </a:rPr>
              <a:t>，聯合起來開放教會，安置向西撤離的烏克蘭難民，「我這輩子都沒見過這樣的畫面。」</a:t>
            </a: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376175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  <a:ea typeface="+mn-ea"/>
              </a:rPr>
              <a:t>微小工作中造就人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身邊有需要人多點關懷，問候與神一同在世証生活與人連結。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按上帝心意作美事。</a:t>
            </a: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266474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  <a:ea typeface="+mn-ea"/>
              </a:rPr>
              <a:t>祈禱</a:t>
            </a: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38947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zh-HK" altLang="en-US" sz="3600" dirty="0">
                <a:latin typeface="+mn-ea"/>
                <a:ea typeface="+mn-ea"/>
              </a:rPr>
              <a:t>討論問題</a:t>
            </a:r>
            <a:br>
              <a:rPr lang="en-US" altLang="zh-HK" sz="3600" dirty="0">
                <a:latin typeface="+mn-ea"/>
                <a:ea typeface="+mn-ea"/>
              </a:rPr>
            </a:br>
            <a:br>
              <a:rPr lang="en-US" altLang="zh-HK" sz="3600" dirty="0">
                <a:latin typeface="+mn-ea"/>
                <a:ea typeface="+mn-ea"/>
              </a:rPr>
            </a:br>
            <a:r>
              <a:rPr lang="en-US" altLang="zh-HK" sz="3600" dirty="0">
                <a:latin typeface="+mn-ea"/>
                <a:ea typeface="+mn-ea"/>
              </a:rPr>
              <a:t>1. </a:t>
            </a:r>
            <a:r>
              <a:rPr lang="zh-TW" altLang="en-US" sz="3600" dirty="0">
                <a:latin typeface="+mn-ea"/>
                <a:ea typeface="+mn-ea"/>
              </a:rPr>
              <a:t>保羅的 </a:t>
            </a:r>
            <a:r>
              <a:rPr lang="en-US" altLang="zh-TW" sz="3600" dirty="0">
                <a:latin typeface="+mn-ea"/>
                <a:ea typeface="+mn-ea"/>
              </a:rPr>
              <a:t>Top3 </a:t>
            </a:r>
            <a:r>
              <a:rPr lang="zh-TW" altLang="en-US" sz="3600" dirty="0">
                <a:latin typeface="+mn-ea"/>
                <a:ea typeface="+mn-ea"/>
              </a:rPr>
              <a:t>斷捨離對你來說，那一種最難捨。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2. </a:t>
            </a:r>
            <a:r>
              <a:rPr lang="zh-TW" altLang="en-US" sz="3600" dirty="0">
                <a:latin typeface="+mn-ea"/>
                <a:ea typeface="+mn-ea"/>
              </a:rPr>
              <a:t>你的 </a:t>
            </a:r>
            <a:r>
              <a:rPr lang="en-US" altLang="zh-TW" sz="3600" dirty="0">
                <a:latin typeface="+mn-ea"/>
                <a:ea typeface="+mn-ea"/>
              </a:rPr>
              <a:t>Ikigai</a:t>
            </a:r>
            <a:r>
              <a:rPr lang="zh-TW" altLang="en-US" sz="3600" dirty="0">
                <a:latin typeface="+mn-ea"/>
                <a:ea typeface="+mn-ea"/>
              </a:rPr>
              <a:t>，是那個組合。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3. </a:t>
            </a:r>
            <a:r>
              <a:rPr lang="zh-TW" altLang="en-US" sz="3600" dirty="0">
                <a:latin typeface="+mn-ea"/>
                <a:ea typeface="+mn-ea"/>
              </a:rPr>
              <a:t>你與上帝的關係如何</a:t>
            </a:r>
            <a:r>
              <a:rPr lang="en-US" altLang="zh-TW" sz="3600" dirty="0">
                <a:latin typeface="+mn-ea"/>
                <a:ea typeface="+mn-ea"/>
              </a:rPr>
              <a:t>?</a:t>
            </a:r>
            <a:br>
              <a:rPr lang="en-US" altLang="zh-HK" sz="3600" dirty="0">
                <a:latin typeface="+mn-ea"/>
                <a:ea typeface="+mn-ea"/>
              </a:rPr>
            </a:b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46625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  <a:ea typeface="+mn-ea"/>
              </a:rPr>
              <a:t>最難斷捨離 </a:t>
            </a:r>
            <a:r>
              <a:rPr lang="en-US" altLang="zh-TW" sz="3600" dirty="0">
                <a:latin typeface="+mn-ea"/>
                <a:ea typeface="+mn-ea"/>
              </a:rPr>
              <a:t>Top 10 (</a:t>
            </a:r>
            <a:r>
              <a:rPr lang="zh-TW" altLang="en-US" sz="3600" dirty="0">
                <a:latin typeface="+mn-ea"/>
                <a:ea typeface="+mn-ea"/>
              </a:rPr>
              <a:t>台灣</a:t>
            </a:r>
            <a:r>
              <a:rPr lang="en-US" altLang="zh-TW" sz="3600" dirty="0">
                <a:latin typeface="+mn-ea"/>
                <a:ea typeface="+mn-ea"/>
              </a:rPr>
              <a:t>)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10. </a:t>
            </a:r>
            <a:r>
              <a:rPr lang="zh-TW" altLang="en-US" sz="3600" dirty="0">
                <a:latin typeface="+mn-ea"/>
                <a:ea typeface="+mn-ea"/>
              </a:rPr>
              <a:t>書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9. </a:t>
            </a:r>
            <a:r>
              <a:rPr lang="zh-TW" altLang="en-US" sz="3600" dirty="0">
                <a:latin typeface="+mn-ea"/>
                <a:ea typeface="+mn-ea"/>
              </a:rPr>
              <a:t>筆記</a:t>
            </a:r>
            <a:r>
              <a:rPr lang="en-US" altLang="zh-TW" sz="3600" dirty="0">
                <a:latin typeface="+mn-ea"/>
                <a:ea typeface="+mn-ea"/>
              </a:rPr>
              <a:t> / </a:t>
            </a:r>
            <a:r>
              <a:rPr lang="zh-TW" altLang="en-US" sz="3600" dirty="0">
                <a:latin typeface="+mn-ea"/>
                <a:ea typeface="+mn-ea"/>
              </a:rPr>
              <a:t>教科書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8. </a:t>
            </a:r>
            <a:r>
              <a:rPr lang="zh-TW" altLang="en-US" sz="3600" dirty="0">
                <a:latin typeface="+mn-ea"/>
                <a:ea typeface="+mn-ea"/>
              </a:rPr>
              <a:t>食物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7. </a:t>
            </a:r>
            <a:r>
              <a:rPr lang="zh-TW" altLang="en-US" sz="3600" dirty="0">
                <a:latin typeface="+mn-ea"/>
                <a:ea typeface="+mn-ea"/>
              </a:rPr>
              <a:t>新的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6. </a:t>
            </a:r>
            <a:r>
              <a:rPr lang="zh-TW" altLang="en-US" sz="3600" dirty="0">
                <a:latin typeface="+mn-ea"/>
                <a:ea typeface="+mn-ea"/>
              </a:rPr>
              <a:t>貴的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5. </a:t>
            </a:r>
            <a:r>
              <a:rPr lang="zh-TW" altLang="en-US" sz="3600">
                <a:latin typeface="+mn-ea"/>
                <a:ea typeface="+mn-ea"/>
              </a:rPr>
              <a:t>前任的</a:t>
            </a: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77670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en-US" altLang="zh-TW" sz="3600" dirty="0">
                <a:latin typeface="+mn-ea"/>
                <a:ea typeface="+mn-ea"/>
              </a:rPr>
              <a:t>4. </a:t>
            </a:r>
            <a:r>
              <a:rPr lang="zh-TW" altLang="en-US" sz="3600" dirty="0">
                <a:latin typeface="+mn-ea"/>
                <a:ea typeface="+mn-ea"/>
              </a:rPr>
              <a:t>毛公仔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3. </a:t>
            </a:r>
            <a:r>
              <a:rPr lang="zh-TW" altLang="en-US" sz="3600" dirty="0">
                <a:latin typeface="+mn-ea"/>
                <a:ea typeface="+mn-ea"/>
              </a:rPr>
              <a:t>瘦了穿不下的衣服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2. </a:t>
            </a:r>
            <a:r>
              <a:rPr lang="zh-TW" altLang="en-US" sz="3600" dirty="0">
                <a:latin typeface="+mn-ea"/>
                <a:ea typeface="+mn-ea"/>
              </a:rPr>
              <a:t>追星的週邊商品 </a:t>
            </a:r>
            <a:r>
              <a:rPr lang="en-US" altLang="zh-TW" sz="3600" dirty="0">
                <a:latin typeface="+mn-ea"/>
                <a:ea typeface="+mn-ea"/>
              </a:rPr>
              <a:t>/ </a:t>
            </a:r>
            <a:r>
              <a:rPr lang="zh-TW" altLang="en-US" sz="3600" dirty="0">
                <a:latin typeface="+mn-ea"/>
                <a:ea typeface="+mn-ea"/>
              </a:rPr>
              <a:t>應援物品</a:t>
            </a: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07593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en-US" altLang="zh-HK" sz="3600" dirty="0">
                <a:latin typeface="+mn-ea"/>
                <a:ea typeface="+mn-ea"/>
              </a:rPr>
              <a:t>1. </a:t>
            </a:r>
            <a:r>
              <a:rPr lang="zh-TW" altLang="en-US" sz="3600" dirty="0">
                <a:latin typeface="+mn-ea"/>
                <a:ea typeface="+mn-ea"/>
              </a:rPr>
              <a:t>卡片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(</a:t>
            </a:r>
            <a:r>
              <a:rPr lang="zh-TW" altLang="en-US" sz="3600" dirty="0">
                <a:latin typeface="+mn-ea"/>
                <a:ea typeface="+mn-ea"/>
              </a:rPr>
              <a:t>自己的過去 </a:t>
            </a:r>
            <a:r>
              <a:rPr lang="en-US" altLang="zh-TW" sz="3600" dirty="0">
                <a:latin typeface="+mn-ea"/>
                <a:ea typeface="+mn-ea"/>
              </a:rPr>
              <a:t>/ </a:t>
            </a:r>
            <a:r>
              <a:rPr lang="zh-TW" altLang="en-US" sz="3600" dirty="0">
                <a:latin typeface="+mn-ea"/>
                <a:ea typeface="+mn-ea"/>
              </a:rPr>
              <a:t>經驗 </a:t>
            </a:r>
            <a:r>
              <a:rPr lang="en-US" altLang="zh-TW" sz="3600" dirty="0">
                <a:latin typeface="+mn-ea"/>
                <a:ea typeface="+mn-ea"/>
              </a:rPr>
              <a:t>/ </a:t>
            </a:r>
            <a:r>
              <a:rPr lang="zh-TW" altLang="en-US" sz="3600" dirty="0">
                <a:latin typeface="+mn-ea"/>
                <a:ea typeface="+mn-ea"/>
              </a:rPr>
              <a:t>工作 </a:t>
            </a:r>
            <a:r>
              <a:rPr lang="en-US" altLang="zh-TW" sz="3600" dirty="0">
                <a:latin typeface="+mn-ea"/>
                <a:ea typeface="+mn-ea"/>
              </a:rPr>
              <a:t>/ </a:t>
            </a:r>
            <a:r>
              <a:rPr lang="zh-TW" altLang="en-US" sz="3600" dirty="0">
                <a:latin typeface="+mn-ea"/>
                <a:ea typeface="+mn-ea"/>
              </a:rPr>
              <a:t>職位</a:t>
            </a:r>
            <a:r>
              <a:rPr lang="en-US" altLang="zh-TW" sz="3600" dirty="0">
                <a:latin typeface="+mn-ea"/>
                <a:ea typeface="+mn-ea"/>
              </a:rPr>
              <a:t>)</a:t>
            </a: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83301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  <a:ea typeface="+mn-ea"/>
              </a:rPr>
              <a:t>重生斷捨離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放下才能收獲更多</a:t>
            </a: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03608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HK" altLang="en-US" sz="3600" dirty="0">
                <a:latin typeface="+mn-ea"/>
                <a:ea typeface="+mn-ea"/>
              </a:rPr>
              <a:t>以弗所書 </a:t>
            </a:r>
            <a:r>
              <a:rPr lang="en-US" altLang="zh-HK" sz="3600" dirty="0">
                <a:latin typeface="+mn-ea"/>
                <a:ea typeface="+mn-ea"/>
              </a:rPr>
              <a:t>2</a:t>
            </a:r>
            <a:r>
              <a:rPr lang="zh-TW" altLang="en-US" sz="3600" dirty="0">
                <a:latin typeface="+mn-ea"/>
                <a:ea typeface="+mn-ea"/>
              </a:rPr>
              <a:t>：</a:t>
            </a:r>
            <a:r>
              <a:rPr lang="en-US" altLang="zh-TW" sz="3600" dirty="0">
                <a:latin typeface="+mn-ea"/>
                <a:ea typeface="+mn-ea"/>
              </a:rPr>
              <a:t>1-10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1 </a:t>
            </a:r>
            <a:r>
              <a:rPr lang="zh-TW" altLang="en-US" sz="3600" dirty="0">
                <a:latin typeface="+mn-ea"/>
                <a:ea typeface="+mn-ea"/>
              </a:rPr>
              <a:t>你們死在過犯罪惡之中，他叫你們活過來。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2 </a:t>
            </a:r>
            <a:r>
              <a:rPr lang="zh-TW" altLang="en-US" sz="3600" dirty="0">
                <a:latin typeface="+mn-ea"/>
                <a:ea typeface="+mn-ea"/>
              </a:rPr>
              <a:t>那時，你們在其中行事為人，隨從今世的風俗，順服空 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   </a:t>
            </a:r>
            <a:r>
              <a:rPr lang="zh-TW" altLang="en-US" sz="3600" dirty="0">
                <a:latin typeface="+mn-ea"/>
                <a:ea typeface="+mn-ea"/>
              </a:rPr>
              <a:t>中掌權者的首領，就是現今在悖逆之子心中運行的邪靈。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3 </a:t>
            </a:r>
            <a:r>
              <a:rPr lang="zh-TW" altLang="en-US" sz="3600" dirty="0">
                <a:latin typeface="+mn-ea"/>
                <a:ea typeface="+mn-ea"/>
              </a:rPr>
              <a:t>我們從前也都在他們中間，放縱肉體的私慾，隨著肉體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   </a:t>
            </a:r>
            <a:r>
              <a:rPr lang="zh-TW" altLang="en-US" sz="3600" dirty="0">
                <a:latin typeface="+mn-ea"/>
                <a:ea typeface="+mn-ea"/>
              </a:rPr>
              <a:t>和心中所喜好的去行，本為可怒之子，和別人一樣。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4 </a:t>
            </a:r>
            <a:r>
              <a:rPr lang="zh-TW" altLang="en-US" sz="3600" dirty="0">
                <a:latin typeface="+mn-ea"/>
                <a:ea typeface="+mn-ea"/>
              </a:rPr>
              <a:t>然而，上帝既有豐富的憐憫，因他愛我們的大愛，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5 </a:t>
            </a:r>
            <a:r>
              <a:rPr lang="zh-TW" altLang="en-US" sz="3600" dirty="0">
                <a:latin typeface="+mn-ea"/>
                <a:ea typeface="+mn-ea"/>
              </a:rPr>
              <a:t>當我們死在過犯中的時候，便叫我們與基督一同活過來。 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   </a:t>
            </a:r>
            <a:r>
              <a:rPr lang="zh-TW" altLang="en-US" sz="3600" dirty="0">
                <a:latin typeface="+mn-ea"/>
                <a:ea typeface="+mn-ea"/>
              </a:rPr>
              <a:t>你們得救是本乎恩。</a:t>
            </a: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22126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zh-TW" sz="3600" dirty="0">
                <a:latin typeface="+mn-ea"/>
                <a:ea typeface="+mn-ea"/>
              </a:rPr>
              <a:t>6 </a:t>
            </a:r>
            <a:r>
              <a:rPr lang="zh-TW" altLang="en-US" sz="3600" dirty="0">
                <a:latin typeface="+mn-ea"/>
                <a:ea typeface="+mn-ea"/>
              </a:rPr>
              <a:t>他又叫我們與基督耶穌一同復活，一同坐在天上，</a:t>
            </a:r>
            <a:r>
              <a:rPr lang="en-US" altLang="zh-TW" sz="3600" dirty="0">
                <a:latin typeface="+mn-ea"/>
                <a:ea typeface="+mn-ea"/>
              </a:rPr>
              <a:t>7 </a:t>
            </a:r>
            <a:r>
              <a:rPr lang="zh-TW" altLang="en-US" sz="3600" dirty="0">
                <a:latin typeface="+mn-ea"/>
                <a:ea typeface="+mn-ea"/>
              </a:rPr>
              <a:t>要將他極豐富的恩典，就是他在基督耶穌裏向我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   </a:t>
            </a:r>
            <a:r>
              <a:rPr lang="zh-TW" altLang="en-US" sz="3600" dirty="0">
                <a:latin typeface="+mn-ea"/>
                <a:ea typeface="+mn-ea"/>
              </a:rPr>
              <a:t>們所施的恩慈，顯明給後來的世代看。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8 </a:t>
            </a:r>
            <a:r>
              <a:rPr lang="zh-TW" altLang="en-US" sz="3600" dirty="0">
                <a:latin typeface="+mn-ea"/>
                <a:ea typeface="+mn-ea"/>
              </a:rPr>
              <a:t>你們得救是本乎恩，也因著信；這並不是出於自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   </a:t>
            </a:r>
            <a:r>
              <a:rPr lang="zh-TW" altLang="en-US" sz="3600" dirty="0">
                <a:latin typeface="+mn-ea"/>
                <a:ea typeface="+mn-ea"/>
              </a:rPr>
              <a:t>己，乃是上帝所賜的；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9 </a:t>
            </a:r>
            <a:r>
              <a:rPr lang="zh-TW" altLang="en-US" sz="3600" dirty="0">
                <a:latin typeface="+mn-ea"/>
                <a:ea typeface="+mn-ea"/>
              </a:rPr>
              <a:t>也不是出於行為，免得有人自誇。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10 </a:t>
            </a:r>
            <a:r>
              <a:rPr lang="zh-TW" altLang="en-US" sz="3600" dirty="0">
                <a:latin typeface="+mn-ea"/>
                <a:ea typeface="+mn-ea"/>
              </a:rPr>
              <a:t>我們原是他的工作，在基督耶穌裏造成的，為要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   </a:t>
            </a:r>
            <a:r>
              <a:rPr lang="zh-TW" altLang="en-US" sz="3600" dirty="0">
                <a:latin typeface="+mn-ea"/>
                <a:ea typeface="+mn-ea"/>
              </a:rPr>
              <a:t>叫我們行善，就是上帝所預備叫我們行的。</a:t>
            </a: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2821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en-US" altLang="zh-HK" sz="3600" dirty="0">
                <a:latin typeface="+mn-ea"/>
                <a:ea typeface="+mn-ea"/>
              </a:rPr>
              <a:t>1. </a:t>
            </a:r>
            <a:r>
              <a:rPr lang="zh-TW" altLang="en-US" sz="3600" dirty="0">
                <a:latin typeface="+mn-ea"/>
                <a:ea typeface="+mn-ea"/>
              </a:rPr>
              <a:t>保羅斷捨離的 </a:t>
            </a:r>
            <a:r>
              <a:rPr lang="en-US" altLang="zh-TW" sz="3600" dirty="0">
                <a:latin typeface="+mn-ea"/>
                <a:ea typeface="+mn-ea"/>
              </a:rPr>
              <a:t>Top 3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2. </a:t>
            </a:r>
            <a:r>
              <a:rPr lang="zh-TW" altLang="en-US" sz="3600" dirty="0">
                <a:latin typeface="+mn-ea"/>
                <a:ea typeface="+mn-ea"/>
              </a:rPr>
              <a:t>保羅的不捨離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3. </a:t>
            </a:r>
            <a:r>
              <a:rPr lang="zh-TW" altLang="en-US" sz="3600" dirty="0">
                <a:latin typeface="+mn-ea"/>
                <a:ea typeface="+mn-ea"/>
              </a:rPr>
              <a:t>我們原是上帝工作</a:t>
            </a: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87967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1740</TotalTime>
  <Words>1151</Words>
  <Application>Microsoft Office PowerPoint</Application>
  <PresentationFormat>寬螢幕</PresentationFormat>
  <Paragraphs>48</Paragraphs>
  <Slides>26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31" baseType="lpstr">
      <vt:lpstr>新細明體</vt:lpstr>
      <vt:lpstr>Arial</vt:lpstr>
      <vt:lpstr>Calibri</vt:lpstr>
      <vt:lpstr>Calibri Light</vt:lpstr>
      <vt:lpstr>Office 佈景主題</vt:lpstr>
      <vt:lpstr> </vt:lpstr>
      <vt:lpstr>一場重生的斷捨離  弗二1-10</vt:lpstr>
      <vt:lpstr>最難斷捨離 Top 10 (台灣)  10. 書 9. 筆記 / 教科書 8. 食物 7. 新的 6. 貴的 5. 前任的</vt:lpstr>
      <vt:lpstr>4. 毛公仔 3. 瘦了穿不下的衣服 2. 追星的週邊商品 / 應援物品</vt:lpstr>
      <vt:lpstr>1. 卡片  (自己的過去 / 經驗 / 工作 / 職位)</vt:lpstr>
      <vt:lpstr>重生斷捨離  放下才能收獲更多</vt:lpstr>
      <vt:lpstr>以弗所書 2：1-10  1 你們死在過犯罪惡之中，他叫你們活過來。 2 那時，你們在其中行事為人，隨從今世的風俗，順服空     中掌權者的首領，就是現今在悖逆之子心中運行的邪靈。 3 我們從前也都在他們中間，放縱肉體的私慾，隨著肉體    和心中所喜好的去行，本為可怒之子，和別人一樣。 4 然而，上帝既有豐富的憐憫，因他愛我們的大愛， 5 當我們死在過犯中的時候，便叫我們與基督一同活過來。     你們得救是本乎恩。</vt:lpstr>
      <vt:lpstr>6 他又叫我們與基督耶穌一同復活，一同坐在天上，7 要將他極豐富的恩典，就是他在基督耶穌裏向我    們所施的恩慈，顯明給後來的世代看。 8 你們得救是本乎恩，也因著信；這並不是出於自    己，乃是上帝所賜的； 9 也不是出於行為，免得有人自誇。 10 我們原是他的工作，在基督耶穌裏造成的，為要    叫我們行善，就是上帝所預備叫我們行的。</vt:lpstr>
      <vt:lpstr>1. 保羅斷捨離的 Top 3  2. 保羅的不捨離  3. 我們原是上帝工作</vt:lpstr>
      <vt:lpstr>以弗所書 2：1-3  「1 你們死在過犯罪惡之中，他叫你們活過來。2 那時，你們在其中行事為人，隨從今世的風俗，順服空中掌權者的首領，就是現今在悖逆之子心中運行的邪靈。3 我們從前也都在他們中間，放縱肉體的私慾，隨著肉體和心中所喜好的去行，本為可怒之子，和別人一樣。」   須生尤死  a) The Sixth Sense 鬼眼  b) Dead Man Walking 越過死亡線</vt:lpstr>
      <vt:lpstr>第3位  「今世風俗」不良風氣  效率 -&gt; 僥倖 -&gt; 急功近利 -&gt; 不勞而獲  </vt:lpstr>
      <vt:lpstr>第2位  「順服空中掌中權者」邪靈  風水命理 &lt;= 主宰</vt:lpstr>
      <vt:lpstr>第1位  「隨著肉體和心中所喜好」  私慾 / 自我中心</vt:lpstr>
      <vt:lpstr>2. 保羅的不捨離   以弗所書 2：4  「4 然而，上帝既有豐富的憐憫，因他愛我們的大愛，」</vt:lpstr>
      <vt:lpstr>第4節 然而 =&gt; 轉機  神 =&gt; 叫人起死回生</vt:lpstr>
      <vt:lpstr>以弗所書 2：5-7  「5 當我們死在過犯中的時候，便叫我們與基督一同活過來。你們得救是本乎恩。6 他又叫我們與基督耶穌一同復活，一同坐在天上，7 要將他極豐富的恩典，就是他在基督耶穌裏向我們所施的恩慈，顯明給後來的世代看。」  - 同活過來 (現在)  - 同復活 (將來)  - 同坐在天上 (永遠)</vt:lpstr>
      <vt:lpstr>與神維繫關係</vt:lpstr>
      <vt:lpstr>3. 我們原是上帝工作  以弗所書 2：8-10 「8 你們得救是本乎恩，也因著信；這並不是出於自己，乃是上帝所賜的；9 也不是出於行為，免得有人自誇。10 我們原是他的工作，在基督耶穌裏造成的，為要叫我們行善，就是上帝所預備叫我們行的。」</vt:lpstr>
      <vt:lpstr>PowerPoint 簡報</vt:lpstr>
      <vt:lpstr>=&gt; 沒有聽從上帝心意，沒有斷捨離1-3。  例：Hitler 希特拉  麻原彰晃</vt:lpstr>
      <vt:lpstr>「為要叫我們行善」</vt:lpstr>
      <vt:lpstr>俄烏戰爭難民潮 教會的代禱與接待行動  GOOD TV NEWS  https://youtu.be/RDArpb8J23I</vt:lpstr>
      <vt:lpstr>時代論壇  1820期 . 2022年7月17日   戰時生活艱險，但在烏克蘭教會身上卻看到，就算苦難不可避免，上帝仍在做工，將醜陋轉化為美好。「有很多基督徒可以離開，但他們卻選擇留下服侍他人；他們冒着生命危險穿越火線和俄軍的檢查站，深入戰爭地帶救出平民。」教會也團結在一起站出來，以前在烏克蘭，教會之間很分裂，但現在不一樣了…。在 Ternopil（烏克蘭西部一個洲），有十五間來自不同宗派…，聯合起來開放教會，安置向西撤離的烏克蘭難民，「我這輩子都沒見過這樣的畫面。」</vt:lpstr>
      <vt:lpstr>微小工作中造就人 身邊有需要人多點關懷，問候與神一同在世証生活與人連結。  按上帝心意作美事。</vt:lpstr>
      <vt:lpstr>祈禱</vt:lpstr>
      <vt:lpstr>討論問題  1. 保羅的 Top3 斷捨離對你來說，那一種最難捨。  2. 你的 Ikigai，是那個組合。  3. 你與上帝的關係如何?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fongsui</dc:creator>
  <cp:lastModifiedBy>Choi Chun Chin Sunny, 蔡俊展</cp:lastModifiedBy>
  <cp:revision>114</cp:revision>
  <cp:lastPrinted>2021-12-23T02:13:36Z</cp:lastPrinted>
  <dcterms:created xsi:type="dcterms:W3CDTF">2021-04-16T10:30:22Z</dcterms:created>
  <dcterms:modified xsi:type="dcterms:W3CDTF">2023-03-21T07:07:00Z</dcterms:modified>
</cp:coreProperties>
</file>