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1" r:id="rId2"/>
    <p:sldId id="286" r:id="rId3"/>
    <p:sldId id="294" r:id="rId4"/>
    <p:sldId id="295" r:id="rId5"/>
    <p:sldId id="299" r:id="rId6"/>
    <p:sldId id="298" r:id="rId7"/>
    <p:sldId id="327" r:id="rId8"/>
    <p:sldId id="326" r:id="rId9"/>
    <p:sldId id="297" r:id="rId10"/>
    <p:sldId id="302" r:id="rId11"/>
    <p:sldId id="300" r:id="rId12"/>
    <p:sldId id="301" r:id="rId13"/>
    <p:sldId id="330" r:id="rId14"/>
    <p:sldId id="329" r:id="rId15"/>
    <p:sldId id="328" r:id="rId16"/>
    <p:sldId id="296" r:id="rId17"/>
    <p:sldId id="307" r:id="rId18"/>
    <p:sldId id="306" r:id="rId19"/>
    <p:sldId id="305" r:id="rId20"/>
    <p:sldId id="334" r:id="rId21"/>
    <p:sldId id="332" r:id="rId22"/>
    <p:sldId id="331" r:id="rId23"/>
    <p:sldId id="304" r:id="rId24"/>
    <p:sldId id="311" r:id="rId25"/>
    <p:sldId id="325" r:id="rId26"/>
    <p:sldId id="310" r:id="rId27"/>
  </p:sldIdLst>
  <p:sldSz cx="12192000" cy="6858000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2FC7-81D8-4B92-9AE5-466B132FE2D2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EB559-65C5-49E7-8237-5BD79DD1BB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2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14B16-9878-4F5F-82BA-BE3AF852C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2348DC-6774-46A0-B812-36A17EFC3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5BED1-B7E0-4032-A531-8A99DA8B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AF0095-0172-4951-86A7-8FF7F1A1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7B8E4F-A67C-4AB1-A7F4-8571753E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5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D723B-270A-4E94-BC47-DDEB78B6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5D9D3F-AFF7-4434-8589-5EAED974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5191A1-1DAC-48BB-A9A5-741641C3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C8EAB8-5D12-405B-84A3-71DD2C31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918F10-3761-4F77-AB12-D7511FE8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67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D333F30-82A2-4797-9C05-3A36CDFF7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1F5575-EA80-44EE-955C-C43EFA48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7DDB37-594C-468A-9816-49AFF5F2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E1DEF8-5DA3-422F-8263-D55E4E4F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937760-8C50-457F-AB39-A30B4249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21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BE35E-0691-4747-B9B0-C452B336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9D49EB-018E-4514-8AEC-D65C803C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C1CAA2-0E35-4861-86EF-C03864C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0D1FDA-6E95-45A2-829D-E5D890D8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DC94B7-54FC-4E9D-AEFB-AFCB020E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62E3DE-1BC8-4583-BBD8-B67CAFB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2693CE-0782-4F95-8CFA-DE53EE6C7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9AE7B-E81B-4C75-B0F0-88FB573C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3616D7-A3D7-4C39-96CB-D46094C4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F197CA-7A12-4EA7-AB5D-FF901509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81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FFBBC-23FC-4ED3-A77C-1F03AEAD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0D265E-9519-4971-8B11-B5570AE8F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DDDE0A-CF91-428F-BC26-5AC31AD5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74D8E2-DF4F-4820-B45D-3AC12BF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6D1B96-B687-4917-871E-04C189AF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658B-F3B0-4874-85A3-956DF87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1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957C1E-2F10-4638-BC36-7D6BB429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0E9969-F2C7-4757-83D3-4B74F42A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9A56E-E862-49DD-9E1E-6BEC33C50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CBC2B45-4F1C-4BA9-8C18-DFCCA250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FFC5AF-FF61-48AB-8C12-B6DE3B840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C865C2-4D78-490B-B550-185C30D0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2A94D00-B590-408F-8998-EBD5F34D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14EBE2-6047-4EF6-8BFF-AD1C65A3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11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A8ECB-AE34-4E10-9BB1-FCF7DE24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8607ED-9AD3-41D4-BD49-A0FFCF48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308B679-80E2-4B37-8ABD-5B4C56E0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107B25-07AE-4EAE-B5F8-73CE1AD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74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A66B77-E6EC-4C39-8F4B-3EDDA753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5C553D-7C5F-402F-9B26-A1CF0CFE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5DCF79-B838-4087-801A-993D5227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445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344667-24D7-4A0A-BC7C-82FA90BF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3BF281-8F95-4825-AA72-78FE83361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94EE27-F1F0-4D49-918F-33C22FB7D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C05E9D-8419-4BD8-A3E1-BF8B788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77D42-0243-4FF9-A777-E3CB97F8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EF8304-7AD0-4037-94B9-02FCD9E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60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800C1-5CA2-470F-AAB3-433CA8B7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1E950E-8B3C-4888-AFA1-9270C77E5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2A4CA1-CD3C-4D38-BBA8-61F0EE72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09572C-1372-40BA-9AAC-451FF953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81F2D9-0919-42CA-8557-287B5EC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834797-B2F7-4845-B198-52F361EC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255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B14E74-3875-410F-BAD8-9C9C262E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60AA8F-BCC3-4369-BE3F-C04CBA16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9E86C2-8F5E-4963-B702-C271A6A7F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D3CF-11F9-4CB4-9056-9358DD0235A8}" type="datetimeFigureOut">
              <a:rPr lang="zh-HK" altLang="en-US" smtClean="0"/>
              <a:t>21/3/2023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35C64-214E-4785-AFD7-2D0165957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26BF6A-D682-4AF8-9DFC-6D67D2FC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0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D7BB4-0A19-46EF-9DE8-07AF4E6B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A7080E-9B01-4BF3-ABC4-5DB230B2C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114"/>
            <a:ext cx="10515600" cy="54868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祈禱</a:t>
            </a:r>
            <a:r>
              <a:rPr lang="en-US" altLang="zh-TW" sz="3600" dirty="0"/>
              <a:t>	</a:t>
            </a:r>
            <a:r>
              <a:rPr lang="en-US" altLang="zh-TW" sz="4800" b="1" dirty="0"/>
              <a:t>				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6201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475"/>
            <a:ext cx="10515600" cy="6134099"/>
          </a:xfrm>
        </p:spPr>
        <p:txBody>
          <a:bodyPr>
            <a:normAutofit/>
          </a:bodyPr>
          <a:lstStyle/>
          <a:p>
            <a:r>
              <a:rPr lang="zh-HK" altLang="en-US" sz="2000" dirty="0">
                <a:latin typeface="+mn-ea"/>
                <a:ea typeface="+mn-ea"/>
              </a:rPr>
              <a:t>以弗所書 </a:t>
            </a:r>
            <a:r>
              <a:rPr lang="en-US" altLang="zh-HK" sz="2000" dirty="0">
                <a:latin typeface="+mn-ea"/>
                <a:ea typeface="+mn-ea"/>
              </a:rPr>
              <a:t>2</a:t>
            </a:r>
            <a:r>
              <a:rPr lang="zh-TW" altLang="en-US" sz="2000" dirty="0">
                <a:latin typeface="+mn-ea"/>
                <a:ea typeface="+mn-ea"/>
              </a:rPr>
              <a:t>：</a:t>
            </a:r>
            <a:r>
              <a:rPr lang="en-US" altLang="zh-TW" sz="2000" dirty="0">
                <a:latin typeface="+mn-ea"/>
                <a:ea typeface="+mn-ea"/>
              </a:rPr>
              <a:t>1-3</a:t>
            </a: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2000" dirty="0">
                <a:latin typeface="+mn-ea"/>
                <a:ea typeface="+mn-ea"/>
              </a:rPr>
            </a:br>
            <a:r>
              <a:rPr lang="zh-TW" altLang="en-US" sz="2000" dirty="0">
                <a:latin typeface="+mn-ea"/>
                <a:ea typeface="+mn-ea"/>
              </a:rPr>
              <a:t>「</a:t>
            </a:r>
            <a:r>
              <a:rPr lang="en-US" altLang="zh-TW" sz="2000" dirty="0">
                <a:latin typeface="+mn-ea"/>
                <a:ea typeface="+mn-ea"/>
              </a:rPr>
              <a:t>1 </a:t>
            </a:r>
            <a:r>
              <a:rPr lang="zh-TW" altLang="en-US" sz="2000" dirty="0">
                <a:latin typeface="+mn-ea"/>
                <a:ea typeface="+mn-ea"/>
              </a:rPr>
              <a:t>你們死在過犯罪惡之中，他叫你們活過來。</a:t>
            </a:r>
            <a:r>
              <a:rPr lang="en-US" altLang="zh-TW" sz="2000" dirty="0">
                <a:latin typeface="+mn-ea"/>
                <a:ea typeface="+mn-ea"/>
              </a:rPr>
              <a:t>2 </a:t>
            </a:r>
            <a:r>
              <a:rPr lang="zh-TW" altLang="en-US" sz="2000" dirty="0">
                <a:latin typeface="+mn-ea"/>
                <a:ea typeface="+mn-ea"/>
              </a:rPr>
              <a:t>那時，你們在其中行事為人，隨從今世的風俗，順服空中掌權者的首領，就是現今在悖逆之子心中運行的邪靈。</a:t>
            </a:r>
            <a:r>
              <a:rPr lang="en-US" altLang="zh-TW" sz="2000" dirty="0">
                <a:latin typeface="+mn-ea"/>
                <a:ea typeface="+mn-ea"/>
              </a:rPr>
              <a:t>3 </a:t>
            </a:r>
            <a:r>
              <a:rPr lang="zh-TW" altLang="en-US" sz="2000" dirty="0">
                <a:latin typeface="+mn-ea"/>
                <a:ea typeface="+mn-ea"/>
              </a:rPr>
              <a:t>我們從前也都在他們中間，放縱肉體的私慾，隨著肉體和心中所喜好的去行，本為可怒之子，和別人一樣。」</a:t>
            </a: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須生尤死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a) The Sixth Sense </a:t>
            </a:r>
            <a:r>
              <a:rPr lang="zh-HK" altLang="en-US" sz="3600" dirty="0">
                <a:latin typeface="+mn-ea"/>
                <a:ea typeface="+mn-ea"/>
              </a:rPr>
              <a:t>鬼眼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b) Dead Man Walking </a:t>
            </a:r>
            <a:r>
              <a:rPr lang="zh-HK" altLang="en-US" sz="3600" dirty="0">
                <a:latin typeface="+mn-ea"/>
                <a:ea typeface="+mn-ea"/>
              </a:rPr>
              <a:t>越過死亡線</a:t>
            </a:r>
          </a:p>
        </p:txBody>
      </p:sp>
    </p:spTree>
    <p:extLst>
      <p:ext uri="{BB962C8B-B14F-4D97-AF65-F5344CB8AC3E}">
        <p14:creationId xmlns:p14="http://schemas.microsoft.com/office/powerpoint/2010/main" val="35085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第</a:t>
            </a:r>
            <a:r>
              <a:rPr lang="en-US" altLang="zh-TW" sz="3600" dirty="0">
                <a:latin typeface="+mn-ea"/>
                <a:ea typeface="+mn-ea"/>
              </a:rPr>
              <a:t>3</a:t>
            </a:r>
            <a:r>
              <a:rPr lang="zh-TW" altLang="en-US" sz="3600" dirty="0">
                <a:latin typeface="+mn-ea"/>
                <a:ea typeface="+mn-ea"/>
              </a:rPr>
              <a:t>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「今世風俗」不良風氣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效率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僥倖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急功近利</a:t>
            </a:r>
            <a:r>
              <a:rPr lang="en-US" altLang="zh-TW" sz="3600" dirty="0">
                <a:latin typeface="+mn-ea"/>
                <a:ea typeface="+mn-ea"/>
              </a:rPr>
              <a:t> -&gt; </a:t>
            </a:r>
            <a:r>
              <a:rPr lang="zh-TW" altLang="en-US" sz="3600" dirty="0">
                <a:latin typeface="+mn-ea"/>
                <a:ea typeface="+mn-ea"/>
              </a:rPr>
              <a:t>不勞而獲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105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第</a:t>
            </a:r>
            <a:r>
              <a:rPr lang="en-US" altLang="zh-TW" sz="3600" dirty="0">
                <a:latin typeface="+mn-ea"/>
                <a:ea typeface="+mn-ea"/>
              </a:rPr>
              <a:t>2</a:t>
            </a:r>
            <a:r>
              <a:rPr lang="zh-TW" altLang="en-US" sz="3600" dirty="0">
                <a:latin typeface="+mn-ea"/>
                <a:ea typeface="+mn-ea"/>
              </a:rPr>
              <a:t>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「順服空中掌中權者」邪靈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風水命理 </a:t>
            </a:r>
            <a:r>
              <a:rPr lang="en-US" altLang="zh-TW" sz="3600" dirty="0">
                <a:latin typeface="+mn-ea"/>
                <a:ea typeface="+mn-ea"/>
              </a:rPr>
              <a:t>&lt;= </a:t>
            </a:r>
            <a:r>
              <a:rPr lang="zh-TW" altLang="en-US" sz="3600" dirty="0">
                <a:latin typeface="+mn-ea"/>
                <a:ea typeface="+mn-ea"/>
              </a:rPr>
              <a:t>主宰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084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第</a:t>
            </a:r>
            <a:r>
              <a:rPr lang="en-US" altLang="zh-TW" sz="3600" dirty="0">
                <a:latin typeface="+mn-ea"/>
                <a:ea typeface="+mn-ea"/>
              </a:rPr>
              <a:t>1</a:t>
            </a:r>
            <a:r>
              <a:rPr lang="zh-TW" altLang="en-US" sz="3600" dirty="0">
                <a:latin typeface="+mn-ea"/>
                <a:ea typeface="+mn-ea"/>
              </a:rPr>
              <a:t>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「隨著肉體和心中所喜好」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私慾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自我中心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233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保羅的不捨離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HK" altLang="en-US" sz="2000" dirty="0">
                <a:latin typeface="+mn-ea"/>
                <a:ea typeface="+mn-ea"/>
              </a:rPr>
              <a:t>以弗所書 </a:t>
            </a:r>
            <a:r>
              <a:rPr lang="en-US" altLang="zh-HK" sz="2000" dirty="0">
                <a:latin typeface="+mn-ea"/>
                <a:ea typeface="+mn-ea"/>
              </a:rPr>
              <a:t>2</a:t>
            </a:r>
            <a:r>
              <a:rPr lang="zh-TW" altLang="en-US" sz="2000" dirty="0">
                <a:latin typeface="+mn-ea"/>
                <a:ea typeface="+mn-ea"/>
              </a:rPr>
              <a:t>：</a:t>
            </a:r>
            <a:r>
              <a:rPr lang="en-US" altLang="zh-TW" sz="2000" dirty="0">
                <a:latin typeface="+mn-ea"/>
                <a:ea typeface="+mn-ea"/>
              </a:rPr>
              <a:t>4</a:t>
            </a: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2000" dirty="0">
                <a:latin typeface="+mn-ea"/>
                <a:ea typeface="+mn-ea"/>
              </a:rPr>
            </a:br>
            <a:r>
              <a:rPr lang="zh-TW" altLang="en-US" sz="2000" dirty="0">
                <a:latin typeface="+mn-ea"/>
                <a:ea typeface="+mn-ea"/>
              </a:rPr>
              <a:t>「</a:t>
            </a:r>
            <a:r>
              <a:rPr lang="en-US" altLang="zh-TW" sz="2000" dirty="0">
                <a:latin typeface="+mn-ea"/>
                <a:ea typeface="+mn-ea"/>
              </a:rPr>
              <a:t>4 </a:t>
            </a:r>
            <a:r>
              <a:rPr lang="zh-TW" altLang="en-US" sz="2000" dirty="0">
                <a:latin typeface="+mn-ea"/>
                <a:ea typeface="+mn-ea"/>
              </a:rPr>
              <a:t>然而，上帝既有豐富的憐憫，因他愛我們的大愛，」</a:t>
            </a: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659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第</a:t>
            </a:r>
            <a:r>
              <a:rPr lang="en-US" altLang="zh-TW" sz="3600" dirty="0">
                <a:latin typeface="+mn-ea"/>
                <a:ea typeface="+mn-ea"/>
              </a:rPr>
              <a:t>4</a:t>
            </a:r>
            <a:r>
              <a:rPr lang="zh-TW" altLang="en-US" sz="3600" dirty="0">
                <a:latin typeface="+mn-ea"/>
                <a:ea typeface="+mn-ea"/>
              </a:rPr>
              <a:t>節</a:t>
            </a: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然而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轉機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神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叫人起死回生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3337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2000" dirty="0">
                <a:latin typeface="+mn-ea"/>
                <a:ea typeface="+mn-ea"/>
              </a:rPr>
              <a:t>以弗所書 </a:t>
            </a:r>
            <a:r>
              <a:rPr lang="en-US" altLang="zh-HK" sz="2000" dirty="0">
                <a:latin typeface="+mn-ea"/>
                <a:ea typeface="+mn-ea"/>
              </a:rPr>
              <a:t>2</a:t>
            </a:r>
            <a:r>
              <a:rPr lang="zh-TW" altLang="en-US" sz="2000" dirty="0">
                <a:latin typeface="+mn-ea"/>
                <a:ea typeface="+mn-ea"/>
              </a:rPr>
              <a:t>：</a:t>
            </a:r>
            <a:r>
              <a:rPr lang="en-US" altLang="zh-TW" sz="2000" dirty="0">
                <a:latin typeface="+mn-ea"/>
                <a:ea typeface="+mn-ea"/>
              </a:rPr>
              <a:t>5-7</a:t>
            </a: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2000" dirty="0">
                <a:latin typeface="+mn-ea"/>
                <a:ea typeface="+mn-ea"/>
              </a:rPr>
            </a:br>
            <a:r>
              <a:rPr lang="zh-TW" altLang="en-US" sz="2000" dirty="0">
                <a:latin typeface="+mn-ea"/>
                <a:ea typeface="+mn-ea"/>
              </a:rPr>
              <a:t>「</a:t>
            </a:r>
            <a:r>
              <a:rPr lang="en-US" altLang="zh-TW" sz="2000" dirty="0">
                <a:latin typeface="+mn-ea"/>
                <a:ea typeface="+mn-ea"/>
              </a:rPr>
              <a:t>5 </a:t>
            </a:r>
            <a:r>
              <a:rPr lang="zh-TW" altLang="en-US" sz="2000" dirty="0">
                <a:latin typeface="+mn-ea"/>
                <a:ea typeface="+mn-ea"/>
              </a:rPr>
              <a:t>當我們死在過犯中的時候，便叫我們與基督一同活過來。你們得救是本乎恩。</a:t>
            </a:r>
            <a:r>
              <a:rPr lang="en-US" altLang="zh-TW" sz="2000" dirty="0">
                <a:latin typeface="+mn-ea"/>
                <a:ea typeface="+mn-ea"/>
              </a:rPr>
              <a:t>6 </a:t>
            </a:r>
            <a:r>
              <a:rPr lang="zh-TW" altLang="en-US" sz="2000" dirty="0">
                <a:latin typeface="+mn-ea"/>
                <a:ea typeface="+mn-ea"/>
              </a:rPr>
              <a:t>他又叫我們與基督耶穌一同復活，一同坐在天上，</a:t>
            </a:r>
            <a:r>
              <a:rPr lang="en-US" altLang="zh-TW" sz="2000" dirty="0">
                <a:latin typeface="+mn-ea"/>
                <a:ea typeface="+mn-ea"/>
              </a:rPr>
              <a:t>7 </a:t>
            </a:r>
            <a:r>
              <a:rPr lang="zh-TW" altLang="en-US" sz="2000" dirty="0">
                <a:latin typeface="+mn-ea"/>
                <a:ea typeface="+mn-ea"/>
              </a:rPr>
              <a:t>要將他極豐富的恩典，就是他在基督耶穌裏向我們所施的恩慈，顯明給後來的世代看。」</a:t>
            </a:r>
            <a:br>
              <a:rPr lang="en-US" altLang="zh-TW" sz="20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同活過來 </a:t>
            </a: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TW" altLang="en-US" sz="3600" dirty="0">
                <a:latin typeface="+mn-ea"/>
                <a:ea typeface="+mn-ea"/>
              </a:rPr>
              <a:t>現在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同復活 </a:t>
            </a: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TW" altLang="en-US" sz="3600" dirty="0">
                <a:latin typeface="+mn-ea"/>
                <a:ea typeface="+mn-ea"/>
              </a:rPr>
              <a:t>將來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同坐在天上 </a:t>
            </a: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TW" altLang="en-US" sz="3600" dirty="0">
                <a:latin typeface="+mn-ea"/>
                <a:ea typeface="+mn-ea"/>
              </a:rPr>
              <a:t>永遠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068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與神維繫關係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9900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我們原是上帝工作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HK" altLang="en-US" sz="2000" dirty="0">
                <a:latin typeface="+mn-ea"/>
                <a:ea typeface="+mn-ea"/>
              </a:rPr>
              <a:t>以弗所書 </a:t>
            </a:r>
            <a:r>
              <a:rPr lang="en-US" altLang="zh-HK" sz="2000" dirty="0">
                <a:latin typeface="+mn-ea"/>
                <a:ea typeface="+mn-ea"/>
              </a:rPr>
              <a:t>2</a:t>
            </a:r>
            <a:r>
              <a:rPr lang="zh-TW" altLang="en-US" sz="2000" dirty="0">
                <a:latin typeface="+mn-ea"/>
                <a:ea typeface="+mn-ea"/>
              </a:rPr>
              <a:t>：</a:t>
            </a:r>
            <a:r>
              <a:rPr lang="en-US" altLang="zh-TW" sz="2000" dirty="0">
                <a:latin typeface="+mn-ea"/>
                <a:ea typeface="+mn-ea"/>
              </a:rPr>
              <a:t>8-10</a:t>
            </a:r>
            <a:br>
              <a:rPr lang="en-US" altLang="zh-TW" sz="2000" dirty="0">
                <a:latin typeface="+mn-ea"/>
                <a:ea typeface="+mn-ea"/>
              </a:rPr>
            </a:br>
            <a:r>
              <a:rPr lang="zh-TW" altLang="en-US" sz="2000" dirty="0">
                <a:latin typeface="+mn-ea"/>
                <a:ea typeface="+mn-ea"/>
              </a:rPr>
              <a:t>「</a:t>
            </a:r>
            <a:r>
              <a:rPr lang="en-US" altLang="zh-TW" sz="2000" dirty="0">
                <a:latin typeface="+mn-ea"/>
                <a:ea typeface="+mn-ea"/>
              </a:rPr>
              <a:t>8 </a:t>
            </a:r>
            <a:r>
              <a:rPr lang="zh-TW" altLang="en-US" sz="2000" dirty="0">
                <a:latin typeface="+mn-ea"/>
                <a:ea typeface="+mn-ea"/>
              </a:rPr>
              <a:t>你們得救是本乎恩，也因著信；這並不是出於自己，乃是上帝所賜的；</a:t>
            </a:r>
            <a:r>
              <a:rPr lang="en-US" altLang="zh-TW" sz="2000" dirty="0">
                <a:latin typeface="+mn-ea"/>
                <a:ea typeface="+mn-ea"/>
              </a:rPr>
              <a:t>9 </a:t>
            </a:r>
            <a:r>
              <a:rPr lang="zh-TW" altLang="en-US" sz="2000" dirty="0">
                <a:latin typeface="+mn-ea"/>
                <a:ea typeface="+mn-ea"/>
              </a:rPr>
              <a:t>也不是出於行為，免得有人自誇。</a:t>
            </a:r>
            <a:r>
              <a:rPr lang="en-US" altLang="zh-TW" sz="2000" dirty="0">
                <a:latin typeface="+mn-ea"/>
                <a:ea typeface="+mn-ea"/>
              </a:rPr>
              <a:t>10 </a:t>
            </a:r>
            <a:r>
              <a:rPr lang="zh-TW" altLang="en-US" sz="2000" dirty="0">
                <a:latin typeface="+mn-ea"/>
                <a:ea typeface="+mn-ea"/>
              </a:rPr>
              <a:t>我們原是他的工作，在基督耶穌裏造成的，為要叫我們行善，就是上帝所預備叫我們行的。」</a:t>
            </a: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591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圖: 接點 3">
            <a:extLst>
              <a:ext uri="{FF2B5EF4-FFF2-40B4-BE49-F238E27FC236}">
                <a16:creationId xmlns:a16="http://schemas.microsoft.com/office/drawing/2014/main" id="{C9BFD917-B050-7D0B-E216-249DE030190E}"/>
              </a:ext>
            </a:extLst>
          </p:cNvPr>
          <p:cNvSpPr/>
          <p:nvPr/>
        </p:nvSpPr>
        <p:spPr>
          <a:xfrm>
            <a:off x="2820304" y="1682645"/>
            <a:ext cx="4217233" cy="378763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5" name="流程圖: 接點 4">
            <a:extLst>
              <a:ext uri="{FF2B5EF4-FFF2-40B4-BE49-F238E27FC236}">
                <a16:creationId xmlns:a16="http://schemas.microsoft.com/office/drawing/2014/main" id="{D339EC8E-65E6-7282-B85E-00ED1C8BC0AF}"/>
              </a:ext>
            </a:extLst>
          </p:cNvPr>
          <p:cNvSpPr/>
          <p:nvPr/>
        </p:nvSpPr>
        <p:spPr>
          <a:xfrm>
            <a:off x="4207239" y="331714"/>
            <a:ext cx="4217233" cy="378763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6" name="流程圖: 接點 5">
            <a:extLst>
              <a:ext uri="{FF2B5EF4-FFF2-40B4-BE49-F238E27FC236}">
                <a16:creationId xmlns:a16="http://schemas.microsoft.com/office/drawing/2014/main" id="{50A23FB0-2924-6D4D-5F5C-80ACE584CD94}"/>
              </a:ext>
            </a:extLst>
          </p:cNvPr>
          <p:cNvSpPr/>
          <p:nvPr/>
        </p:nvSpPr>
        <p:spPr>
          <a:xfrm>
            <a:off x="4237219" y="2808041"/>
            <a:ext cx="4217233" cy="378763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7" name="流程圖: 接點 6">
            <a:extLst>
              <a:ext uri="{FF2B5EF4-FFF2-40B4-BE49-F238E27FC236}">
                <a16:creationId xmlns:a16="http://schemas.microsoft.com/office/drawing/2014/main" id="{427A30E9-65C8-CE7C-FF21-D757BCBEFE89}"/>
              </a:ext>
            </a:extLst>
          </p:cNvPr>
          <p:cNvSpPr/>
          <p:nvPr/>
        </p:nvSpPr>
        <p:spPr>
          <a:xfrm>
            <a:off x="5448957" y="1682645"/>
            <a:ext cx="4217233" cy="3787630"/>
          </a:xfrm>
          <a:prstGeom prst="flowChartConnecto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5DEC525-992B-11BC-4C93-AA7E0C7696EB}"/>
              </a:ext>
            </a:extLst>
          </p:cNvPr>
          <p:cNvSpPr txBox="1"/>
          <p:nvPr/>
        </p:nvSpPr>
        <p:spPr>
          <a:xfrm>
            <a:off x="5448957" y="3105834"/>
            <a:ext cx="161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000" b="1" dirty="0"/>
              <a:t>ikigai</a:t>
            </a:r>
            <a:endParaRPr lang="zh-HK" altLang="en-US" sz="4000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026B1B3-7787-FAFB-5AFF-035D571B6415}"/>
              </a:ext>
            </a:extLst>
          </p:cNvPr>
          <p:cNvSpPr txBox="1"/>
          <p:nvPr/>
        </p:nvSpPr>
        <p:spPr>
          <a:xfrm>
            <a:off x="5090425" y="697760"/>
            <a:ext cx="245085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2400" b="1" i="1" dirty="0"/>
              <a:t>what you </a:t>
            </a:r>
          </a:p>
          <a:p>
            <a:pPr algn="ctr"/>
            <a:r>
              <a:rPr lang="en-US" altLang="zh-HK" sz="3200" b="1" i="1" dirty="0"/>
              <a:t>LOVE</a:t>
            </a:r>
            <a:endParaRPr lang="zh-HK" altLang="en-US" sz="3200" b="1" i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418A1BA-AF1F-C93B-6291-4BAD38834035}"/>
              </a:ext>
            </a:extLst>
          </p:cNvPr>
          <p:cNvSpPr txBox="1"/>
          <p:nvPr/>
        </p:nvSpPr>
        <p:spPr>
          <a:xfrm>
            <a:off x="5032807" y="5149121"/>
            <a:ext cx="245085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altLang="zh-HK" sz="2400" b="1" i="1" dirty="0"/>
              <a:t>what </a:t>
            </a:r>
          </a:p>
          <a:p>
            <a:pPr algn="ctr" latinLnBrk="1"/>
            <a:r>
              <a:rPr lang="en-US" altLang="zh-HK" sz="2400" b="1" i="1" dirty="0"/>
              <a:t>you can be </a:t>
            </a:r>
          </a:p>
          <a:p>
            <a:pPr algn="ctr" latinLnBrk="1"/>
            <a:r>
              <a:rPr lang="en-US" altLang="zh-HK" sz="3200" b="1" i="1" dirty="0"/>
              <a:t>PAID</a:t>
            </a:r>
            <a:r>
              <a:rPr lang="zh-TW" altLang="en-US" sz="3200" b="1" i="1" dirty="0"/>
              <a:t> </a:t>
            </a:r>
            <a:r>
              <a:rPr lang="en-US" altLang="zh-TW" sz="3200" b="1" i="1" dirty="0"/>
              <a:t>FOR</a:t>
            </a:r>
            <a:endParaRPr lang="zh-HK" altLang="en-US" sz="3200" b="1" i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7ACC2CD-7EC9-4787-2E17-E5CFAE893294}"/>
              </a:ext>
            </a:extLst>
          </p:cNvPr>
          <p:cNvSpPr txBox="1"/>
          <p:nvPr/>
        </p:nvSpPr>
        <p:spPr>
          <a:xfrm>
            <a:off x="2494351" y="2593569"/>
            <a:ext cx="2450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altLang="zh-HK" sz="2400" b="1" i="1" dirty="0"/>
              <a:t>what </a:t>
            </a:r>
          </a:p>
          <a:p>
            <a:pPr algn="ctr" latinLnBrk="1"/>
            <a:r>
              <a:rPr lang="en-US" altLang="zh-HK" sz="2400" b="1" i="1" dirty="0"/>
              <a:t>you are </a:t>
            </a:r>
          </a:p>
          <a:p>
            <a:pPr algn="ctr" latinLnBrk="1"/>
            <a:r>
              <a:rPr lang="en-US" altLang="zh-HK" sz="3200" b="1" i="1" dirty="0"/>
              <a:t>GOOD</a:t>
            </a:r>
          </a:p>
          <a:p>
            <a:pPr algn="ctr" latinLnBrk="1"/>
            <a:r>
              <a:rPr lang="en-US" altLang="zh-HK" sz="3200" b="1" i="1" dirty="0"/>
              <a:t>AT</a:t>
            </a:r>
            <a:endParaRPr lang="zh-HK" altLang="en-US" sz="3200" b="1" i="1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A2E7269-6B03-360B-C28C-A8AF3B46BC5F}"/>
              </a:ext>
            </a:extLst>
          </p:cNvPr>
          <p:cNvSpPr txBox="1"/>
          <p:nvPr/>
        </p:nvSpPr>
        <p:spPr>
          <a:xfrm>
            <a:off x="7691941" y="2692329"/>
            <a:ext cx="2450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altLang="zh-HK" sz="2400" b="1" i="1" dirty="0"/>
              <a:t>what </a:t>
            </a:r>
          </a:p>
          <a:p>
            <a:pPr algn="ctr" latinLnBrk="1"/>
            <a:r>
              <a:rPr lang="en-US" altLang="zh-HK" sz="2400" b="1" i="1" dirty="0"/>
              <a:t>the World </a:t>
            </a:r>
          </a:p>
          <a:p>
            <a:pPr algn="ctr" latinLnBrk="1"/>
            <a:r>
              <a:rPr lang="en-US" altLang="zh-HK" sz="3200" b="1" i="1" dirty="0"/>
              <a:t>NEEDS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EE995E1-5436-D45D-2CFA-A0E94486E1C2}"/>
              </a:ext>
            </a:extLst>
          </p:cNvPr>
          <p:cNvSpPr txBox="1"/>
          <p:nvPr/>
        </p:nvSpPr>
        <p:spPr>
          <a:xfrm>
            <a:off x="3736547" y="1750507"/>
            <a:ext cx="245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/>
              <a:t>熱情</a:t>
            </a:r>
            <a:endParaRPr lang="zh-HK" altLang="en-US" sz="3200" b="1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4ED04F0-5802-899D-931A-9093FBA4045F}"/>
              </a:ext>
            </a:extLst>
          </p:cNvPr>
          <p:cNvSpPr txBox="1"/>
          <p:nvPr/>
        </p:nvSpPr>
        <p:spPr>
          <a:xfrm>
            <a:off x="6325881" y="1765293"/>
            <a:ext cx="245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/>
              <a:t>使命</a:t>
            </a:r>
            <a:endParaRPr lang="zh-HK" altLang="en-US" sz="3200" b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435B2CE-EC1B-9C43-365D-3F35CA9D6196}"/>
              </a:ext>
            </a:extLst>
          </p:cNvPr>
          <p:cNvSpPr txBox="1"/>
          <p:nvPr/>
        </p:nvSpPr>
        <p:spPr>
          <a:xfrm>
            <a:off x="3807377" y="4125752"/>
            <a:ext cx="245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/>
              <a:t>專業</a:t>
            </a:r>
            <a:endParaRPr lang="zh-HK" altLang="en-US" sz="3200" b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76236C1-D502-8487-996B-A2683C7A63B3}"/>
              </a:ext>
            </a:extLst>
          </p:cNvPr>
          <p:cNvSpPr txBox="1"/>
          <p:nvPr/>
        </p:nvSpPr>
        <p:spPr>
          <a:xfrm>
            <a:off x="6192634" y="4117063"/>
            <a:ext cx="325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/>
              <a:t>有使命惑的工作</a:t>
            </a:r>
            <a:endParaRPr lang="zh-HK" altLang="en-US" sz="3200" b="1" dirty="0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151D5D49-EB98-077A-DF6D-96D3289B493B}"/>
              </a:ext>
            </a:extLst>
          </p:cNvPr>
          <p:cNvSpPr/>
          <p:nvPr/>
        </p:nvSpPr>
        <p:spPr>
          <a:xfrm>
            <a:off x="4213768" y="2331053"/>
            <a:ext cx="1499181" cy="48121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sz="3200" b="1" dirty="0">
                <a:ln w="0"/>
                <a:solidFill>
                  <a:schemeClr val="tx1"/>
                </a:solidFill>
              </a:rPr>
              <a:t>Passion</a:t>
            </a:r>
            <a:endParaRPr lang="zh-HK" altLang="en-US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04FC8528-D0B5-6E44-8A22-34C6E24B2F7D}"/>
              </a:ext>
            </a:extLst>
          </p:cNvPr>
          <p:cNvSpPr/>
          <p:nvPr/>
        </p:nvSpPr>
        <p:spPr>
          <a:xfrm>
            <a:off x="6779957" y="2319232"/>
            <a:ext cx="1588767" cy="48121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sz="3200" b="1" dirty="0">
                <a:ln w="0"/>
                <a:solidFill>
                  <a:schemeClr val="tx1"/>
                </a:solidFill>
              </a:rPr>
              <a:t>Mission</a:t>
            </a:r>
            <a:endParaRPr lang="zh-HK" altLang="en-US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CF9B7E5D-CDE6-E640-3C2F-B74F5D2F6E49}"/>
              </a:ext>
            </a:extLst>
          </p:cNvPr>
          <p:cNvSpPr/>
          <p:nvPr/>
        </p:nvSpPr>
        <p:spPr>
          <a:xfrm>
            <a:off x="4015816" y="4707244"/>
            <a:ext cx="2033979" cy="48121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sz="3200" b="1" dirty="0">
                <a:ln w="0"/>
                <a:solidFill>
                  <a:schemeClr val="tx1"/>
                </a:solidFill>
              </a:rPr>
              <a:t>Profession</a:t>
            </a:r>
            <a:endParaRPr lang="zh-HK" altLang="en-US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8598E69B-B487-AD1A-C8B7-4F812FC3F1C4}"/>
              </a:ext>
            </a:extLst>
          </p:cNvPr>
          <p:cNvSpPr/>
          <p:nvPr/>
        </p:nvSpPr>
        <p:spPr>
          <a:xfrm>
            <a:off x="6612109" y="4737281"/>
            <a:ext cx="1756615" cy="481217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sz="3200" b="1" dirty="0">
                <a:ln w="0"/>
                <a:solidFill>
                  <a:schemeClr val="tx1"/>
                </a:solidFill>
              </a:rPr>
              <a:t>Vocation</a:t>
            </a:r>
            <a:endParaRPr lang="zh-HK" altLang="en-US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EAF35F6-D26D-444D-2280-E2A87DE30C0C}"/>
              </a:ext>
            </a:extLst>
          </p:cNvPr>
          <p:cNvSpPr txBox="1"/>
          <p:nvPr/>
        </p:nvSpPr>
        <p:spPr>
          <a:xfrm>
            <a:off x="809024" y="503154"/>
            <a:ext cx="369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b="1" dirty="0"/>
              <a:t>How to Find Your Ikigai ?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4270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一場重生的斷捨離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HK" altLang="en-US" sz="3600" dirty="0">
                <a:latin typeface="+mn-ea"/>
                <a:ea typeface="+mn-ea"/>
              </a:rPr>
              <a:t>弗二</a:t>
            </a:r>
            <a:r>
              <a:rPr lang="en-US" altLang="zh-HK" sz="3600" dirty="0">
                <a:latin typeface="+mn-ea"/>
                <a:ea typeface="+mn-ea"/>
              </a:rPr>
              <a:t>1-10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830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沒有聽從上帝心意，沒有斷捨離</a:t>
            </a:r>
            <a:r>
              <a:rPr lang="en-US" altLang="zh-TW" sz="3600" dirty="0">
                <a:latin typeface="+mn-ea"/>
                <a:ea typeface="+mn-ea"/>
              </a:rPr>
              <a:t>1-3</a:t>
            </a:r>
            <a:r>
              <a:rPr lang="zh-TW" altLang="en-US" sz="3600" dirty="0">
                <a:latin typeface="+mn-ea"/>
                <a:ea typeface="+mn-ea"/>
              </a:rPr>
              <a:t>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例：</a:t>
            </a:r>
            <a:r>
              <a:rPr lang="en-US" altLang="zh-TW" sz="3600" dirty="0">
                <a:latin typeface="+mn-ea"/>
                <a:ea typeface="+mn-ea"/>
              </a:rPr>
              <a:t>Hitler </a:t>
            </a:r>
            <a:r>
              <a:rPr lang="zh-HK" altLang="en-US" sz="3600" dirty="0">
                <a:latin typeface="+mn-ea"/>
                <a:ea typeface="+mn-ea"/>
              </a:rPr>
              <a:t>希特拉</a:t>
            </a: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	</a:t>
            </a:r>
            <a:r>
              <a:rPr lang="zh-HK" altLang="en-US" sz="3600" dirty="0">
                <a:latin typeface="+mn-ea"/>
                <a:ea typeface="+mn-ea"/>
              </a:rPr>
              <a:t>麻原彰晃</a:t>
            </a:r>
          </a:p>
        </p:txBody>
      </p:sp>
    </p:spTree>
    <p:extLst>
      <p:ext uri="{BB962C8B-B14F-4D97-AF65-F5344CB8AC3E}">
        <p14:creationId xmlns:p14="http://schemas.microsoft.com/office/powerpoint/2010/main" val="1898444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58" y="1145431"/>
            <a:ext cx="5319318" cy="45671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400" dirty="0">
                <a:latin typeface="+mn-ea"/>
                <a:ea typeface="+mn-ea"/>
              </a:rPr>
              <a:t>「為要叫我們行善」</a:t>
            </a: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1491328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俄烏戰爭難民潮 教會的代禱與接待行動 </a:t>
            </a: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GOOD TV NEWS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u="sng" dirty="0">
                <a:latin typeface="+mn-ea"/>
                <a:ea typeface="+mn-ea"/>
              </a:rPr>
              <a:t>https://youtu.be/RDArpb8J23I</a:t>
            </a:r>
            <a:endParaRPr lang="zh-HK" altLang="en-US" sz="3600" u="sng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0981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時代論壇 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HK" sz="1800" dirty="0">
                <a:latin typeface="+mn-ea"/>
                <a:ea typeface="+mn-ea"/>
              </a:rPr>
              <a:t>1820</a:t>
            </a:r>
            <a:r>
              <a:rPr lang="zh-HK" altLang="en-US" sz="1800" dirty="0">
                <a:latin typeface="+mn-ea"/>
                <a:ea typeface="+mn-ea"/>
              </a:rPr>
              <a:t>期 </a:t>
            </a:r>
            <a:r>
              <a:rPr lang="en-US" altLang="zh-HK" sz="1800" dirty="0">
                <a:latin typeface="+mn-ea"/>
                <a:ea typeface="+mn-ea"/>
              </a:rPr>
              <a:t>. 2022</a:t>
            </a:r>
            <a:r>
              <a:rPr lang="zh-HK" altLang="en-US" sz="1800" dirty="0">
                <a:latin typeface="+mn-ea"/>
                <a:ea typeface="+mn-ea"/>
              </a:rPr>
              <a:t>年</a:t>
            </a:r>
            <a:r>
              <a:rPr lang="en-US" altLang="zh-HK" sz="1800" dirty="0">
                <a:latin typeface="+mn-ea"/>
                <a:ea typeface="+mn-ea"/>
              </a:rPr>
              <a:t>7</a:t>
            </a:r>
            <a:r>
              <a:rPr lang="zh-HK" altLang="en-US" sz="1800" dirty="0">
                <a:latin typeface="+mn-ea"/>
                <a:ea typeface="+mn-ea"/>
              </a:rPr>
              <a:t>月</a:t>
            </a:r>
            <a:r>
              <a:rPr lang="en-US" altLang="zh-HK" sz="1800" dirty="0">
                <a:latin typeface="+mn-ea"/>
                <a:ea typeface="+mn-ea"/>
              </a:rPr>
              <a:t>17</a:t>
            </a:r>
            <a:r>
              <a:rPr lang="zh-HK" altLang="en-US" sz="1800" dirty="0">
                <a:latin typeface="+mn-ea"/>
                <a:ea typeface="+mn-ea"/>
              </a:rPr>
              <a:t>日</a:t>
            </a:r>
            <a:br>
              <a:rPr lang="en-US" altLang="zh-HK" sz="1800" dirty="0">
                <a:latin typeface="+mn-ea"/>
                <a:ea typeface="+mn-ea"/>
              </a:rPr>
            </a:br>
            <a:br>
              <a:rPr lang="en-US" altLang="zh-HK" sz="1800" dirty="0">
                <a:latin typeface="+mn-ea"/>
                <a:ea typeface="+mn-ea"/>
              </a:rPr>
            </a:br>
            <a:br>
              <a:rPr lang="en-US" altLang="zh-HK" sz="1800" dirty="0">
                <a:latin typeface="+mn-ea"/>
                <a:ea typeface="+mn-ea"/>
              </a:rPr>
            </a:br>
            <a:r>
              <a:rPr lang="zh-TW" altLang="en-US" sz="2800" dirty="0">
                <a:latin typeface="+mn-ea"/>
                <a:ea typeface="+mn-ea"/>
              </a:rPr>
              <a:t>戰時生活艱險，但在烏克蘭教會身上卻看到，就算苦難不可避免，上帝仍在做工，將醜陋轉化為美好。「有很多基督徒可以離開，但他們卻選擇留下服侍他人；他們冒着生命危險穿越火線和俄軍的檢查站，深入戰爭地帶救出平民。」教會也團結在一起站出來，以前在烏克蘭，教會之間很分裂，但現在不一樣了</a:t>
            </a:r>
            <a:r>
              <a:rPr lang="en-US" altLang="zh-TW" sz="2800" dirty="0">
                <a:latin typeface="+mn-ea"/>
                <a:ea typeface="+mn-ea"/>
              </a:rPr>
              <a:t>…</a:t>
            </a:r>
            <a:r>
              <a:rPr lang="zh-TW" altLang="en-US" sz="2800" dirty="0">
                <a:latin typeface="+mn-ea"/>
                <a:ea typeface="+mn-ea"/>
              </a:rPr>
              <a:t>。在 </a:t>
            </a:r>
            <a:r>
              <a:rPr lang="en-US" altLang="zh-TW" sz="2800" dirty="0">
                <a:latin typeface="+mn-ea"/>
                <a:ea typeface="+mn-ea"/>
              </a:rPr>
              <a:t>Ternopil</a:t>
            </a:r>
            <a:r>
              <a:rPr lang="zh-TW" altLang="en-US" sz="2800" dirty="0">
                <a:latin typeface="+mn-ea"/>
                <a:ea typeface="+mn-ea"/>
              </a:rPr>
              <a:t>（烏克蘭西部一個洲），有十五間來自不同宗派</a:t>
            </a:r>
            <a:r>
              <a:rPr lang="en-US" altLang="zh-TW" sz="2800" dirty="0">
                <a:latin typeface="+mn-ea"/>
                <a:ea typeface="+mn-ea"/>
              </a:rPr>
              <a:t>…</a:t>
            </a:r>
            <a:r>
              <a:rPr lang="zh-TW" altLang="en-US" sz="2800" dirty="0">
                <a:latin typeface="+mn-ea"/>
                <a:ea typeface="+mn-ea"/>
              </a:rPr>
              <a:t>，聯合起來開放教會，安置向西撤離的烏克蘭難民，「我這輩子都沒見過這樣的畫面。」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37617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微小工作中造就人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身邊有需要人多點關懷，問候與神一同在世証生活與人連結。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按上帝心意作美事。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6647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祈禱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894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討論問題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保羅的 </a:t>
            </a:r>
            <a:r>
              <a:rPr lang="en-US" altLang="zh-TW" sz="3600" dirty="0">
                <a:latin typeface="+mn-ea"/>
                <a:ea typeface="+mn-ea"/>
              </a:rPr>
              <a:t>Top3 </a:t>
            </a:r>
            <a:r>
              <a:rPr lang="zh-TW" altLang="en-US" sz="3600" dirty="0">
                <a:latin typeface="+mn-ea"/>
                <a:ea typeface="+mn-ea"/>
              </a:rPr>
              <a:t>斷捨離對你來說，那一種最難捨。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你的 </a:t>
            </a:r>
            <a:r>
              <a:rPr lang="en-US" altLang="zh-TW" sz="3600" dirty="0">
                <a:latin typeface="+mn-ea"/>
                <a:ea typeface="+mn-ea"/>
              </a:rPr>
              <a:t>Ikigai</a:t>
            </a:r>
            <a:r>
              <a:rPr lang="zh-TW" altLang="en-US" sz="3600" dirty="0">
                <a:latin typeface="+mn-ea"/>
                <a:ea typeface="+mn-ea"/>
              </a:rPr>
              <a:t>，是那個組合。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你與上帝的關係如何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HK" sz="3600" dirty="0">
                <a:latin typeface="+mn-ea"/>
                <a:ea typeface="+mn-ea"/>
              </a:rPr>
            </a:b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662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最難斷捨離 </a:t>
            </a:r>
            <a:r>
              <a:rPr lang="en-US" altLang="zh-TW" sz="3600" dirty="0">
                <a:latin typeface="+mn-ea"/>
                <a:ea typeface="+mn-ea"/>
              </a:rPr>
              <a:t>Top 10 (</a:t>
            </a:r>
            <a:r>
              <a:rPr lang="zh-TW" altLang="en-US" sz="3600" dirty="0">
                <a:latin typeface="+mn-ea"/>
                <a:ea typeface="+mn-ea"/>
              </a:rPr>
              <a:t>台灣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10. </a:t>
            </a:r>
            <a:r>
              <a:rPr lang="zh-TW" altLang="en-US" sz="3600" dirty="0">
                <a:latin typeface="+mn-ea"/>
                <a:ea typeface="+mn-ea"/>
              </a:rPr>
              <a:t>書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9. </a:t>
            </a:r>
            <a:r>
              <a:rPr lang="zh-TW" altLang="en-US" sz="3600" dirty="0">
                <a:latin typeface="+mn-ea"/>
                <a:ea typeface="+mn-ea"/>
              </a:rPr>
              <a:t>筆記</a:t>
            </a:r>
            <a:r>
              <a:rPr lang="en-US" altLang="zh-TW" sz="3600" dirty="0">
                <a:latin typeface="+mn-ea"/>
                <a:ea typeface="+mn-ea"/>
              </a:rPr>
              <a:t> / </a:t>
            </a:r>
            <a:r>
              <a:rPr lang="zh-TW" altLang="en-US" sz="3600" dirty="0">
                <a:latin typeface="+mn-ea"/>
                <a:ea typeface="+mn-ea"/>
              </a:rPr>
              <a:t>教科書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8. </a:t>
            </a:r>
            <a:r>
              <a:rPr lang="zh-TW" altLang="en-US" sz="3600" dirty="0">
                <a:latin typeface="+mn-ea"/>
                <a:ea typeface="+mn-ea"/>
              </a:rPr>
              <a:t>食物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7. </a:t>
            </a:r>
            <a:r>
              <a:rPr lang="zh-TW" altLang="en-US" sz="3600" dirty="0">
                <a:latin typeface="+mn-ea"/>
                <a:ea typeface="+mn-ea"/>
              </a:rPr>
              <a:t>新的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6. </a:t>
            </a:r>
            <a:r>
              <a:rPr lang="zh-TW" altLang="en-US" sz="3600" dirty="0">
                <a:latin typeface="+mn-ea"/>
                <a:ea typeface="+mn-ea"/>
              </a:rPr>
              <a:t>貴的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5. </a:t>
            </a:r>
            <a:r>
              <a:rPr lang="zh-TW" altLang="en-US" sz="3600">
                <a:latin typeface="+mn-ea"/>
                <a:ea typeface="+mn-ea"/>
              </a:rPr>
              <a:t>前任的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767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4. </a:t>
            </a:r>
            <a:r>
              <a:rPr lang="zh-TW" altLang="en-US" sz="3600" dirty="0">
                <a:latin typeface="+mn-ea"/>
                <a:ea typeface="+mn-ea"/>
              </a:rPr>
              <a:t>毛公仔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瘦了穿不下的衣服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追星的週邊商品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應援物品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759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卡片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TW" altLang="en-US" sz="3600" dirty="0">
                <a:latin typeface="+mn-ea"/>
                <a:ea typeface="+mn-ea"/>
              </a:rPr>
              <a:t>自己的過去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經驗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工作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職位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330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重生斷捨離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放下才能收獲更多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60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HK" altLang="en-US" sz="3600" dirty="0">
                <a:latin typeface="+mn-ea"/>
                <a:ea typeface="+mn-ea"/>
              </a:rPr>
              <a:t>以弗所書 </a:t>
            </a:r>
            <a:r>
              <a:rPr lang="en-US" altLang="zh-HK" sz="3600" dirty="0">
                <a:latin typeface="+mn-ea"/>
                <a:ea typeface="+mn-ea"/>
              </a:rPr>
              <a:t>2</a:t>
            </a:r>
            <a:r>
              <a:rPr lang="zh-TW" altLang="en-US" sz="3600" dirty="0">
                <a:latin typeface="+mn-ea"/>
                <a:ea typeface="+mn-ea"/>
              </a:rPr>
              <a:t>：</a:t>
            </a:r>
            <a:r>
              <a:rPr lang="en-US" altLang="zh-TW" sz="3600" dirty="0">
                <a:latin typeface="+mn-ea"/>
                <a:ea typeface="+mn-ea"/>
              </a:rPr>
              <a:t>1-10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1 </a:t>
            </a:r>
            <a:r>
              <a:rPr lang="zh-TW" altLang="en-US" sz="3600" dirty="0">
                <a:latin typeface="+mn-ea"/>
                <a:ea typeface="+mn-ea"/>
              </a:rPr>
              <a:t>你們死在過犯罪惡之中，他叫你們活過來。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 </a:t>
            </a:r>
            <a:r>
              <a:rPr lang="zh-TW" altLang="en-US" sz="3600" dirty="0">
                <a:latin typeface="+mn-ea"/>
                <a:ea typeface="+mn-ea"/>
              </a:rPr>
              <a:t>那時，你們在其中行事為人，隨從今世的風俗，順服空 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中掌權者的首領，就是現今在悖逆之子心中運行的邪靈。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 </a:t>
            </a:r>
            <a:r>
              <a:rPr lang="zh-TW" altLang="en-US" sz="3600" dirty="0">
                <a:latin typeface="+mn-ea"/>
                <a:ea typeface="+mn-ea"/>
              </a:rPr>
              <a:t>我們從前也都在他們中間，放縱肉體的私慾，隨著肉體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和心中所喜好的去行，本為可怒之子，和別人一樣。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4 </a:t>
            </a:r>
            <a:r>
              <a:rPr lang="zh-TW" altLang="en-US" sz="3600" dirty="0">
                <a:latin typeface="+mn-ea"/>
                <a:ea typeface="+mn-ea"/>
              </a:rPr>
              <a:t>然而，上帝既有豐富的憐憫，因他愛我們的大愛，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5 </a:t>
            </a:r>
            <a:r>
              <a:rPr lang="zh-TW" altLang="en-US" sz="3600" dirty="0">
                <a:latin typeface="+mn-ea"/>
                <a:ea typeface="+mn-ea"/>
              </a:rPr>
              <a:t>當我們死在過犯中的時候，便叫我們與基督一同活過來。 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你們得救是本乎恩。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21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3600" dirty="0">
                <a:latin typeface="+mn-ea"/>
                <a:ea typeface="+mn-ea"/>
              </a:rPr>
              <a:t>6 </a:t>
            </a:r>
            <a:r>
              <a:rPr lang="zh-TW" altLang="en-US" sz="3600" dirty="0">
                <a:latin typeface="+mn-ea"/>
                <a:ea typeface="+mn-ea"/>
              </a:rPr>
              <a:t>他又叫我們與基督耶穌一同復活，一同坐在天上，</a:t>
            </a:r>
            <a:r>
              <a:rPr lang="en-US" altLang="zh-TW" sz="3600" dirty="0">
                <a:latin typeface="+mn-ea"/>
                <a:ea typeface="+mn-ea"/>
              </a:rPr>
              <a:t>7 </a:t>
            </a:r>
            <a:r>
              <a:rPr lang="zh-TW" altLang="en-US" sz="3600" dirty="0">
                <a:latin typeface="+mn-ea"/>
                <a:ea typeface="+mn-ea"/>
              </a:rPr>
              <a:t>要將他極豐富的恩典，就是他在基督耶穌裏向我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們所施的恩慈，顯明給後來的世代看。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8 </a:t>
            </a:r>
            <a:r>
              <a:rPr lang="zh-TW" altLang="en-US" sz="3600" dirty="0">
                <a:latin typeface="+mn-ea"/>
                <a:ea typeface="+mn-ea"/>
              </a:rPr>
              <a:t>你們得救是本乎恩，也因著信；這並不是出於自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己，乃是上帝所賜的；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9 </a:t>
            </a:r>
            <a:r>
              <a:rPr lang="zh-TW" altLang="en-US" sz="3600" dirty="0">
                <a:latin typeface="+mn-ea"/>
                <a:ea typeface="+mn-ea"/>
              </a:rPr>
              <a:t>也不是出於行為，免得有人自誇。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10 </a:t>
            </a:r>
            <a:r>
              <a:rPr lang="zh-TW" altLang="en-US" sz="3600" dirty="0">
                <a:latin typeface="+mn-ea"/>
                <a:ea typeface="+mn-ea"/>
              </a:rPr>
              <a:t>我們原是他的工作，在基督耶穌裏造成的，為要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  </a:t>
            </a:r>
            <a:r>
              <a:rPr lang="zh-TW" altLang="en-US" sz="3600" dirty="0">
                <a:latin typeface="+mn-ea"/>
                <a:ea typeface="+mn-ea"/>
              </a:rPr>
              <a:t>叫我們行善，就是上帝所預備叫我們行的。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82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保羅斷捨離的 </a:t>
            </a:r>
            <a:r>
              <a:rPr lang="en-US" altLang="zh-TW" sz="3600" dirty="0">
                <a:latin typeface="+mn-ea"/>
                <a:ea typeface="+mn-ea"/>
              </a:rPr>
              <a:t>Top 3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保羅的不捨離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我們原是上帝工作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8796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1151</Words>
  <Application>Microsoft Office PowerPoint</Application>
  <PresentationFormat>寬螢幕</PresentationFormat>
  <Paragraphs>48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新細明體</vt:lpstr>
      <vt:lpstr>Arial</vt:lpstr>
      <vt:lpstr>Calibri</vt:lpstr>
      <vt:lpstr>Calibri Light</vt:lpstr>
      <vt:lpstr>Office 佈景主題</vt:lpstr>
      <vt:lpstr> </vt:lpstr>
      <vt:lpstr>一場重生的斷捨離  弗二1-10</vt:lpstr>
      <vt:lpstr>最難斷捨離 Top 10 (台灣)  10. 書 9. 筆記 / 教科書 8. 食物 7. 新的 6. 貴的 5. 前任的</vt:lpstr>
      <vt:lpstr>4. 毛公仔 3. 瘦了穿不下的衣服 2. 追星的週邊商品 / 應援物品</vt:lpstr>
      <vt:lpstr>1. 卡片  (自己的過去 / 經驗 / 工作 / 職位)</vt:lpstr>
      <vt:lpstr>重生斷捨離  放下才能收獲更多</vt:lpstr>
      <vt:lpstr>以弗所書 2：1-10  1 你們死在過犯罪惡之中，他叫你們活過來。 2 那時，你們在其中行事為人，隨從今世的風俗，順服空     中掌權者的首領，就是現今在悖逆之子心中運行的邪靈。 3 我們從前也都在他們中間，放縱肉體的私慾，隨著肉體    和心中所喜好的去行，本為可怒之子，和別人一樣。 4 然而，上帝既有豐富的憐憫，因他愛我們的大愛， 5 當我們死在過犯中的時候，便叫我們與基督一同活過來。     你們得救是本乎恩。</vt:lpstr>
      <vt:lpstr>6 他又叫我們與基督耶穌一同復活，一同坐在天上，7 要將他極豐富的恩典，就是他在基督耶穌裏向我    們所施的恩慈，顯明給後來的世代看。 8 你們得救是本乎恩，也因著信；這並不是出於自    己，乃是上帝所賜的； 9 也不是出於行為，免得有人自誇。 10 我們原是他的工作，在基督耶穌裏造成的，為要    叫我們行善，就是上帝所預備叫我們行的。</vt:lpstr>
      <vt:lpstr>1. 保羅斷捨離的 Top 3  2. 保羅的不捨離  3. 我們原是上帝工作</vt:lpstr>
      <vt:lpstr>以弗所書 2：1-3  「1 你們死在過犯罪惡之中，他叫你們活過來。2 那時，你們在其中行事為人，隨從今世的風俗，順服空中掌權者的首領，就是現今在悖逆之子心中運行的邪靈。3 我們從前也都在他們中間，放縱肉體的私慾，隨著肉體和心中所喜好的去行，本為可怒之子，和別人一樣。」   須生尤死  a) The Sixth Sense 鬼眼  b) Dead Man Walking 越過死亡線</vt:lpstr>
      <vt:lpstr>第3位  「今世風俗」不良風氣  效率 -&gt; 僥倖 -&gt; 急功近利 -&gt; 不勞而獲  </vt:lpstr>
      <vt:lpstr>第2位  「順服空中掌中權者」邪靈  風水命理 &lt;= 主宰</vt:lpstr>
      <vt:lpstr>第1位  「隨著肉體和心中所喜好」  私慾 / 自我中心</vt:lpstr>
      <vt:lpstr>2. 保羅的不捨離   以弗所書 2：4  「4 然而，上帝既有豐富的憐憫，因他愛我們的大愛，」</vt:lpstr>
      <vt:lpstr>第4節 然而 =&gt; 轉機  神 =&gt; 叫人起死回生</vt:lpstr>
      <vt:lpstr>以弗所書 2：5-7  「5 當我們死在過犯中的時候，便叫我們與基督一同活過來。你們得救是本乎恩。6 他又叫我們與基督耶穌一同復活，一同坐在天上，7 要將他極豐富的恩典，就是他在基督耶穌裏向我們所施的恩慈，顯明給後來的世代看。」  - 同活過來 (現在)  - 同復活 (將來)  - 同坐在天上 (永遠)</vt:lpstr>
      <vt:lpstr>與神維繫關係</vt:lpstr>
      <vt:lpstr>3. 我們原是上帝工作  以弗所書 2：8-10 「8 你們得救是本乎恩，也因著信；這並不是出於自己，乃是上帝所賜的；9 也不是出於行為，免得有人自誇。10 我們原是他的工作，在基督耶穌裏造成的，為要叫我們行善，就是上帝所預備叫我們行的。」</vt:lpstr>
      <vt:lpstr>PowerPoint 簡報</vt:lpstr>
      <vt:lpstr>=&gt; 沒有聽從上帝心意，沒有斷捨離1-3。  例：Hitler 希特拉  麻原彰晃</vt:lpstr>
      <vt:lpstr>「為要叫我們行善」</vt:lpstr>
      <vt:lpstr>俄烏戰爭難民潮 教會的代禱與接待行動  GOOD TV NEWS  https://youtu.be/RDArpb8J23I</vt:lpstr>
      <vt:lpstr>時代論壇  1820期 . 2022年7月17日   戰時生活艱險，但在烏克蘭教會身上卻看到，就算苦難不可避免，上帝仍在做工，將醜陋轉化為美好。「有很多基督徒可以離開，但他們卻選擇留下服侍他人；他們冒着生命危險穿越火線和俄軍的檢查站，深入戰爭地帶救出平民。」教會也團結在一起站出來，以前在烏克蘭，教會之間很分裂，但現在不一樣了…。在 Ternopil（烏克蘭西部一個洲），有十五間來自不同宗派…，聯合起來開放教會，安置向西撤離的烏克蘭難民，「我這輩子都沒見過這樣的畫面。」</vt:lpstr>
      <vt:lpstr>微小工作中造就人 身邊有需要人多點關懷，問候與神一同在世証生活與人連結。  按上帝心意作美事。</vt:lpstr>
      <vt:lpstr>祈禱</vt:lpstr>
      <vt:lpstr>討論問題  1. 保羅的 Top3 斷捨離對你來說，那一種最難捨。  2. 你的 Ikigai，是那個組合。  3. 你與上帝的關係如何?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fongsui</dc:creator>
  <cp:lastModifiedBy>Choi Chun Chin Sunny, 蔡俊展</cp:lastModifiedBy>
  <cp:revision>114</cp:revision>
  <cp:lastPrinted>2021-12-23T02:13:36Z</cp:lastPrinted>
  <dcterms:created xsi:type="dcterms:W3CDTF">2021-04-16T10:30:22Z</dcterms:created>
  <dcterms:modified xsi:type="dcterms:W3CDTF">2023-03-21T07:07:00Z</dcterms:modified>
</cp:coreProperties>
</file>