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1" r:id="rId2"/>
    <p:sldId id="286" r:id="rId3"/>
    <p:sldId id="294" r:id="rId4"/>
    <p:sldId id="295" r:id="rId5"/>
    <p:sldId id="329" r:id="rId6"/>
    <p:sldId id="328" r:id="rId7"/>
    <p:sldId id="333" r:id="rId8"/>
    <p:sldId id="332" r:id="rId9"/>
    <p:sldId id="331" r:id="rId10"/>
    <p:sldId id="330" r:id="rId11"/>
    <p:sldId id="334" r:id="rId12"/>
    <p:sldId id="327" r:id="rId13"/>
    <p:sldId id="326" r:id="rId14"/>
    <p:sldId id="335" r:id="rId15"/>
    <p:sldId id="299" r:id="rId16"/>
    <p:sldId id="337" r:id="rId17"/>
    <p:sldId id="336" r:id="rId18"/>
    <p:sldId id="298" r:id="rId19"/>
    <p:sldId id="297" r:id="rId20"/>
    <p:sldId id="302" r:id="rId21"/>
    <p:sldId id="325" r:id="rId22"/>
    <p:sldId id="310" r:id="rId23"/>
  </p:sldIdLst>
  <p:sldSz cx="12192000" cy="6858000"/>
  <p:notesSz cx="6797675" cy="992822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12FC7-81D8-4B92-9AE5-466B132FE2D2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EB559-65C5-49E7-8237-5BD79DD1BB9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52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114B16-9878-4F5F-82BA-BE3AF852C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82348DC-6774-46A0-B812-36A17EFC3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35BED1-B7E0-4032-A531-8A99DA8B9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AAF0095-0172-4951-86A7-8FF7F1A1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7B8E4F-A67C-4AB1-A7F4-8571753E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55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1D723B-270A-4E94-BC47-DDEB78B61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E5D9D3F-AFF7-4434-8589-5EAED9748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5191A1-1DAC-48BB-A9A5-741641C3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5C8EAB8-5D12-405B-84A3-71DD2C31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918F10-3761-4F77-AB12-D7511FE8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674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D333F30-82A2-4797-9C05-3A36CDFF7F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E1F5575-EA80-44EE-955C-C43EFA488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7DDB37-594C-468A-9816-49AFF5F27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2E1DEF8-5DA3-422F-8263-D55E4E4F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937760-8C50-457F-AB39-A30B4249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21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7BE35E-0691-4747-B9B0-C452B336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9D49EB-018E-4514-8AEC-D65C803CE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C1CAA2-0E35-4861-86EF-C03864C4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0D1FDA-6E95-45A2-829D-E5D890D86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1DC94B7-54FC-4E9D-AEFB-AFCB020EB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21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62E3DE-1BC8-4583-BBD8-B67CAFB7F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2693CE-0782-4F95-8CFA-DE53EE6C7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E9AE7B-E81B-4C75-B0F0-88FB573C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3616D7-A3D7-4C39-96CB-D46094C4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F197CA-7A12-4EA7-AB5D-FF901509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810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7FFBBC-23FC-4ED3-A77C-1F03AEAD1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0D265E-9519-4971-8B11-B5570AE8F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2DDDE0A-CF91-428F-BC26-5AC31AD5F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774D8E2-DF4F-4820-B45D-3AC12BF9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F6D1B96-B687-4917-871E-04C189AF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337658B-F3B0-4874-85A3-956DF877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218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957C1E-2F10-4638-BC36-7D6BB429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C0E9969-F2C7-4757-83D3-4B74F42A1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59A56E-E862-49DD-9E1E-6BEC33C50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CBC2B45-4F1C-4BA9-8C18-DFCCA250D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8FFC5AF-FF61-48AB-8C12-B6DE3B840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6C865C2-4D78-490B-B550-185C30D0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2A94D00-B590-408F-8998-EBD5F34D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014EBE2-6047-4EF6-8BFF-AD1C65A39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115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7A8ECB-AE34-4E10-9BB1-FCF7DE241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38607ED-9AD3-41D4-BD49-A0FFCF48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308B679-80E2-4B37-8ABD-5B4C56E05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A107B25-07AE-4EAE-B5F8-73CE1AD66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746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4A66B77-E6EC-4C39-8F4B-3EDDA753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25C553D-7C5F-402F-9B26-A1CF0CFE7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45DCF79-B838-4087-801A-993D5227E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445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344667-24D7-4A0A-BC7C-82FA90BF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3BF281-8F95-4825-AA72-78FE83361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C94EE27-F1F0-4D49-918F-33C22FB7D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1C05E9D-8419-4BD8-A3E1-BF8B788A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877D42-0243-4FF9-A777-E3CB97F8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8EF8304-7AD0-4037-94B9-02FCD9EAB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5609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D800C1-5CA2-470F-AAB3-433CA8B7A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B1E950E-8B3C-4888-AFA1-9270C77E5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82A4CA1-CD3C-4D38-BBA8-61F0EE72E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509572C-1372-40BA-9AAC-451FF953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981F2D9-0919-42CA-8557-287B5EC20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C834797-B2F7-4845-B198-52F361EC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255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BB14E74-3875-410F-BAD8-9C9C262E7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060AA8F-BCC3-4369-BE3F-C04CBA160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9E86C2-8F5E-4963-B702-C271A6A7F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9D3CF-11F9-4CB4-9056-9358DD0235A8}" type="datetimeFigureOut">
              <a:rPr lang="zh-HK" altLang="en-US" smtClean="0"/>
              <a:t>31/3/2023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435C64-214E-4785-AFD7-2D0165957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26BF6A-D682-4AF8-9DFC-6D67D2FC4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AAEC-6F05-4088-AA7C-A987BF69CA6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405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7D7BB4-0A19-46EF-9DE8-07AF4E6B1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A7080E-9B01-4BF3-ABC4-5DB230B2C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114"/>
            <a:ext cx="10515600" cy="54868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zh-TW" altLang="en-US" sz="3600" dirty="0"/>
              <a:t>祈禱</a:t>
            </a:r>
            <a:r>
              <a:rPr lang="en-US" altLang="zh-TW" sz="3600" dirty="0"/>
              <a:t>	</a:t>
            </a:r>
            <a:r>
              <a:rPr lang="en-US" altLang="zh-TW" sz="4800" b="1" dirty="0"/>
              <a:t>				</a:t>
            </a:r>
            <a:endParaRPr lang="zh-HK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6201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「各家都是從他得名」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家</a:t>
            </a:r>
            <a:r>
              <a:rPr lang="en-US" altLang="zh-TW" sz="3600" dirty="0">
                <a:latin typeface="+mn-ea"/>
                <a:ea typeface="+mn-ea"/>
              </a:rPr>
              <a:t>	- </a:t>
            </a:r>
            <a:r>
              <a:rPr lang="zh-TW" altLang="en-US" sz="3600" dirty="0">
                <a:latin typeface="+mn-ea"/>
                <a:ea typeface="+mn-ea"/>
              </a:rPr>
              <a:t>「</a:t>
            </a:r>
            <a:r>
              <a:rPr lang="en-US" altLang="zh-TW" sz="3600" dirty="0">
                <a:latin typeface="+mn-ea"/>
                <a:ea typeface="+mn-ea"/>
              </a:rPr>
              <a:t>patria</a:t>
            </a:r>
            <a:r>
              <a:rPr lang="zh-TW" altLang="en-US" sz="3600" dirty="0">
                <a:latin typeface="+mn-ea"/>
                <a:ea typeface="+mn-ea"/>
              </a:rPr>
              <a:t>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父</a:t>
            </a:r>
            <a:r>
              <a:rPr lang="en-US" altLang="zh-TW" sz="3600" dirty="0">
                <a:latin typeface="+mn-ea"/>
                <a:ea typeface="+mn-ea"/>
              </a:rPr>
              <a:t>	- </a:t>
            </a:r>
            <a:r>
              <a:rPr lang="zh-TW" altLang="en-US" sz="3600" dirty="0">
                <a:latin typeface="+mn-ea"/>
                <a:ea typeface="+mn-ea"/>
              </a:rPr>
              <a:t>「</a:t>
            </a:r>
            <a:r>
              <a:rPr lang="en-US" altLang="zh-TW" sz="3600" dirty="0">
                <a:latin typeface="+mn-ea"/>
                <a:ea typeface="+mn-ea"/>
              </a:rPr>
              <a:t>pater</a:t>
            </a:r>
            <a:r>
              <a:rPr lang="zh-TW" altLang="en-US" sz="3600" dirty="0">
                <a:latin typeface="+mn-ea"/>
                <a:ea typeface="+mn-ea"/>
              </a:rPr>
              <a:t>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得名</a:t>
            </a:r>
            <a:r>
              <a:rPr lang="en-US" altLang="zh-TW" sz="3600" dirty="0">
                <a:latin typeface="+mn-ea"/>
                <a:ea typeface="+mn-ea"/>
              </a:rPr>
              <a:t> </a:t>
            </a:r>
            <a:r>
              <a:rPr lang="en-US" altLang="zh-TW" sz="3600" dirty="0">
                <a:latin typeface="+mn-ea"/>
                <a:ea typeface="+mn-ea"/>
                <a:sym typeface="Wingdings" panose="05000000000000000000" pitchFamily="2" charset="2"/>
              </a:rPr>
              <a:t> </a:t>
            </a:r>
            <a:r>
              <a:rPr lang="zh-TW" altLang="en-US" sz="3600" dirty="0">
                <a:latin typeface="+mn-ea"/>
                <a:ea typeface="+mn-ea"/>
                <a:sym typeface="Wingdings" panose="05000000000000000000" pitchFamily="2" charset="2"/>
              </a:rPr>
              <a:t>定位 </a:t>
            </a:r>
            <a:r>
              <a:rPr lang="en-US" altLang="zh-TW" sz="3600" dirty="0">
                <a:latin typeface="+mn-ea"/>
                <a:ea typeface="+mn-ea"/>
                <a:sym typeface="Wingdings" panose="05000000000000000000" pitchFamily="2" charset="2"/>
              </a:rPr>
              <a:t>positioning</a:t>
            </a:r>
            <a:br>
              <a:rPr lang="en-US" altLang="zh-TW" sz="3600" dirty="0">
                <a:latin typeface="+mn-ea"/>
                <a:ea typeface="+mn-ea"/>
                <a:sym typeface="Wingdings" panose="05000000000000000000" pitchFamily="2" charset="2"/>
              </a:rPr>
            </a:br>
            <a:br>
              <a:rPr lang="en-US" altLang="zh-TW" sz="3600" dirty="0">
                <a:latin typeface="+mn-ea"/>
                <a:ea typeface="+mn-ea"/>
                <a:sym typeface="Wingdings" panose="05000000000000000000" pitchFamily="2" charset="2"/>
              </a:rPr>
            </a:br>
            <a:r>
              <a:rPr lang="zh-TW" altLang="en-US" sz="3600" dirty="0">
                <a:latin typeface="+mn-ea"/>
                <a:ea typeface="+mn-ea"/>
                <a:sym typeface="Wingdings" panose="05000000000000000000" pitchFamily="2" charset="2"/>
              </a:rPr>
              <a:t>因父 </a:t>
            </a:r>
            <a:r>
              <a:rPr lang="en-US" altLang="zh-TW" sz="3600" dirty="0">
                <a:latin typeface="+mn-ea"/>
                <a:ea typeface="+mn-ea"/>
                <a:sym typeface="Wingdings" panose="05000000000000000000" pitchFamily="2" charset="2"/>
              </a:rPr>
              <a:t>=&gt; </a:t>
            </a:r>
            <a:r>
              <a:rPr lang="zh-TW" altLang="en-US" sz="3600" dirty="0">
                <a:latin typeface="+mn-ea"/>
                <a:ea typeface="+mn-ea"/>
                <a:sym typeface="Wingdings" panose="05000000000000000000" pitchFamily="2" charset="2"/>
              </a:rPr>
              <a:t>身份和使命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8701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 fontScale="90000"/>
          </a:bodyPr>
          <a:lstStyle/>
          <a:p>
            <a:r>
              <a:rPr lang="zh-HK" altLang="en-US" sz="3600" dirty="0">
                <a:latin typeface="+mn-ea"/>
                <a:ea typeface="+mn-ea"/>
              </a:rPr>
              <a:t>二</a:t>
            </a:r>
            <a:r>
              <a:rPr lang="en-US" altLang="zh-HK" sz="3600" dirty="0">
                <a:latin typeface="+mn-ea"/>
                <a:ea typeface="+mn-ea"/>
              </a:rPr>
              <a:t>. </a:t>
            </a:r>
            <a:r>
              <a:rPr lang="zh-HK" altLang="en-US" sz="3600" dirty="0">
                <a:latin typeface="+mn-ea"/>
                <a:ea typeface="+mn-ea"/>
              </a:rPr>
              <a:t>堅強加持</a:t>
            </a:r>
            <a:br>
              <a:rPr lang="en-US" altLang="zh-HK" sz="3600" dirty="0">
                <a:latin typeface="+mn-ea"/>
                <a:ea typeface="+mn-ea"/>
              </a:rPr>
            </a:br>
            <a:br>
              <a:rPr lang="en-US" altLang="zh-HK" sz="3600" dirty="0">
                <a:latin typeface="+mn-ea"/>
                <a:ea typeface="+mn-ea"/>
              </a:rPr>
            </a:br>
            <a:r>
              <a:rPr lang="zh-TW" altLang="en-US" sz="2700" dirty="0">
                <a:latin typeface="+mn-ea"/>
                <a:ea typeface="+mn-ea"/>
              </a:rPr>
              <a:t>「</a:t>
            </a:r>
            <a:r>
              <a:rPr lang="en-US" altLang="zh-TW" sz="2700" dirty="0">
                <a:latin typeface="+mn-ea"/>
                <a:ea typeface="+mn-ea"/>
              </a:rPr>
              <a:t>16 </a:t>
            </a:r>
            <a:r>
              <a:rPr lang="zh-TW" altLang="en-US" sz="2700" dirty="0">
                <a:latin typeface="+mn-ea"/>
                <a:ea typeface="+mn-ea"/>
              </a:rPr>
              <a:t>為要他按著他豐盛的榮耀，藉著他的靈，使你們內心的力量 </a:t>
            </a:r>
            <a:br>
              <a:rPr lang="en-US" altLang="zh-TW" sz="2700" dirty="0">
                <a:latin typeface="+mn-ea"/>
                <a:ea typeface="+mn-ea"/>
              </a:rPr>
            </a:br>
            <a:r>
              <a:rPr lang="en-US" altLang="zh-TW" sz="2700" dirty="0">
                <a:latin typeface="+mn-ea"/>
                <a:ea typeface="+mn-ea"/>
              </a:rPr>
              <a:t>         </a:t>
            </a:r>
            <a:r>
              <a:rPr lang="zh-TW" altLang="en-US" sz="2700" dirty="0">
                <a:latin typeface="+mn-ea"/>
                <a:ea typeface="+mn-ea"/>
              </a:rPr>
              <a:t>剛強起來；</a:t>
            </a:r>
            <a:br>
              <a:rPr lang="zh-TW" altLang="en-US" sz="2700" dirty="0">
                <a:latin typeface="+mn-ea"/>
                <a:ea typeface="+mn-ea"/>
              </a:rPr>
            </a:br>
            <a:r>
              <a:rPr lang="zh-TW" altLang="en-US" sz="2700" dirty="0">
                <a:latin typeface="+mn-ea"/>
                <a:ea typeface="+mn-ea"/>
              </a:rPr>
              <a:t>    </a:t>
            </a:r>
            <a:r>
              <a:rPr lang="en-US" altLang="zh-TW" sz="2700" dirty="0">
                <a:latin typeface="+mn-ea"/>
                <a:ea typeface="+mn-ea"/>
              </a:rPr>
              <a:t>17 </a:t>
            </a:r>
            <a:r>
              <a:rPr lang="zh-TW" altLang="en-US" sz="2700" dirty="0">
                <a:latin typeface="+mn-ea"/>
                <a:ea typeface="+mn-ea"/>
              </a:rPr>
              <a:t>又要他使基督因著你們的信住在你們心裏，使你們既在愛中</a:t>
            </a:r>
            <a:br>
              <a:rPr lang="en-US" altLang="zh-TW" sz="2700" dirty="0">
                <a:latin typeface="+mn-ea"/>
                <a:ea typeface="+mn-ea"/>
              </a:rPr>
            </a:br>
            <a:r>
              <a:rPr lang="en-US" altLang="zh-TW" sz="2700" dirty="0">
                <a:latin typeface="+mn-ea"/>
                <a:ea typeface="+mn-ea"/>
              </a:rPr>
              <a:t>         </a:t>
            </a:r>
            <a:r>
              <a:rPr lang="zh-TW" altLang="en-US" sz="2700" dirty="0">
                <a:latin typeface="+mn-ea"/>
                <a:ea typeface="+mn-ea"/>
              </a:rPr>
              <a:t>生根立基，」</a:t>
            </a:r>
            <a:br>
              <a:rPr lang="en-US" altLang="zh-TW" sz="27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u="sng" dirty="0">
                <a:latin typeface="+mn-ea"/>
                <a:ea typeface="+mn-ea"/>
              </a:rPr>
              <a:t>按</a:t>
            </a:r>
            <a:r>
              <a:rPr lang="zh-TW" altLang="en-US" sz="3600" dirty="0">
                <a:latin typeface="+mn-ea"/>
                <a:ea typeface="+mn-ea"/>
              </a:rPr>
              <a:t>著祂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u="sng" dirty="0">
                <a:latin typeface="+mn-ea"/>
                <a:ea typeface="+mn-ea"/>
              </a:rPr>
              <a:t>藉</a:t>
            </a:r>
            <a:r>
              <a:rPr lang="zh-TW" altLang="en-US" sz="3600" dirty="0">
                <a:latin typeface="+mn-ea"/>
                <a:ea typeface="+mn-ea"/>
              </a:rPr>
              <a:t>著祂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u="sng" dirty="0">
                <a:latin typeface="+mn-ea"/>
                <a:ea typeface="+mn-ea"/>
              </a:rPr>
              <a:t>使</a:t>
            </a:r>
            <a:r>
              <a:rPr lang="zh-TW" altLang="en-US" sz="3600" dirty="0">
                <a:latin typeface="+mn-ea"/>
                <a:ea typeface="+mn-ea"/>
              </a:rPr>
              <a:t>你們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這裡「力量」不是我們的，而是因神加持，回到上帝心意。</a:t>
            </a:r>
            <a:endParaRPr lang="zh-HK" altLang="en-US" sz="2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23857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基督的力量鞏固了我們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「使你們內心，剛強起來」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剛強 </a:t>
            </a:r>
            <a:r>
              <a:rPr lang="en-US" altLang="zh-TW" sz="3600" dirty="0">
                <a:latin typeface="+mn-ea"/>
                <a:ea typeface="+mn-ea"/>
              </a:rPr>
              <a:t>&lt;=&gt; </a:t>
            </a:r>
            <a:r>
              <a:rPr lang="zh-TW" altLang="en-US" sz="3600" dirty="0">
                <a:latin typeface="+mn-ea"/>
                <a:ea typeface="+mn-ea"/>
              </a:rPr>
              <a:t>無力感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灰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世界不似預期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反應不似預期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努力了無結果 </a:t>
            </a:r>
            <a:r>
              <a:rPr lang="en-US" altLang="zh-TW" sz="3600" dirty="0">
                <a:latin typeface="+mn-ea"/>
                <a:ea typeface="+mn-ea"/>
              </a:rPr>
              <a:t>=&gt; </a:t>
            </a:r>
            <a:r>
              <a:rPr lang="zh-TW" altLang="en-US" sz="3600" dirty="0">
                <a:latin typeface="+mn-ea"/>
                <a:ea typeface="+mn-ea"/>
              </a:rPr>
              <a:t>不是自己預期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3799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「使你們既在愛中生根立基」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在愛中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生根立基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例：青少年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8445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三</a:t>
            </a:r>
            <a:r>
              <a:rPr lang="en-US" altLang="zh-TW" sz="3600" dirty="0">
                <a:latin typeface="+mn-ea"/>
                <a:ea typeface="+mn-ea"/>
              </a:rPr>
              <a:t>. </a:t>
            </a:r>
            <a:r>
              <a:rPr lang="zh-TW" altLang="en-US" sz="3600" dirty="0">
                <a:latin typeface="+mn-ea"/>
                <a:ea typeface="+mn-ea"/>
              </a:rPr>
              <a:t>堅強體會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2400" dirty="0">
                <a:latin typeface="+mn-ea"/>
                <a:ea typeface="+mn-ea"/>
              </a:rPr>
              <a:t>「</a:t>
            </a:r>
            <a:r>
              <a:rPr lang="en-US" altLang="zh-TW" sz="2400" dirty="0">
                <a:latin typeface="+mn-ea"/>
                <a:ea typeface="+mn-ea"/>
              </a:rPr>
              <a:t>18-19 </a:t>
            </a:r>
            <a:r>
              <a:rPr lang="zh-TW" altLang="en-US" sz="2400" dirty="0">
                <a:latin typeface="+mn-ea"/>
                <a:ea typeface="+mn-ea"/>
              </a:rPr>
              <a:t>能夠和眾聖徒一同明白基督的愛是何等的長、闊、高、深，並知道這愛是超過人的知識所能測度的，為要使你們充滿上帝一切的豐盛。」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「和眾聖徒一同」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Un church </a:t>
            </a:r>
            <a:r>
              <a:rPr lang="zh-TW" altLang="en-US" sz="3600" dirty="0">
                <a:latin typeface="+mn-ea"/>
                <a:ea typeface="+mn-ea"/>
              </a:rPr>
              <a:t>堅持自己相信上帝，但不返教會。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對牧者失望，不信任，只有體制架構。</a:t>
            </a:r>
            <a:r>
              <a:rPr lang="en-US" altLang="zh-TW" sz="3600" dirty="0">
                <a:latin typeface="+mn-ea"/>
                <a:ea typeface="+mn-ea"/>
              </a:rPr>
              <a:t> 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6903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HK" altLang="en-US" sz="3600" dirty="0">
                <a:latin typeface="+mn-ea"/>
                <a:ea typeface="+mn-ea"/>
              </a:rPr>
              <a:t>內村鑑三 </a:t>
            </a:r>
            <a:r>
              <a:rPr lang="en-US" altLang="zh-HK" sz="3600" dirty="0">
                <a:latin typeface="+mn-ea"/>
                <a:ea typeface="+mn-ea"/>
              </a:rPr>
              <a:t>(1861 – 1930)</a:t>
            </a:r>
            <a:br>
              <a:rPr lang="en-US" altLang="zh-HK" sz="3600" dirty="0">
                <a:latin typeface="+mn-ea"/>
                <a:ea typeface="+mn-ea"/>
              </a:rPr>
            </a:br>
            <a:br>
              <a:rPr lang="en-US" altLang="zh-HK" sz="3600" dirty="0">
                <a:latin typeface="+mn-ea"/>
                <a:ea typeface="+mn-ea"/>
              </a:rPr>
            </a:br>
            <a:r>
              <a:rPr lang="en-US" altLang="zh-HK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「無教會主義」教會複雜、體制、架構、人仕問題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獨自向上帝負責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向上帝禱告，不必代禱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獨立實踐信仰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不倚賴任何機構或神職人員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3301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「能夠和眾聖徒一同，明白基督的愛」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愛是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會痛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付代價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學習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成長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2233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明白基督的愛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「是何等長、闊、高、深」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長：歷世歷代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闊：不分各族各國各城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高：主耶穌升上高天坐在父上帝寶座右邊代禱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深：基督經歷十架死亡下到陰間深處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374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「並知道這愛是超過人的知識所能測度的，為要使你們充滿上帝一切的豐盛。」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基督豐盛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平和看待其他人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不會憎人富貴嫌人窮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不會否定別人來肯定自己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不用成功建立在別人失敗上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- </a:t>
            </a:r>
            <a:r>
              <a:rPr lang="zh-TW" altLang="en-US" sz="3600" dirty="0">
                <a:latin typeface="+mn-ea"/>
                <a:ea typeface="+mn-ea"/>
              </a:rPr>
              <a:t>不會以施捨來可憐人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例：狀元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破產 </a:t>
            </a:r>
            <a:r>
              <a:rPr lang="en-US" altLang="zh-TW" sz="3600" dirty="0">
                <a:latin typeface="+mn-ea"/>
                <a:ea typeface="+mn-ea"/>
              </a:rPr>
              <a:t>/ </a:t>
            </a:r>
            <a:r>
              <a:rPr lang="zh-HK" altLang="en-US" sz="3600" dirty="0">
                <a:latin typeface="+mn-ea"/>
                <a:ea typeface="+mn-ea"/>
              </a:rPr>
              <a:t>劉禪 </a:t>
            </a:r>
            <a:r>
              <a:rPr lang="en-US" altLang="zh-HK" sz="3600" dirty="0">
                <a:latin typeface="+mn-ea"/>
                <a:ea typeface="+mn-ea"/>
              </a:rPr>
              <a:t>/ </a:t>
            </a:r>
            <a:r>
              <a:rPr lang="zh-TW" altLang="en-US" sz="3600" dirty="0">
                <a:latin typeface="+mn-ea"/>
                <a:ea typeface="+mn-ea"/>
              </a:rPr>
              <a:t>皇宮顧問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3608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四</a:t>
            </a:r>
            <a:r>
              <a:rPr lang="en-US" altLang="zh-TW" sz="3600" dirty="0">
                <a:latin typeface="+mn-ea"/>
                <a:ea typeface="+mn-ea"/>
              </a:rPr>
              <a:t>. </a:t>
            </a:r>
            <a:r>
              <a:rPr lang="zh-TW" altLang="en-US" sz="3600" dirty="0">
                <a:latin typeface="+mn-ea"/>
                <a:ea typeface="+mn-ea"/>
              </a:rPr>
              <a:t>堅強超越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2400" dirty="0">
                <a:latin typeface="+mn-ea"/>
                <a:ea typeface="+mn-ea"/>
              </a:rPr>
              <a:t>「</a:t>
            </a:r>
            <a:r>
              <a:rPr lang="en-US" altLang="zh-TW" sz="2400" dirty="0">
                <a:latin typeface="+mn-ea"/>
                <a:ea typeface="+mn-ea"/>
              </a:rPr>
              <a:t>20 </a:t>
            </a:r>
            <a:r>
              <a:rPr lang="zh-TW" altLang="en-US" sz="2400" dirty="0">
                <a:latin typeface="+mn-ea"/>
                <a:ea typeface="+mn-ea"/>
              </a:rPr>
              <a:t>上帝能照著運行在我們心裏的大能充充足足地成就一切，超過我們所求所想的。</a:t>
            </a:r>
            <a:r>
              <a:rPr lang="en-US" altLang="zh-TW" sz="2400" dirty="0">
                <a:latin typeface="+mn-ea"/>
                <a:ea typeface="+mn-ea"/>
              </a:rPr>
              <a:t>21 </a:t>
            </a:r>
            <a:r>
              <a:rPr lang="zh-TW" altLang="en-US" sz="2400" dirty="0">
                <a:latin typeface="+mn-ea"/>
                <a:ea typeface="+mn-ea"/>
              </a:rPr>
              <a:t>願他在教會中，並在基督耶穌裏，得著榮耀，直到世世代代，永永遠遠。阿們！」</a:t>
            </a:r>
            <a:br>
              <a:rPr lang="en-US" altLang="zh-TW" sz="24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超過人的知識能測驗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超過我們所求所想 </a:t>
            </a:r>
            <a:r>
              <a:rPr lang="en-US" altLang="zh-TW" sz="3600" dirty="0">
                <a:latin typeface="+mn-ea"/>
                <a:ea typeface="+mn-ea"/>
              </a:rPr>
              <a:t>=&gt; </a:t>
            </a:r>
            <a:r>
              <a:rPr lang="zh-TW" altLang="en-US" sz="3600" dirty="0">
                <a:latin typeface="+mn-ea"/>
                <a:ea typeface="+mn-ea"/>
              </a:rPr>
              <a:t>按上帝時間、心意來彰顯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例：東西德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8796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基督內住讓心靈堅強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(</a:t>
            </a:r>
            <a:r>
              <a:rPr lang="zh-HK" altLang="en-US" sz="3600" dirty="0">
                <a:latin typeface="+mn-ea"/>
                <a:ea typeface="+mn-ea"/>
              </a:rPr>
              <a:t>弗三</a:t>
            </a:r>
            <a:r>
              <a:rPr lang="zh-TW" altLang="en-US" sz="3600" dirty="0">
                <a:latin typeface="+mn-ea"/>
                <a:ea typeface="+mn-ea"/>
              </a:rPr>
              <a:t>：</a:t>
            </a:r>
            <a:r>
              <a:rPr lang="en-US" altLang="zh-HK" sz="3600" dirty="0">
                <a:latin typeface="+mn-ea"/>
                <a:ea typeface="+mn-ea"/>
              </a:rPr>
              <a:t>14-21)</a:t>
            </a:r>
            <a:br>
              <a:rPr lang="en-US" altLang="zh-HK" sz="3600" dirty="0">
                <a:latin typeface="+mn-ea"/>
                <a:ea typeface="+mn-ea"/>
              </a:rPr>
            </a:br>
            <a:br>
              <a:rPr lang="en-US" altLang="zh-HK" sz="3600" dirty="0">
                <a:latin typeface="+mn-ea"/>
                <a:ea typeface="+mn-ea"/>
              </a:rPr>
            </a:br>
            <a:br>
              <a:rPr lang="en-US" altLang="zh-HK" sz="3600" dirty="0">
                <a:latin typeface="+mn-ea"/>
                <a:ea typeface="+mn-ea"/>
              </a:rPr>
            </a:br>
            <a:r>
              <a:rPr lang="zh-TW" altLang="en-US" sz="2800" dirty="0">
                <a:latin typeface="+mn-ea"/>
                <a:ea typeface="+mn-ea"/>
              </a:rPr>
              <a:t>蘇平恩</a:t>
            </a:r>
            <a:endParaRPr lang="zh-HK" altLang="en-US" sz="2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8300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 fontScale="90000"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「教會中，並在基督耶穌裏」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相提並論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教會在神的計劃中獨特性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相信 </a:t>
            </a:r>
            <a:r>
              <a:rPr lang="en-US" altLang="zh-TW" sz="3600" dirty="0">
                <a:latin typeface="+mn-ea"/>
                <a:ea typeface="+mn-ea"/>
              </a:rPr>
              <a:t>-&gt; </a:t>
            </a:r>
            <a:r>
              <a:rPr lang="zh-TW" altLang="en-US" sz="3600" dirty="0">
                <a:latin typeface="+mn-ea"/>
                <a:ea typeface="+mn-ea"/>
              </a:rPr>
              <a:t>跟隨基督 </a:t>
            </a:r>
            <a:r>
              <a:rPr lang="en-US" altLang="zh-TW" sz="3600" dirty="0">
                <a:latin typeface="+mn-ea"/>
                <a:ea typeface="+mn-ea"/>
              </a:rPr>
              <a:t>-&gt; </a:t>
            </a:r>
            <a:r>
              <a:rPr lang="zh-TW" altLang="en-US" sz="3600" dirty="0">
                <a:latin typeface="+mn-ea"/>
                <a:ea typeface="+mn-ea"/>
              </a:rPr>
              <a:t>加入教會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=&gt; </a:t>
            </a:r>
            <a:r>
              <a:rPr lang="zh-TW" altLang="en-US" sz="3600" dirty="0">
                <a:latin typeface="+mn-ea"/>
                <a:ea typeface="+mn-ea"/>
              </a:rPr>
              <a:t>生命改變 </a:t>
            </a:r>
            <a:r>
              <a:rPr lang="en-US" altLang="zh-TW" sz="3600" dirty="0">
                <a:latin typeface="+mn-ea"/>
                <a:ea typeface="+mn-ea"/>
              </a:rPr>
              <a:t>=&gt; </a:t>
            </a:r>
            <a:r>
              <a:rPr lang="zh-TW" altLang="en-US" sz="3600" dirty="0">
                <a:latin typeface="+mn-ea"/>
                <a:ea typeface="+mn-ea"/>
              </a:rPr>
              <a:t>一同見證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=&gt; </a:t>
            </a:r>
            <a:r>
              <a:rPr lang="zh-TW" altLang="en-US" sz="3600" dirty="0">
                <a:latin typeface="+mn-ea"/>
                <a:ea typeface="+mn-ea"/>
              </a:rPr>
              <a:t>使上帝得著榮耀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例：龍舟、周日崇拜、</a:t>
            </a:r>
            <a:r>
              <a:rPr lang="en-US" altLang="zh-TW" sz="3600" dirty="0">
                <a:latin typeface="+mn-ea"/>
                <a:ea typeface="+mn-ea"/>
              </a:rPr>
              <a:t>TGIF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855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祈禱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894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HK" altLang="en-US" sz="3600" dirty="0">
                <a:latin typeface="+mn-ea"/>
                <a:ea typeface="+mn-ea"/>
              </a:rPr>
              <a:t>討論問題</a:t>
            </a:r>
            <a:br>
              <a:rPr lang="en-US" altLang="zh-HK" sz="3600" dirty="0">
                <a:latin typeface="+mn-ea"/>
                <a:ea typeface="+mn-ea"/>
              </a:rPr>
            </a:br>
            <a:br>
              <a:rPr lang="en-US" altLang="zh-HK" sz="3600" dirty="0">
                <a:latin typeface="+mn-ea"/>
                <a:ea typeface="+mn-ea"/>
              </a:rPr>
            </a:br>
            <a:r>
              <a:rPr lang="en-US" altLang="zh-HK" sz="3600" dirty="0">
                <a:latin typeface="+mn-ea"/>
                <a:ea typeface="+mn-ea"/>
              </a:rPr>
              <a:t>1. </a:t>
            </a:r>
            <a:r>
              <a:rPr lang="zh-TW" altLang="en-US" sz="3600" dirty="0">
                <a:latin typeface="+mn-ea"/>
                <a:ea typeface="+mn-ea"/>
              </a:rPr>
              <a:t>你覺自己是堅強，還是軟弱的人</a:t>
            </a:r>
            <a:r>
              <a:rPr lang="en-US" altLang="zh-TW" sz="3600" dirty="0">
                <a:latin typeface="+mn-ea"/>
                <a:ea typeface="+mn-ea"/>
              </a:rPr>
              <a:t>?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2. </a:t>
            </a:r>
            <a:r>
              <a:rPr lang="zh-TW" altLang="en-US" sz="3600" dirty="0">
                <a:latin typeface="+mn-ea"/>
                <a:ea typeface="+mn-ea"/>
              </a:rPr>
              <a:t>你有沒有基督的豐盛</a:t>
            </a:r>
            <a:r>
              <a:rPr lang="en-US" altLang="zh-TW" sz="3600" dirty="0">
                <a:latin typeface="+mn-ea"/>
                <a:ea typeface="+mn-ea"/>
              </a:rPr>
              <a:t>?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3. </a:t>
            </a:r>
            <a:r>
              <a:rPr lang="zh-TW" altLang="en-US" sz="3600" dirty="0">
                <a:latin typeface="+mn-ea"/>
                <a:ea typeface="+mn-ea"/>
              </a:rPr>
              <a:t>你在生活上如何堅持來榮耀上帝</a:t>
            </a:r>
            <a:r>
              <a:rPr lang="en-US" altLang="zh-TW" sz="3600">
                <a:latin typeface="+mn-ea"/>
                <a:ea typeface="+mn-ea"/>
              </a:rPr>
              <a:t>?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4662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堅強：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結實、堅固、強硬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堅強：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可進可退、情商高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7767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背景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保羅當時是為主被囚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處境：冤獄、不公義、不公平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心情可以：憤怒、投訴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禱告可以：求主釋放、幫助脫困、申張公義、</a:t>
            </a: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600" dirty="0">
                <a:latin typeface="+mn-ea"/>
                <a:ea typeface="+mn-ea"/>
              </a:rPr>
              <a:t>		    </a:t>
            </a:r>
            <a:r>
              <a:rPr lang="zh-TW" altLang="en-US" sz="3600" dirty="0">
                <a:latin typeface="+mn-ea"/>
                <a:ea typeface="+mn-ea"/>
              </a:rPr>
              <a:t>改變社會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759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HK" altLang="en-US" sz="3600" dirty="0">
                <a:latin typeface="+mn-ea"/>
                <a:ea typeface="+mn-ea"/>
              </a:rPr>
              <a:t>弗三</a:t>
            </a:r>
            <a:r>
              <a:rPr lang="zh-TW" altLang="en-US" sz="3600" dirty="0">
                <a:latin typeface="+mn-ea"/>
                <a:ea typeface="+mn-ea"/>
              </a:rPr>
              <a:t>：</a:t>
            </a:r>
            <a:r>
              <a:rPr lang="en-US" altLang="zh-HK" sz="3600" dirty="0">
                <a:latin typeface="+mn-ea"/>
                <a:ea typeface="+mn-ea"/>
              </a:rPr>
              <a:t>14-21</a:t>
            </a:r>
            <a:br>
              <a:rPr lang="en-US" altLang="zh-HK" sz="3600" dirty="0">
                <a:latin typeface="+mn-ea"/>
                <a:ea typeface="+mn-ea"/>
              </a:rPr>
            </a:br>
            <a:br>
              <a:rPr lang="en-US" altLang="zh-HK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禱告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求神按祂豐盛榮耀因信，住在心裡。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824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經文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en-US" altLang="zh-TW" sz="3200" dirty="0">
                <a:latin typeface="+mn-ea"/>
                <a:ea typeface="+mn-ea"/>
              </a:rPr>
              <a:t>14 </a:t>
            </a:r>
            <a:r>
              <a:rPr lang="zh-TW" altLang="en-US" sz="3200" dirty="0">
                <a:latin typeface="+mn-ea"/>
                <a:ea typeface="+mn-ea"/>
              </a:rPr>
              <a:t>因此，我在父面前屈膝</a:t>
            </a:r>
            <a:r>
              <a:rPr lang="en-US" altLang="zh-TW" sz="3200" dirty="0">
                <a:latin typeface="+mn-ea"/>
                <a:ea typeface="+mn-ea"/>
              </a:rPr>
              <a:t>—</a:t>
            </a:r>
            <a:br>
              <a:rPr lang="en-US" altLang="zh-TW" sz="3200" dirty="0">
                <a:latin typeface="+mn-ea"/>
                <a:ea typeface="+mn-ea"/>
              </a:rPr>
            </a:br>
            <a:br>
              <a:rPr lang="en-US" altLang="zh-TW" sz="3200" dirty="0">
                <a:latin typeface="+mn-ea"/>
                <a:ea typeface="+mn-ea"/>
              </a:rPr>
            </a:br>
            <a:r>
              <a:rPr lang="en-US" altLang="zh-TW" sz="3200" dirty="0">
                <a:latin typeface="+mn-ea"/>
                <a:ea typeface="+mn-ea"/>
              </a:rPr>
              <a:t>15 </a:t>
            </a:r>
            <a:r>
              <a:rPr lang="zh-TW" altLang="en-US" sz="3200" dirty="0">
                <a:latin typeface="+mn-ea"/>
                <a:ea typeface="+mn-ea"/>
              </a:rPr>
              <a:t>天上地上的各家都是從他得名的－</a:t>
            </a:r>
            <a:br>
              <a:rPr lang="en-US" altLang="zh-TW" sz="3200" dirty="0">
                <a:latin typeface="+mn-ea"/>
                <a:ea typeface="+mn-ea"/>
              </a:rPr>
            </a:br>
            <a:br>
              <a:rPr lang="en-US" altLang="zh-TW" sz="3200" dirty="0">
                <a:latin typeface="+mn-ea"/>
                <a:ea typeface="+mn-ea"/>
              </a:rPr>
            </a:br>
            <a:r>
              <a:rPr lang="en-US" altLang="zh-TW" sz="3200" dirty="0">
                <a:latin typeface="+mn-ea"/>
                <a:ea typeface="+mn-ea"/>
              </a:rPr>
              <a:t>16 </a:t>
            </a:r>
            <a:r>
              <a:rPr lang="zh-TW" altLang="en-US" sz="3200" dirty="0">
                <a:latin typeface="+mn-ea"/>
                <a:ea typeface="+mn-ea"/>
              </a:rPr>
              <a:t>為要他按著他豐盛的榮耀，藉著他的靈，使你們內心的力量剛強起來；</a:t>
            </a:r>
            <a:br>
              <a:rPr lang="en-US" altLang="zh-TW" sz="3200" dirty="0">
                <a:latin typeface="+mn-ea"/>
                <a:ea typeface="+mn-ea"/>
              </a:rPr>
            </a:br>
            <a:br>
              <a:rPr lang="en-US" altLang="zh-TW" sz="3200" dirty="0">
                <a:latin typeface="+mn-ea"/>
                <a:ea typeface="+mn-ea"/>
              </a:rPr>
            </a:br>
            <a:r>
              <a:rPr lang="en-US" altLang="zh-TW" sz="3200" dirty="0">
                <a:latin typeface="+mn-ea"/>
                <a:ea typeface="+mn-ea"/>
              </a:rPr>
              <a:t>17 </a:t>
            </a:r>
            <a:r>
              <a:rPr lang="zh-TW" altLang="en-US" sz="3200" dirty="0">
                <a:latin typeface="+mn-ea"/>
                <a:ea typeface="+mn-ea"/>
              </a:rPr>
              <a:t>又要他使基督因著你們的信住在你們心裏，使你們既在愛中生根立基，</a:t>
            </a:r>
            <a:endParaRPr lang="zh-HK" altLang="en-US" sz="3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00273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latin typeface="+mn-ea"/>
                <a:ea typeface="+mn-ea"/>
              </a:rPr>
              <a:t>18-19 </a:t>
            </a:r>
            <a:r>
              <a:rPr lang="zh-TW" altLang="en-US" sz="3200" dirty="0">
                <a:latin typeface="+mn-ea"/>
                <a:ea typeface="+mn-ea"/>
              </a:rPr>
              <a:t>能夠和眾聖徒一同明白基督的愛是何等的長、闊、高、深，並知道這愛是超過人的知識所能測度的，為要使你們充滿上帝一切的豐盛。 </a:t>
            </a:r>
            <a:br>
              <a:rPr lang="en-US" altLang="zh-TW" sz="3200" dirty="0">
                <a:latin typeface="+mn-ea"/>
                <a:ea typeface="+mn-ea"/>
              </a:rPr>
            </a:br>
            <a:br>
              <a:rPr lang="en-US" altLang="zh-TW" sz="3200" dirty="0">
                <a:latin typeface="+mn-ea"/>
                <a:ea typeface="+mn-ea"/>
              </a:rPr>
            </a:br>
            <a:r>
              <a:rPr lang="en-US" altLang="zh-TW" sz="3200" dirty="0">
                <a:latin typeface="+mn-ea"/>
                <a:ea typeface="+mn-ea"/>
              </a:rPr>
              <a:t>20 </a:t>
            </a:r>
            <a:r>
              <a:rPr lang="zh-TW" altLang="en-US" sz="3200" dirty="0">
                <a:latin typeface="+mn-ea"/>
                <a:ea typeface="+mn-ea"/>
              </a:rPr>
              <a:t>上帝能照著運行在我們心裏的大能充充足足地成就一切，超過我們所求所想的。</a:t>
            </a:r>
            <a:br>
              <a:rPr lang="en-US" altLang="zh-TW" sz="3200" dirty="0">
                <a:latin typeface="+mn-ea"/>
                <a:ea typeface="+mn-ea"/>
              </a:rPr>
            </a:br>
            <a:br>
              <a:rPr lang="en-US" altLang="zh-TW" sz="3200" dirty="0">
                <a:latin typeface="+mn-ea"/>
                <a:ea typeface="+mn-ea"/>
              </a:rPr>
            </a:br>
            <a:r>
              <a:rPr lang="en-US" altLang="zh-TW" sz="3200" dirty="0">
                <a:latin typeface="+mn-ea"/>
                <a:ea typeface="+mn-ea"/>
              </a:rPr>
              <a:t>21 </a:t>
            </a:r>
            <a:r>
              <a:rPr lang="zh-TW" altLang="en-US" sz="3200" dirty="0">
                <a:latin typeface="+mn-ea"/>
                <a:ea typeface="+mn-ea"/>
              </a:rPr>
              <a:t>願他在教會中，並在基督耶穌裏，得著榮耀，直到世世代代，永永遠遠。阿們！</a:t>
            </a:r>
            <a:endParaRPr lang="zh-HK" altLang="en-US" sz="3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586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一</a:t>
            </a:r>
            <a:r>
              <a:rPr lang="en-US" altLang="zh-TW" sz="3600" dirty="0">
                <a:latin typeface="+mn-ea"/>
                <a:ea typeface="+mn-ea"/>
              </a:rPr>
              <a:t>. </a:t>
            </a:r>
            <a:r>
              <a:rPr lang="zh-TW" altLang="en-US" sz="3600" dirty="0">
                <a:latin typeface="+mn-ea"/>
                <a:ea typeface="+mn-ea"/>
              </a:rPr>
              <a:t>堅強先決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二</a:t>
            </a:r>
            <a:r>
              <a:rPr lang="en-US" altLang="zh-TW" sz="3600" dirty="0">
                <a:latin typeface="+mn-ea"/>
                <a:ea typeface="+mn-ea"/>
              </a:rPr>
              <a:t>. </a:t>
            </a:r>
            <a:r>
              <a:rPr lang="zh-TW" altLang="en-US" sz="3600" dirty="0">
                <a:latin typeface="+mn-ea"/>
                <a:ea typeface="+mn-ea"/>
              </a:rPr>
              <a:t>堅強加持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三</a:t>
            </a:r>
            <a:r>
              <a:rPr lang="en-US" altLang="zh-TW" sz="3600" dirty="0">
                <a:latin typeface="+mn-ea"/>
                <a:ea typeface="+mn-ea"/>
              </a:rPr>
              <a:t>. </a:t>
            </a:r>
            <a:r>
              <a:rPr lang="zh-TW" altLang="en-US" sz="3600" dirty="0">
                <a:latin typeface="+mn-ea"/>
                <a:ea typeface="+mn-ea"/>
              </a:rPr>
              <a:t>堅強體會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四</a:t>
            </a:r>
            <a:r>
              <a:rPr lang="en-US" altLang="zh-TW" sz="3600" dirty="0">
                <a:latin typeface="+mn-ea"/>
                <a:ea typeface="+mn-ea"/>
              </a:rPr>
              <a:t>. </a:t>
            </a:r>
            <a:r>
              <a:rPr lang="zh-TW" altLang="en-US" sz="3600" dirty="0">
                <a:latin typeface="+mn-ea"/>
                <a:ea typeface="+mn-ea"/>
              </a:rPr>
              <a:t>堅強超越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77491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3CDDC-99D2-43C1-ACBE-B40129B1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04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  <a:ea typeface="+mn-ea"/>
              </a:rPr>
              <a:t>一</a:t>
            </a:r>
            <a:r>
              <a:rPr lang="en-US" altLang="zh-TW" sz="3600" dirty="0">
                <a:latin typeface="+mn-ea"/>
                <a:ea typeface="+mn-ea"/>
              </a:rPr>
              <a:t>. </a:t>
            </a:r>
            <a:r>
              <a:rPr lang="zh-TW" altLang="en-US" sz="3600" dirty="0">
                <a:latin typeface="+mn-ea"/>
                <a:ea typeface="+mn-ea"/>
              </a:rPr>
              <a:t>堅強先決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2400" dirty="0">
                <a:latin typeface="+mn-ea"/>
                <a:ea typeface="+mn-ea"/>
              </a:rPr>
              <a:t>「</a:t>
            </a:r>
            <a:r>
              <a:rPr lang="en-US" altLang="zh-TW" sz="2400" dirty="0">
                <a:latin typeface="+mn-ea"/>
                <a:ea typeface="+mn-ea"/>
              </a:rPr>
              <a:t>14 </a:t>
            </a:r>
            <a:r>
              <a:rPr lang="zh-TW" altLang="en-US" sz="2400" dirty="0">
                <a:latin typeface="+mn-ea"/>
                <a:ea typeface="+mn-ea"/>
              </a:rPr>
              <a:t>因此，我在父面前屈膝</a:t>
            </a:r>
            <a:r>
              <a:rPr lang="en-US" altLang="zh-TW" sz="2400" dirty="0">
                <a:latin typeface="+mn-ea"/>
                <a:ea typeface="+mn-ea"/>
              </a:rPr>
              <a:t>—</a:t>
            </a:r>
            <a:br>
              <a:rPr lang="en-US" altLang="zh-TW" sz="2400" dirty="0">
                <a:latin typeface="+mn-ea"/>
                <a:ea typeface="+mn-ea"/>
              </a:rPr>
            </a:br>
            <a:r>
              <a:rPr lang="en-US" altLang="zh-TW" sz="2400" dirty="0">
                <a:latin typeface="+mn-ea"/>
                <a:ea typeface="+mn-ea"/>
              </a:rPr>
              <a:t>    15 </a:t>
            </a:r>
            <a:r>
              <a:rPr lang="zh-TW" altLang="en-US" sz="2400" dirty="0">
                <a:latin typeface="+mn-ea"/>
                <a:ea typeface="+mn-ea"/>
              </a:rPr>
              <a:t>天上地上的各家都是從他得名的－」</a:t>
            </a:r>
            <a:br>
              <a:rPr lang="en-US" altLang="zh-TW" sz="24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「屈膝」禱告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猶太人禱告：站著，頭向上，舉起雙手</a:t>
            </a:r>
            <a:br>
              <a:rPr lang="en-US" altLang="zh-TW" sz="3600" dirty="0">
                <a:latin typeface="+mn-ea"/>
                <a:ea typeface="+mn-ea"/>
              </a:rPr>
            </a:br>
            <a:br>
              <a:rPr lang="en-US" altLang="zh-TW" sz="3600" dirty="0">
                <a:latin typeface="+mn-ea"/>
                <a:ea typeface="+mn-ea"/>
              </a:rPr>
            </a:br>
            <a:r>
              <a:rPr lang="zh-TW" altLang="en-US" sz="3600" dirty="0">
                <a:latin typeface="+mn-ea"/>
                <a:ea typeface="+mn-ea"/>
              </a:rPr>
              <a:t>屈膝：臣服，完全降伏，謙卑在神面前</a:t>
            </a:r>
            <a:endParaRPr lang="zh-HK" altLang="en-US" sz="3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5348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1115</Words>
  <Application>Microsoft Office PowerPoint</Application>
  <PresentationFormat>寬螢幕</PresentationFormat>
  <Paragraphs>23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7" baseType="lpstr">
      <vt:lpstr>新細明體</vt:lpstr>
      <vt:lpstr>Arial</vt:lpstr>
      <vt:lpstr>Calibri</vt:lpstr>
      <vt:lpstr>Calibri Light</vt:lpstr>
      <vt:lpstr>Office 佈景主題</vt:lpstr>
      <vt:lpstr> </vt:lpstr>
      <vt:lpstr>基督內住讓心靈堅強  (弗三：14-21)   蘇平恩</vt:lpstr>
      <vt:lpstr>堅強：  結實、堅固、強硬   堅強：  可進可退、情商高</vt:lpstr>
      <vt:lpstr>背景  保羅當時是為主被囚  處境：冤獄、不公義、不公平  心情可以：憤怒、投訴  禱告可以：求主釋放、幫助脫困、申張公義、       改變社會</vt:lpstr>
      <vt:lpstr>弗三：14-21  禱告  求神按祂豐盛榮耀因信，住在心裡。</vt:lpstr>
      <vt:lpstr>經文  14 因此，我在父面前屈膝—  15 天上地上的各家都是從他得名的－  16 為要他按著他豐盛的榮耀，藉著他的靈，使你們內心的力量剛強起來；  17 又要他使基督因著你們的信住在你們心裏，使你們既在愛中生根立基，</vt:lpstr>
      <vt:lpstr>18-19 能夠和眾聖徒一同明白基督的愛是何等的長、闊、高、深，並知道這愛是超過人的知識所能測度的，為要使你們充滿上帝一切的豐盛。   20 上帝能照著運行在我們心裏的大能充充足足地成就一切，超過我們所求所想的。  21 願他在教會中，並在基督耶穌裏，得著榮耀，直到世世代代，永永遠遠。阿們！</vt:lpstr>
      <vt:lpstr>一. 堅強先決  二. 堅強加持  三. 堅強體會  四. 堅強超越</vt:lpstr>
      <vt:lpstr>一. 堅強先決  「14 因此，我在父面前屈膝—     15 天上地上的各家都是從他得名的－」  「屈膝」禱告  猶太人禱告：站著，頭向上，舉起雙手  屈膝：臣服，完全降伏，謙卑在神面前</vt:lpstr>
      <vt:lpstr>「各家都是從他得名」  家 - 「patria」  父 - 「pater」  得名  定位 positioning  因父 =&gt; 身份和使命</vt:lpstr>
      <vt:lpstr>二. 堅強加持  「16 為要他按著他豐盛的榮耀，藉著他的靈，使你們內心的力量           剛強起來；     17 又要他使基督因著你們的信住在你們心裏，使你們既在愛中          生根立基，」  按著祂 藉著祂 使你們  這裡「力量」不是我們的，而是因神加持，回到上帝心意。</vt:lpstr>
      <vt:lpstr>基督的力量鞏固了我們  「使你們內心，剛強起來」  剛強 &lt;=&gt; 無力感 / 灰  世界不似預期 / 反應不似預期  努力了無結果 =&gt; 不是自己預期</vt:lpstr>
      <vt:lpstr>「使你們既在愛中生根立基」  在愛中  生根立基  例：青少年</vt:lpstr>
      <vt:lpstr>三. 堅強體會  「18-19 能夠和眾聖徒一同明白基督的愛是何等的長、闊、高、深，並知道這愛是超過人的知識所能測度的，為要使你們充滿上帝一切的豐盛。」  「和眾聖徒一同」  Un church 堅持自己相信上帝，但不返教會。  對牧者失望，不信任，只有體制架構。 </vt:lpstr>
      <vt:lpstr>內村鑑三 (1861 – 1930)  - 「無教會主義」教會複雜、體制、架構、人仕問題  - 獨自向上帝負責  - 向上帝禱告，不必代禱  - 獨立實踐信仰  - 不倚賴任何機構或神職人員</vt:lpstr>
      <vt:lpstr>「能夠和眾聖徒一同，明白基督的愛」  愛是  - 會痛 - 付代價 - 學習 - 成長</vt:lpstr>
      <vt:lpstr>明白基督的愛 「是何等長、闊、高、深」  長：歷世歷代  闊：不分各族各國各城  高：主耶穌升上高天坐在父上帝寶座右邊代禱  深：基督經歷十架死亡下到陰間深處</vt:lpstr>
      <vt:lpstr>「並知道這愛是超過人的知識所能測度的，為要使你們充滿上帝一切的豐盛。」  基督豐盛 - 平和看待其他人 - 不會憎人富貴嫌人窮 - 不會否定別人來肯定自己 - 不用成功建立在別人失敗上 - 不會以施捨來可憐人  例：狀元 / 破產 / 劉禪 / 皇宮顧問</vt:lpstr>
      <vt:lpstr>四. 堅強超越  「20 上帝能照著運行在我們心裏的大能充充足足地成就一切，超過我們所求所想的。21 願他在教會中，並在基督耶穌裏，得著榮耀，直到世世代代，永永遠遠。阿們！」  超過人的知識能測驗 超過我們所求所想 =&gt; 按上帝時間、心意來彰顯  例：東西德</vt:lpstr>
      <vt:lpstr>「教會中，並在基督耶穌裏」  相提並論  教會在神的計劃中獨特性  相信 -&gt; 跟隨基督 -&gt; 加入教會  =&gt; 生命改變 =&gt; 一同見證 =&gt; 使上帝得著榮耀  例：龍舟、周日崇拜、TGIF</vt:lpstr>
      <vt:lpstr>祈禱</vt:lpstr>
      <vt:lpstr>討論問題  1. 你覺自己是堅強，還是軟弱的人?  2. 你有沒有基督的豐盛?  3. 你在生活上如何堅持來榮耀上帝?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fongsui</dc:creator>
  <cp:lastModifiedBy>Chan Wing Yee, 陳詠怡</cp:lastModifiedBy>
  <cp:revision>107</cp:revision>
  <cp:lastPrinted>2021-12-23T02:13:36Z</cp:lastPrinted>
  <dcterms:created xsi:type="dcterms:W3CDTF">2021-04-16T10:30:22Z</dcterms:created>
  <dcterms:modified xsi:type="dcterms:W3CDTF">2023-03-31T07:38:42Z</dcterms:modified>
</cp:coreProperties>
</file>