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431" r:id="rId5"/>
    <p:sldId id="278" r:id="rId6"/>
    <p:sldId id="1874" r:id="rId7"/>
    <p:sldId id="2571" r:id="rId8"/>
    <p:sldId id="2572" r:id="rId9"/>
    <p:sldId id="2573" r:id="rId10"/>
    <p:sldId id="2574" r:id="rId11"/>
    <p:sldId id="2575" r:id="rId12"/>
    <p:sldId id="279" r:id="rId13"/>
    <p:sldId id="2578" r:id="rId14"/>
    <p:sldId id="2580" r:id="rId15"/>
    <p:sldId id="2576" r:id="rId16"/>
    <p:sldId id="2579" r:id="rId17"/>
    <p:sldId id="2577" r:id="rId18"/>
    <p:sldId id="2582" r:id="rId19"/>
    <p:sldId id="2581" r:id="rId20"/>
    <p:sldId id="1892" r:id="rId21"/>
    <p:sldId id="709" r:id="rId22"/>
    <p:sldId id="1884" r:id="rId23"/>
    <p:sldId id="2583" r:id="rId24"/>
    <p:sldId id="2563" r:id="rId25"/>
    <p:sldId id="2584" r:id="rId26"/>
    <p:sldId id="2558" r:id="rId27"/>
    <p:sldId id="2562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98"/>
    <a:srgbClr val="FF33CC"/>
    <a:srgbClr val="E3E2E0"/>
    <a:srgbClr val="EAEAEA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3581A-C92D-4D43-8565-6C79852F2FEA}" v="3" dt="2023-04-26T07:33:29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4"/>
  </p:normalViewPr>
  <p:slideViewPr>
    <p:cSldViewPr snapToGrid="0">
      <p:cViewPr varScale="1">
        <p:scale>
          <a:sx n="104" d="100"/>
          <a:sy n="104" d="100"/>
        </p:scale>
        <p:origin x="7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ung Chi Yee Connie, 張志怡" userId="8f5ca49a-f41e-477b-8461-6c6ccbf7411c" providerId="ADAL" clId="{43E3581A-C92D-4D43-8565-6C79852F2FEA}"/>
    <pc:docChg chg="addSld delSld modSld delMainMaster">
      <pc:chgData name="Cheung Chi Yee Connie, 張志怡" userId="8f5ca49a-f41e-477b-8461-6c6ccbf7411c" providerId="ADAL" clId="{43E3581A-C92D-4D43-8565-6C79852F2FEA}" dt="2023-04-26T07:33:29.086" v="3"/>
      <pc:docMkLst>
        <pc:docMk/>
      </pc:docMkLst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2156879966" sldId="280"/>
        </pc:sldMkLst>
      </pc:sldChg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477730581" sldId="281"/>
        </pc:sldMkLst>
      </pc:sldChg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3866961047" sldId="282"/>
        </pc:sldMkLst>
      </pc:sldChg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995790401" sldId="283"/>
        </pc:sldMkLst>
      </pc:sldChg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961805311" sldId="284"/>
        </pc:sldMkLst>
      </pc:sldChg>
      <pc:sldChg chg="add del">
        <pc:chgData name="Cheung Chi Yee Connie, 張志怡" userId="8f5ca49a-f41e-477b-8461-6c6ccbf7411c" providerId="ADAL" clId="{43E3581A-C92D-4D43-8565-6C79852F2FEA}" dt="2023-04-26T07:33:29.086" v="3"/>
        <pc:sldMkLst>
          <pc:docMk/>
          <pc:sldMk cId="3187111243" sldId="285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2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3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4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5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6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7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8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89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90"/>
        </pc:sldMkLst>
      </pc:sldChg>
      <pc:sldChg chg="del">
        <pc:chgData name="Cheung Chi Yee Connie, 張志怡" userId="8f5ca49a-f41e-477b-8461-6c6ccbf7411c" providerId="ADAL" clId="{43E3581A-C92D-4D43-8565-6C79852F2FEA}" dt="2023-04-26T07:33:00.371" v="0" actId="47"/>
        <pc:sldMkLst>
          <pc:docMk/>
          <pc:sldMk cId="0" sldId="1591"/>
        </pc:sldMkLst>
      </pc:sldChg>
      <pc:sldMasterChg chg="del delSldLayout">
        <pc:chgData name="Cheung Chi Yee Connie, 張志怡" userId="8f5ca49a-f41e-477b-8461-6c6ccbf7411c" providerId="ADAL" clId="{43E3581A-C92D-4D43-8565-6C79852F2FEA}" dt="2023-04-26T07:33:00.371" v="0" actId="47"/>
        <pc:sldMasterMkLst>
          <pc:docMk/>
          <pc:sldMasterMk cId="431964377" sldId="2147483684"/>
        </pc:sldMasterMkLst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919748398" sldId="2147483685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1577582143" sldId="2147483686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663179892" sldId="2147483687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3090996678" sldId="2147483688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371846773" sldId="2147483689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476986564" sldId="2147483690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2911790545" sldId="2147483691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2082953529" sldId="2147483692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2967061850" sldId="2147483693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3305436633" sldId="2147483694"/>
          </pc:sldLayoutMkLst>
        </pc:sldLayoutChg>
        <pc:sldLayoutChg chg="del">
          <pc:chgData name="Cheung Chi Yee Connie, 張志怡" userId="8f5ca49a-f41e-477b-8461-6c6ccbf7411c" providerId="ADAL" clId="{43E3581A-C92D-4D43-8565-6C79852F2FEA}" dt="2023-04-26T07:33:00.371" v="0" actId="47"/>
          <pc:sldLayoutMkLst>
            <pc:docMk/>
            <pc:sldMasterMk cId="431964377" sldId="2147483684"/>
            <pc:sldLayoutMk cId="3744050759" sldId="21474836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5249-1309-4F45-A17E-3FF522DBB19F}" type="datetimeFigureOut">
              <a:rPr lang="zh-HK" altLang="en-US" smtClean="0"/>
              <a:pPr/>
              <a:t>24/5/2023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E7266-9102-4A30-BD34-20D870E25337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970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CE7266-9102-4A30-BD34-20D870E25337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164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4631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7552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3AB81-F6E9-489A-990B-75CC918E8A97}" type="slidenum">
              <a:rPr lang="zh-TW" altLang="en-US"/>
              <a:pPr/>
              <a:t>12</a:t>
            </a:fld>
            <a:endParaRPr lang="en-US" altLang="zh-TW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103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70345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6847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3085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692277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6635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26DE9-EC81-453B-9CB4-DE27BD3E2138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963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0364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CE8E2-1A08-4408-8F96-63F38F7F884E}" type="slidenum">
              <a:rPr lang="zh-HK" altLang="en-US" smtClean="0">
                <a:solidFill>
                  <a:prstClr val="black"/>
                </a:solidFill>
              </a:rPr>
              <a:pPr/>
              <a:t>2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7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8594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7800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50959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81901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1810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7613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8239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921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3642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201BA1-E152-4ABE-8ADC-D3DE8328AF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83AB81-F6E9-489A-990B-75CC918E8A97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3B590A7-1B99-43DA-BBC6-5EE1153DF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CD65F46-4F61-4A10-8AE1-8522A4715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9206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CE7266-9102-4A30-BD34-20D870E25337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138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CE7266-9102-4A30-BD34-20D870E25337}" type="slidenum">
              <a:rPr lang="zh-HK" altLang="en-US" smtClean="0"/>
              <a:pPr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1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2023/5/24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F5576627-49F0-E7C3-E25D-D47752ED345B}"/>
              </a:ext>
            </a:extLst>
          </p:cNvPr>
          <p:cNvSpPr txBox="1"/>
          <p:nvPr/>
        </p:nvSpPr>
        <p:spPr>
          <a:xfrm>
            <a:off x="5902037" y="6123083"/>
            <a:ext cx="6197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HK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「重建與被重建」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~ </a:t>
            </a:r>
            <a:r>
              <a:rPr kumimoji="0" lang="zh-HK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以斯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拉記系列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三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) </a:t>
            </a:r>
            <a:endParaRPr lang="zh-HK" altLang="en-US" sz="28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B55CB56-4302-D21B-860A-395AC17C0138}"/>
              </a:ext>
            </a:extLst>
          </p:cNvPr>
          <p:cNvSpPr txBox="1"/>
          <p:nvPr/>
        </p:nvSpPr>
        <p:spPr>
          <a:xfrm>
            <a:off x="4740439" y="161010"/>
            <a:ext cx="721141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8800" dirty="0"/>
              <a:t>荒地上的祭壇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FD3B0F0-D084-232C-1F76-6D4A4235862E}"/>
              </a:ext>
            </a:extLst>
          </p:cNvPr>
          <p:cNvSpPr txBox="1"/>
          <p:nvPr/>
        </p:nvSpPr>
        <p:spPr>
          <a:xfrm>
            <a:off x="7626657" y="1563267"/>
            <a:ext cx="4205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</a:t>
            </a:r>
          </a:p>
        </p:txBody>
      </p:sp>
    </p:spTree>
    <p:extLst>
      <p:ext uri="{BB962C8B-B14F-4D97-AF65-F5344CB8AC3E}">
        <p14:creationId xmlns:p14="http://schemas.microsoft.com/office/powerpoint/2010/main" val="374672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A9CE1F0-E941-6EE3-1EF7-EADEE0C3E4FF}"/>
              </a:ext>
            </a:extLst>
          </p:cNvPr>
          <p:cNvSpPr txBox="1">
            <a:spLocks/>
          </p:cNvSpPr>
          <p:nvPr/>
        </p:nvSpPr>
        <p:spPr>
          <a:xfrm>
            <a:off x="267854" y="311970"/>
            <a:ext cx="8793018" cy="6234059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2:64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全會眾共有四萬二千三百六十名。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~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放棄安逸舒適的環境及富裕生活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000" dirty="0">
                <a:latin typeface="方正準圓" panose="02000000000000000000" pitchFamily="2" charset="-120"/>
                <a:ea typeface="方正準圓" panose="02000000000000000000" pitchFamily="2" charset="-120"/>
              </a:rPr>
              <a:t>~ </a:t>
            </a:r>
            <a:r>
              <a:rPr lang="zh-TW" altLang="en-US" sz="3000" dirty="0">
                <a:latin typeface="方正準圓" panose="02000000000000000000" pitchFamily="2" charset="-120"/>
                <a:ea typeface="方正準圓" panose="02000000000000000000" pitchFamily="2" charset="-120"/>
              </a:rPr>
              <a:t>回故鄉只有一個目的：重建聖殿</a:t>
            </a:r>
            <a:endParaRPr lang="en-US" altLang="zh-TW" sz="3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~ </a:t>
            </a:r>
            <a:r>
              <a:rPr lang="zh-TW" altLang="en-US" sz="3000" dirty="0">
                <a:latin typeface="方正準圓" panose="02000000000000000000" pitchFamily="2" charset="-120"/>
                <a:ea typeface="方正準圓" panose="02000000000000000000" pitchFamily="2" charset="-120"/>
              </a:rPr>
              <a:t>大多數是信二代</a:t>
            </a:r>
            <a:endParaRPr lang="en-US" altLang="zh-TW" sz="3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TW" sz="12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lvl="0" indent="0" algn="just">
              <a:buNone/>
              <a:defRPr/>
            </a:pPr>
            <a:r>
              <a:rPr kumimoji="0" lang="en-US" altLang="zh-TW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</a:rPr>
              <a:t>68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有些族長到了耶路撒冷耶和華的殿，</a:t>
            </a:r>
            <a:r>
              <a:rPr kumimoji="0" lang="zh-TW" altLang="en-US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為上帝的殿甘心獻上禮物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，要在原有的根基上重新建造。</a:t>
            </a:r>
            <a:r>
              <a:rPr kumimoji="0" lang="en-US" altLang="zh-TW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</a:rPr>
              <a:t>69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他們量力捐入工程的庫房，有六萬一千達利克金子，五千彌那銀子，以及一百件祭司的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禮服。</a:t>
            </a:r>
            <a:r>
              <a:rPr lang="en-US" altLang="zh-TW" baseline="30000" dirty="0">
                <a:latin typeface="方正粗圓" pitchFamily="2" charset="-120"/>
                <a:ea typeface="方正粗圓" pitchFamily="2" charset="-120"/>
              </a:rPr>
              <a:t> 70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於是祭司、利未人、百姓中的一些人、歌唱的、門口的守衛、殿役，</a:t>
            </a:r>
            <a:r>
              <a:rPr lang="zh-TW" altLang="en-US" u="sng" dirty="0">
                <a:latin typeface="方正準圓" panose="02000000000000000000" pitchFamily="2" charset="-120"/>
                <a:ea typeface="方正準圓" panose="02000000000000000000" pitchFamily="2" charset="-120"/>
              </a:rPr>
              <a:t>各住在自己的城裏；以色列眾人都住在自己的城裏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。</a:t>
            </a:r>
            <a:r>
              <a:rPr lang="en-US" altLang="zh-TW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拉</a:t>
            </a:r>
            <a:r>
              <a:rPr lang="en-US" altLang="zh-TW" dirty="0">
                <a:latin typeface="方正準圓" panose="02000000000000000000" pitchFamily="2" charset="-120"/>
                <a:ea typeface="方正準圓" panose="02000000000000000000" pitchFamily="2" charset="-120"/>
              </a:rPr>
              <a:t>2:68-70)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3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023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A9CE1F0-E941-6EE3-1EF7-EADEE0C3E4FF}"/>
              </a:ext>
            </a:extLst>
          </p:cNvPr>
          <p:cNvSpPr txBox="1">
            <a:spLocks/>
          </p:cNvSpPr>
          <p:nvPr/>
        </p:nvSpPr>
        <p:spPr>
          <a:xfrm>
            <a:off x="422241" y="1087000"/>
            <a:ext cx="7862777" cy="1905582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到了七月，以色列人住在自己的城裏；那時他們如同一人，聚集在耶路撒冷。</a:t>
            </a:r>
            <a:endParaRPr kumimoji="0" lang="en-US" altLang="zh-TW" sz="3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5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5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拉</a:t>
            </a:r>
            <a:r>
              <a:rPr lang="en-US" altLang="zh-TW" sz="35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3:1)</a:t>
            </a:r>
            <a:endParaRPr kumimoji="0" lang="zh-TW" alt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5374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A7733500-4752-410A-A421-8070FD11865B}"/>
              </a:ext>
            </a:extLst>
          </p:cNvPr>
          <p:cNvSpPr txBox="1"/>
          <p:nvPr/>
        </p:nvSpPr>
        <p:spPr>
          <a:xfrm>
            <a:off x="374188" y="1060446"/>
            <a:ext cx="117162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en-US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在重建聖殿之始，猶太人作出兩個屬靈行動：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800AB84F-06D7-48A1-ABE2-84E0ACEAA18E}"/>
              </a:ext>
            </a:extLst>
          </p:cNvPr>
          <p:cNvSpPr txBox="1">
            <a:spLocks/>
          </p:cNvSpPr>
          <p:nvPr/>
        </p:nvSpPr>
        <p:spPr>
          <a:xfrm>
            <a:off x="708537" y="2384298"/>
            <a:ext cx="6758524" cy="163121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marR="0" lvl="0" indent="-539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5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築壇獻祭才建聖殿</a:t>
            </a:r>
          </a:p>
          <a:p>
            <a:pPr marL="539750" marR="0" lvl="0" indent="-539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5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盡情敬拜慶立根基</a:t>
            </a:r>
          </a:p>
        </p:txBody>
      </p:sp>
    </p:spTree>
    <p:extLst>
      <p:ext uri="{BB962C8B-B14F-4D97-AF65-F5344CB8AC3E}">
        <p14:creationId xmlns:p14="http://schemas.microsoft.com/office/powerpoint/2010/main" val="3809680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398EF1-F745-DB85-D983-39F65E9E6FF9}"/>
              </a:ext>
            </a:extLst>
          </p:cNvPr>
          <p:cNvSpPr txBox="1"/>
          <p:nvPr/>
        </p:nvSpPr>
        <p:spPr>
          <a:xfrm>
            <a:off x="279941" y="358387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1</a:t>
            </a: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築壇獻祭才建聖殿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10F73EDD-5E59-E4F6-FCF2-4153C212C472}"/>
              </a:ext>
            </a:extLst>
          </p:cNvPr>
          <p:cNvSpPr txBox="1">
            <a:spLocks/>
          </p:cNvSpPr>
          <p:nvPr/>
        </p:nvSpPr>
        <p:spPr>
          <a:xfrm>
            <a:off x="471054" y="1293156"/>
            <a:ext cx="11249891" cy="3666853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HK" sz="36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1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到了七月，以色列人住在自己的城裏；那時他們如同一人，聚集在耶路撒冷。</a:t>
            </a:r>
            <a:r>
              <a:rPr lang="en-US" altLang="zh-TW" sz="3600" baseline="30000" dirty="0">
                <a:latin typeface="方正粗圓" pitchFamily="2" charset="-120"/>
                <a:ea typeface="方正粗圓" pitchFamily="2" charset="-120"/>
              </a:rPr>
              <a:t>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約薩達的兒子耶書亞和他的弟兄眾祭司，以及撒拉鐵的兒子所羅巴伯和他的弟兄，都起來建築以色列神的壇，要照神人摩西律法書上所寫的，在壇上獻燔祭。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拉</a:t>
            </a:r>
            <a:r>
              <a:rPr lang="en-US" altLang="zh-TW" sz="3600" dirty="0">
                <a:latin typeface="方正準圓" panose="02000000000000000000" pitchFamily="2" charset="-120"/>
                <a:ea typeface="方正準圓" panose="02000000000000000000" pitchFamily="2" charset="-120"/>
              </a:rPr>
              <a:t>3:1-2)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D5DDABB8-02CE-FC0B-816E-219687B902A7}"/>
              </a:ext>
            </a:extLst>
          </p:cNvPr>
          <p:cNvSpPr txBox="1">
            <a:spLocks/>
          </p:cNvSpPr>
          <p:nvPr/>
        </p:nvSpPr>
        <p:spPr>
          <a:xfrm>
            <a:off x="558309" y="1348568"/>
            <a:ext cx="11280398" cy="2943612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3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他們在原有的根基上築壇，因為他們懼怕鄰邦民族，又在其上向耶和華早晚獻燔祭，</a:t>
            </a:r>
            <a:r>
              <a:rPr lang="en-US" altLang="zh-TW" sz="3600" baseline="30000" dirty="0">
                <a:latin typeface="方正粗圓" pitchFamily="2" charset="-120"/>
                <a:ea typeface="方正粗圓" pitchFamily="2" charset="-120"/>
              </a:rPr>
              <a:t> 4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並</a:t>
            </a:r>
            <a:r>
              <a:rPr kumimoji="0" lang="zh-TW" altLang="en-US" sz="36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照律法書上所寫的守住棚節，按數照例每日獻所當獻的燔祭。</a:t>
            </a:r>
            <a:r>
              <a:rPr lang="en-US" altLang="zh-TW" sz="3600" baseline="30000" dirty="0">
                <a:latin typeface="方正粗圓" pitchFamily="2" charset="-120"/>
                <a:ea typeface="方正粗圓" pitchFamily="2" charset="-120"/>
              </a:rPr>
              <a:t>5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此後，他們獻常獻的燔祭，並在初一和耶和華一切分別為聖的節期獻祭，又向耶和華獻各人的甘心祭。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9C0A03E-AC58-C8D3-11E9-CBDF1AEBC3AC}"/>
              </a:ext>
            </a:extLst>
          </p:cNvPr>
          <p:cNvSpPr txBox="1"/>
          <p:nvPr/>
        </p:nvSpPr>
        <p:spPr>
          <a:xfrm>
            <a:off x="326122" y="469224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1</a:t>
            </a: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築壇獻祭才建聖殿</a:t>
            </a:r>
          </a:p>
        </p:txBody>
      </p:sp>
    </p:spTree>
    <p:extLst>
      <p:ext uri="{BB962C8B-B14F-4D97-AF65-F5344CB8AC3E}">
        <p14:creationId xmlns:p14="http://schemas.microsoft.com/office/powerpoint/2010/main" val="1509187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A9CE1F0-E941-6EE3-1EF7-EADEE0C3E4FF}"/>
              </a:ext>
            </a:extLst>
          </p:cNvPr>
          <p:cNvSpPr txBox="1">
            <a:spLocks/>
          </p:cNvSpPr>
          <p:nvPr/>
        </p:nvSpPr>
        <p:spPr>
          <a:xfrm>
            <a:off x="366822" y="588237"/>
            <a:ext cx="7862777" cy="1905582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從七月初一起，雖然耶和華殿的根基尚未立定，他們開始向耶和華獻燔祭。 </a:t>
            </a:r>
            <a:endParaRPr kumimoji="0" lang="en-US" altLang="zh-TW" sz="3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500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500" dirty="0">
                <a:latin typeface="方正準圓" panose="02000000000000000000" pitchFamily="2" charset="-120"/>
                <a:ea typeface="方正準圓" panose="02000000000000000000" pitchFamily="2" charset="-120"/>
              </a:rPr>
              <a:t>拉</a:t>
            </a:r>
            <a:r>
              <a:rPr lang="en-US" altLang="zh-TW" sz="3500" dirty="0">
                <a:latin typeface="方正準圓" panose="02000000000000000000" pitchFamily="2" charset="-120"/>
                <a:ea typeface="方正準圓" panose="02000000000000000000" pitchFamily="2" charset="-120"/>
              </a:rPr>
              <a:t>3:6)</a:t>
            </a:r>
            <a:endParaRPr kumimoji="0" lang="zh-TW" altLang="en-US" sz="3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CE4B163-029F-CCF3-678D-4B803463AB1C}"/>
              </a:ext>
            </a:extLst>
          </p:cNvPr>
          <p:cNvSpPr txBox="1"/>
          <p:nvPr/>
        </p:nvSpPr>
        <p:spPr>
          <a:xfrm>
            <a:off x="252230" y="2718060"/>
            <a:ext cx="896566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為何不建好聖殿才建祭壇及獻祭？</a:t>
            </a:r>
          </a:p>
        </p:txBody>
      </p:sp>
    </p:spTree>
    <p:extLst>
      <p:ext uri="{BB962C8B-B14F-4D97-AF65-F5344CB8AC3E}">
        <p14:creationId xmlns:p14="http://schemas.microsoft.com/office/powerpoint/2010/main" val="397704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398EF1-F745-DB85-D983-39F65E9E6FF9}"/>
              </a:ext>
            </a:extLst>
          </p:cNvPr>
          <p:cNvSpPr txBox="1"/>
          <p:nvPr/>
        </p:nvSpPr>
        <p:spPr>
          <a:xfrm>
            <a:off x="187577" y="169820"/>
            <a:ext cx="7367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築壇獻祭先於建殿，因為：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10F73EDD-5E59-E4F6-FCF2-4153C212C472}"/>
              </a:ext>
            </a:extLst>
          </p:cNvPr>
          <p:cNvSpPr txBox="1">
            <a:spLocks/>
          </p:cNvSpPr>
          <p:nvPr/>
        </p:nvSpPr>
        <p:spPr>
          <a:xfrm>
            <a:off x="471052" y="1090101"/>
            <a:ext cx="9208655" cy="68342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2913" marR="0" lvl="0" indent="-44291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zh-TW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這是相對快速和容易地完成的事情；</a:t>
            </a:r>
            <a:endParaRPr kumimoji="0" lang="en-US" altLang="zh-TW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TW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9" name="內容版面配置區 2">
            <a:extLst>
              <a:ext uri="{FF2B5EF4-FFF2-40B4-BE49-F238E27FC236}">
                <a16:creationId xmlns:a16="http://schemas.microsoft.com/office/drawing/2014/main" id="{86FE04A4-A72A-ED12-2E00-AC765574467B}"/>
              </a:ext>
            </a:extLst>
          </p:cNvPr>
          <p:cNvSpPr txBox="1">
            <a:spLocks/>
          </p:cNvSpPr>
          <p:nvPr/>
        </p:nvSpPr>
        <p:spPr>
          <a:xfrm>
            <a:off x="471052" y="1729572"/>
            <a:ext cx="9208655" cy="68342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2. </a:t>
            </a:r>
            <a:r>
              <a:rPr kumimoji="0" lang="zh-TW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這是屬靈的優次；</a:t>
            </a:r>
            <a:r>
              <a:rPr kumimoji="0" lang="en-US" altLang="zh-TW" sz="33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 </a:t>
            </a:r>
            <a:endParaRPr kumimoji="0" lang="en-US" altLang="zh-TW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6B7A2710-5BC0-200B-A4A1-0E3CC2437597}"/>
              </a:ext>
            </a:extLst>
          </p:cNvPr>
          <p:cNvSpPr txBox="1">
            <a:spLocks/>
          </p:cNvSpPr>
          <p:nvPr/>
        </p:nvSpPr>
        <p:spPr>
          <a:xfrm>
            <a:off x="471051" y="2350404"/>
            <a:ext cx="9208655" cy="68342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  <a:defRPr/>
            </a:pPr>
            <a:r>
              <a:rPr lang="en-US" altLang="zh-TW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3</a:t>
            </a: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. 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這是服從的行為</a:t>
            </a:r>
            <a:r>
              <a:rPr kumimoji="0" lang="zh-TW" altLang="en-US" sz="33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；</a:t>
            </a:r>
            <a:r>
              <a:rPr kumimoji="0" lang="en-US" altLang="zh-TW" sz="33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endParaRPr kumimoji="0" lang="en-US" altLang="zh-TW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3A071659-0BDB-D47D-B385-D10DDCC5021C}"/>
              </a:ext>
            </a:extLst>
          </p:cNvPr>
          <p:cNvSpPr txBox="1">
            <a:spLocks/>
          </p:cNvSpPr>
          <p:nvPr/>
        </p:nvSpPr>
        <p:spPr>
          <a:xfrm>
            <a:off x="471051" y="3025144"/>
            <a:ext cx="11249892" cy="125903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lvl="0" indent="-534988" algn="just">
              <a:buNone/>
              <a:defRPr/>
            </a:pPr>
            <a:r>
              <a:rPr lang="en-US" altLang="zh-TW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4</a:t>
            </a: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. 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祭壇意味著神對人過去過犯的寬恕，也是人對未來的重新奉獻。</a:t>
            </a:r>
            <a:endParaRPr kumimoji="0" lang="en-US" altLang="zh-TW" sz="3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14" name="內容版面配置區 2">
            <a:extLst>
              <a:ext uri="{FF2B5EF4-FFF2-40B4-BE49-F238E27FC236}">
                <a16:creationId xmlns:a16="http://schemas.microsoft.com/office/drawing/2014/main" id="{09109B15-2ACE-30FB-E264-03603B88FDA2}"/>
              </a:ext>
            </a:extLst>
          </p:cNvPr>
          <p:cNvSpPr txBox="1">
            <a:spLocks/>
          </p:cNvSpPr>
          <p:nvPr/>
        </p:nvSpPr>
        <p:spPr>
          <a:xfrm>
            <a:off x="471051" y="4103290"/>
            <a:ext cx="11249892" cy="68342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  <a:defRPr/>
            </a:pPr>
            <a:r>
              <a:rPr lang="en-US" altLang="zh-TW" sz="3300" noProof="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5</a:t>
            </a: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. 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崇拜本身被認為比用作慶祝崇拜的房子</a:t>
            </a:r>
            <a:r>
              <a:rPr lang="en-US" altLang="zh-TW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即教會</a:t>
            </a:r>
            <a:r>
              <a:rPr lang="en-US" altLang="zh-TW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)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更重要。</a:t>
            </a:r>
            <a:endParaRPr kumimoji="0" lang="en-US" altLang="zh-TW" sz="33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  <p:sp>
        <p:nvSpPr>
          <p:cNvPr id="15" name="內容版面配置區 2">
            <a:extLst>
              <a:ext uri="{FF2B5EF4-FFF2-40B4-BE49-F238E27FC236}">
                <a16:creationId xmlns:a16="http://schemas.microsoft.com/office/drawing/2014/main" id="{09EC1D9B-FA9C-133A-7721-9DE71A061864}"/>
              </a:ext>
            </a:extLst>
          </p:cNvPr>
          <p:cNvSpPr txBox="1">
            <a:spLocks/>
          </p:cNvSpPr>
          <p:nvPr/>
        </p:nvSpPr>
        <p:spPr>
          <a:xfrm>
            <a:off x="471051" y="4786716"/>
            <a:ext cx="11249892" cy="1198448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lvl="0" indent="-534988" algn="just">
              <a:buNone/>
              <a:defRPr/>
            </a:pP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6. </a:t>
            </a:r>
            <a:r>
              <a:rPr lang="zh-TW" altLang="en-US" sz="3300" dirty="0">
                <a:solidFill>
                  <a:srgbClr val="000000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沒有祭壇就不能有神殿，但可以沒有神殿就有祭壇。神在獻祭的地方與人會面，即使那裡沒有歸於祂名的殿宇。</a:t>
            </a:r>
            <a:endParaRPr kumimoji="0" lang="en-US" altLang="zh-TW" sz="33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102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398EF1-F745-DB85-D983-39F65E9E6FF9}"/>
              </a:ext>
            </a:extLst>
          </p:cNvPr>
          <p:cNvSpPr txBox="1"/>
          <p:nvPr/>
        </p:nvSpPr>
        <p:spPr>
          <a:xfrm>
            <a:off x="351577" y="260648"/>
            <a:ext cx="81369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始祖的祭壇：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D5DDABB8-02CE-FC0B-816E-219687B902A7}"/>
              </a:ext>
            </a:extLst>
          </p:cNvPr>
          <p:cNvSpPr txBox="1">
            <a:spLocks/>
          </p:cNvSpPr>
          <p:nvPr/>
        </p:nvSpPr>
        <p:spPr>
          <a:xfrm>
            <a:off x="556924" y="1129626"/>
            <a:ext cx="11182494" cy="2592630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耶和華向亞伯蘭顯現，說：「我要把這地賜給你的後裔。」亞伯蘭就在那裏為向他顯現的耶和華築了一座壇。從那裏他又遷到伯特利東邊的山，支搭帳棚；西邊是伯特利，東邊是艾。他在那裏又為耶和華築了一座壇，求告耶和華的名。</a:t>
            </a: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TW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創</a:t>
            </a:r>
            <a:r>
              <a:rPr kumimoji="0" lang="en-US" altLang="zh-TW" sz="3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12:7-8)</a:t>
            </a:r>
            <a:endParaRPr kumimoji="0" lang="zh-TW" altLang="en-US" sz="3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C024E29-4D75-8BCE-E0BB-9BEC89FAFB9B}"/>
              </a:ext>
            </a:extLst>
          </p:cNvPr>
          <p:cNvSpPr txBox="1"/>
          <p:nvPr/>
        </p:nvSpPr>
        <p:spPr>
          <a:xfrm>
            <a:off x="465596" y="3866410"/>
            <a:ext cx="9195641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方正琥珀" panose="02000000000000000000" pitchFamily="2" charset="-120"/>
                <a:ea typeface="方正琥珀" panose="02000000000000000000" pitchFamily="2" charset="-120"/>
              </a:rPr>
              <a:t>祭壇，是人最早看見神與人同在的記號！</a:t>
            </a:r>
            <a:endParaRPr lang="en-US" altLang="zh-TW" sz="4000" dirty="0">
              <a:latin typeface="方正琥珀" panose="02000000000000000000" pitchFamily="2" charset="-120"/>
              <a:ea typeface="方正琥珀" panose="02000000000000000000" pitchFamily="2" charset="-120"/>
            </a:endParaRPr>
          </a:p>
          <a:p>
            <a:r>
              <a:rPr lang="zh-TW" altLang="en-US" sz="4000" dirty="0">
                <a:latin typeface="方正琥珀" panose="02000000000000000000" pitchFamily="2" charset="-120"/>
                <a:ea typeface="方正琥珀" panose="02000000000000000000" pitchFamily="2" charset="-120"/>
              </a:rPr>
              <a:t>而獻祭亦成為了信仰的核心。</a:t>
            </a:r>
            <a:endParaRPr lang="en-US" altLang="zh-TW" sz="4000" dirty="0">
              <a:latin typeface="方正琥珀" panose="02000000000000000000" pitchFamily="2" charset="-120"/>
              <a:ea typeface="方正琥珀" panose="02000000000000000000" pitchFamily="2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340A052-914E-8410-2508-F53AED7065E8}"/>
              </a:ext>
            </a:extLst>
          </p:cNvPr>
          <p:cNvSpPr txBox="1"/>
          <p:nvPr/>
        </p:nvSpPr>
        <p:spPr>
          <a:xfrm>
            <a:off x="556924" y="5374431"/>
            <a:ext cx="8127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dirty="0">
                <a:latin typeface="方正琥珀" panose="02000000000000000000" pitchFamily="2" charset="-120"/>
                <a:ea typeface="方正琥珀" panose="02000000000000000000" pitchFamily="2" charset="-120"/>
              </a:rPr>
              <a:t>人獻祭，</a:t>
            </a:r>
            <a:r>
              <a:rPr kumimoji="0" lang="zh-TW" altLang="en-US" sz="40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</a:rPr>
              <a:t>反映出人與神的關係</a:t>
            </a:r>
            <a:r>
              <a:rPr kumimoji="0" lang="en-US" altLang="zh-TW" sz="4000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</a:rPr>
              <a:t>!</a:t>
            </a:r>
            <a:endParaRPr kumimoji="0" lang="zh-HK" altLang="en-US" sz="4000" i="0" u="none" strike="noStrike" kern="1200" cap="none" spc="0" normalizeH="0" baseline="0" noProof="0" dirty="0">
              <a:ln>
                <a:noFill/>
              </a:ln>
              <a:uLnTx/>
              <a:uFillTx/>
              <a:latin typeface="方正琥珀" panose="02000000000000000000" pitchFamily="2" charset="-120"/>
              <a:ea typeface="方正琥珀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709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3D19971-2BB6-4DD9-A248-897A57A26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141" y="409357"/>
            <a:ext cx="878465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上帝是靈，所以敬拜他的必須用</a:t>
            </a:r>
            <a:endParaRPr lang="en-US" altLang="zh-TW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心靈和誠實敬拜他。</a:t>
            </a:r>
            <a:r>
              <a:rPr lang="en-US" altLang="zh-TW" dirty="0"/>
              <a:t>(</a:t>
            </a:r>
            <a:r>
              <a:rPr lang="zh-TW" altLang="en-US" dirty="0"/>
              <a:t>約</a:t>
            </a:r>
            <a:r>
              <a:rPr lang="en-US" altLang="zh-TW" dirty="0"/>
              <a:t>4:24)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34054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398EF1-F745-DB85-D983-39F65E9E6FF9}"/>
              </a:ext>
            </a:extLst>
          </p:cNvPr>
          <p:cNvSpPr txBox="1"/>
          <p:nvPr/>
        </p:nvSpPr>
        <p:spPr>
          <a:xfrm>
            <a:off x="369455" y="284496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2.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盡情敬拜慶立根基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10F73EDD-5E59-E4F6-FCF2-4153C212C472}"/>
              </a:ext>
            </a:extLst>
          </p:cNvPr>
          <p:cNvSpPr txBox="1">
            <a:spLocks/>
          </p:cNvSpPr>
          <p:nvPr/>
        </p:nvSpPr>
        <p:spPr>
          <a:xfrm>
            <a:off x="677398" y="1141334"/>
            <a:ext cx="10837204" cy="1666521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300" baseline="30000" dirty="0">
                <a:latin typeface="方正粗圓" pitchFamily="2" charset="-120"/>
                <a:ea typeface="方正粗圓" pitchFamily="2" charset="-120"/>
              </a:rPr>
              <a:t>7</a:t>
            </a:r>
            <a:r>
              <a:rPr kumimoji="0" lang="zh-TW" altLang="en-US" sz="3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他們把銀子給石匠、木匠，把</a:t>
            </a:r>
            <a:r>
              <a:rPr kumimoji="0" lang="zh-TW" altLang="en-US" sz="330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糧食、酒、油</a:t>
            </a:r>
            <a:r>
              <a:rPr kumimoji="0" lang="zh-TW" altLang="en-US" sz="3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</a:rPr>
              <a:t>給西頓人、推羅人，好將香柏樹從黎巴嫩浮海運到約帕，是照波斯王居魯士所允准他們的。</a:t>
            </a:r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26D5FB28-4FB4-3875-917B-E89CD5207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612540"/>
              </p:ext>
            </p:extLst>
          </p:nvPr>
        </p:nvGraphicFramePr>
        <p:xfrm>
          <a:off x="369455" y="2807855"/>
          <a:ext cx="11453089" cy="359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3089">
                  <a:extLst>
                    <a:ext uri="{9D8B030D-6E8A-4147-A177-3AD203B41FA5}">
                      <a16:colId xmlns:a16="http://schemas.microsoft.com/office/drawing/2014/main" val="911727577"/>
                    </a:ext>
                  </a:extLst>
                </a:gridCol>
              </a:tblGrid>
              <a:tr h="4405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000" dirty="0">
                          <a:solidFill>
                            <a:schemeClr val="tx1"/>
                          </a:solidFill>
                        </a:rPr>
                        <a:t>第一聖殿 </a:t>
                      </a:r>
                      <a:r>
                        <a:rPr lang="en-US" altLang="zh-TW" sz="3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3000" dirty="0">
                          <a:solidFill>
                            <a:schemeClr val="tx1"/>
                          </a:solidFill>
                        </a:rPr>
                        <a:t>所羅門所建的</a:t>
                      </a:r>
                      <a:r>
                        <a:rPr lang="en-US" altLang="zh-TW" sz="3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HK" altLang="en-US" sz="30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89422"/>
                  </a:ext>
                </a:extLst>
              </a:tr>
              <a:tr h="325660">
                <a:tc>
                  <a:txBody>
                    <a:bodyPr/>
                    <a:lstStyle/>
                    <a:p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你曾運香柏木給我父親大衛建造宮殿居住，請你也這樣待我。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代下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2:3</a:t>
                      </a:r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下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HK" altLang="en-US" sz="25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143587"/>
                  </a:ext>
                </a:extLst>
              </a:tr>
              <a:tr h="325660">
                <a:tc>
                  <a:txBody>
                    <a:bodyPr/>
                    <a:lstStyle/>
                    <a:p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現在請你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推羅王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派一個巧匠來，就是善用金、銀、銅、鐵，和紫色、朱紅色、藍色線做工，並精於雕刻之工的巧匠，與跟我一起在猶大和耶路撒冷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…(</a:t>
                      </a:r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代下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2:7)</a:t>
                      </a:r>
                      <a:endParaRPr lang="zh-HK" altLang="en-US" sz="25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878852"/>
                  </a:ext>
                </a:extLst>
              </a:tr>
              <a:tr h="325660">
                <a:tc>
                  <a:txBody>
                    <a:bodyPr/>
                    <a:lstStyle/>
                    <a:p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我必給你僕人，就是砍伐樹木的伐木工，二萬歌珥壓碎的小麥，二萬歌珥大麥，二萬罷特酒，二萬罷特油。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代下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2:10)</a:t>
                      </a:r>
                      <a:endParaRPr lang="zh-HK" altLang="en-US" sz="25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6328749"/>
                  </a:ext>
                </a:extLst>
              </a:tr>
              <a:tr h="862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又請你從黎巴嫩運香柏木、松木、檀香木到我這裏來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r>
                        <a:rPr lang="zh-TW" altLang="en-US" sz="2500" kern="1200" dirty="0">
                          <a:solidFill>
                            <a:schemeClr val="tx1"/>
                          </a:solidFill>
                          <a:effectLst/>
                        </a:rPr>
                        <a:t>從黎巴嫩砍伐樹木，紮成筏子，浮海運到約帕</a:t>
                      </a:r>
                      <a:r>
                        <a:rPr lang="en-US" altLang="zh-TW" sz="2500" kern="1200" dirty="0">
                          <a:solidFill>
                            <a:schemeClr val="tx1"/>
                          </a:solidFill>
                          <a:effectLst/>
                        </a:rPr>
                        <a:t>…(</a:t>
                      </a:r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代下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2:8</a:t>
                      </a:r>
                      <a:r>
                        <a:rPr lang="zh-TW" altLang="en-US" sz="2500" dirty="0">
                          <a:solidFill>
                            <a:schemeClr val="tx1"/>
                          </a:solidFill>
                        </a:rPr>
                        <a:t>上、</a:t>
                      </a:r>
                      <a:r>
                        <a:rPr lang="en-US" altLang="zh-TW" sz="2500" dirty="0">
                          <a:solidFill>
                            <a:schemeClr val="tx1"/>
                          </a:solidFill>
                        </a:rPr>
                        <a:t>16)</a:t>
                      </a:r>
                      <a:endParaRPr lang="zh-HK" altLang="en-US" sz="25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0169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28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20E7704-AF26-4498-851E-54ECFBF9425E}"/>
              </a:ext>
            </a:extLst>
          </p:cNvPr>
          <p:cNvSpPr txBox="1"/>
          <p:nvPr/>
        </p:nvSpPr>
        <p:spPr>
          <a:xfrm>
            <a:off x="201166" y="423336"/>
            <a:ext cx="105131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en-US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「重建與被重建」</a:t>
            </a:r>
            <a:r>
              <a:rPr lang="en-US" altLang="zh-TW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~</a:t>
            </a:r>
            <a:r>
              <a:rPr lang="zh-TW" altLang="en-US" sz="4500" kern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latin typeface="方正琥珀" panose="02000000000000000000" pitchFamily="2" charset="-120"/>
                <a:ea typeface="方正琥珀" panose="02000000000000000000" pitchFamily="2" charset="-120"/>
              </a:rPr>
              <a:t>以斯拉記系列</a:t>
            </a:r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D41CDB3B-1E37-1272-C396-50CA6F75E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85667"/>
              </p:ext>
            </p:extLst>
          </p:nvPr>
        </p:nvGraphicFramePr>
        <p:xfrm>
          <a:off x="201166" y="1379903"/>
          <a:ext cx="5535089" cy="4662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2734">
                  <a:extLst>
                    <a:ext uri="{9D8B030D-6E8A-4147-A177-3AD203B41FA5}">
                      <a16:colId xmlns:a16="http://schemas.microsoft.com/office/drawing/2014/main" val="1233276332"/>
                    </a:ext>
                  </a:extLst>
                </a:gridCol>
                <a:gridCol w="1550942">
                  <a:extLst>
                    <a:ext uri="{9D8B030D-6E8A-4147-A177-3AD203B41FA5}">
                      <a16:colId xmlns:a16="http://schemas.microsoft.com/office/drawing/2014/main" val="3075472661"/>
                    </a:ext>
                  </a:extLst>
                </a:gridCol>
                <a:gridCol w="1721413">
                  <a:extLst>
                    <a:ext uri="{9D8B030D-6E8A-4147-A177-3AD203B41FA5}">
                      <a16:colId xmlns:a16="http://schemas.microsoft.com/office/drawing/2014/main" val="1220416492"/>
                    </a:ext>
                  </a:extLst>
                </a:gridCol>
              </a:tblGrid>
              <a:tr h="6811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題目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經文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講員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5301139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七十年之約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1:1-11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朱浩權傳道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6470560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起來回家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2:1-70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朱浩權傳道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9320558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荒地上的祭壇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3:1-13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張志怡傳道</a:t>
                      </a:r>
                      <a:endParaRPr lang="zh-TW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5052870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困難的抉擇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4:1-24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陳玉𡖖傳道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2642129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難阻中的重建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5:1-6:12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朱浩權傳道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811682"/>
                  </a:ext>
                </a:extLst>
              </a:tr>
            </a:tbl>
          </a:graphicData>
        </a:graphic>
      </p:graphicFrame>
      <p:graphicFrame>
        <p:nvGraphicFramePr>
          <p:cNvPr id="6" name="表格 2">
            <a:extLst>
              <a:ext uri="{FF2B5EF4-FFF2-40B4-BE49-F238E27FC236}">
                <a16:creationId xmlns:a16="http://schemas.microsoft.com/office/drawing/2014/main" id="{27C846D4-BBF7-69A7-C3AB-EBD790199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892300"/>
              </p:ext>
            </p:extLst>
          </p:nvPr>
        </p:nvGraphicFramePr>
        <p:xfrm>
          <a:off x="5736255" y="1379903"/>
          <a:ext cx="6321554" cy="4662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8391">
                  <a:extLst>
                    <a:ext uri="{9D8B030D-6E8A-4147-A177-3AD203B41FA5}">
                      <a16:colId xmlns:a16="http://schemas.microsoft.com/office/drawing/2014/main" val="1233276332"/>
                    </a:ext>
                  </a:extLst>
                </a:gridCol>
                <a:gridCol w="1563935">
                  <a:extLst>
                    <a:ext uri="{9D8B030D-6E8A-4147-A177-3AD203B41FA5}">
                      <a16:colId xmlns:a16="http://schemas.microsoft.com/office/drawing/2014/main" val="3075472661"/>
                    </a:ext>
                  </a:extLst>
                </a:gridCol>
                <a:gridCol w="1689228">
                  <a:extLst>
                    <a:ext uri="{9D8B030D-6E8A-4147-A177-3AD203B41FA5}">
                      <a16:colId xmlns:a16="http://schemas.microsoft.com/office/drawing/2014/main" val="1220416492"/>
                    </a:ext>
                  </a:extLst>
                </a:gridCol>
              </a:tblGrid>
              <a:tr h="68112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/>
                        <a:t>題目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/>
                        <a:t>經文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/>
                        <a:t>講員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5301139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/>
                        <a:t>6.</a:t>
                      </a:r>
                      <a:r>
                        <a:rPr lang="zh-TW" altLang="en-US" sz="2300" dirty="0"/>
                        <a:t>重新啟動的聖殿</a:t>
                      </a:r>
                      <a:r>
                        <a:rPr lang="en-US" altLang="zh-HK" sz="2300" dirty="0"/>
                        <a:t> 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拉</a:t>
                      </a:r>
                      <a:r>
                        <a:rPr lang="en-US" altLang="zh-TW" sz="2300" dirty="0"/>
                        <a:t>6:13-22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岑嘉茵傳道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6470560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>
                          <a:solidFill>
                            <a:schemeClr val="tx1"/>
                          </a:solidFill>
                        </a:rPr>
                        <a:t>7. 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帶領復興的文士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拉</a:t>
                      </a:r>
                      <a:r>
                        <a:rPr lang="en-US" altLang="zh-TW" sz="2300" dirty="0">
                          <a:solidFill>
                            <a:schemeClr val="tx1"/>
                          </a:solidFill>
                        </a:rPr>
                        <a:t>7:1-28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張志怡</a:t>
                      </a:r>
                      <a:r>
                        <a:rPr lang="zh-TW" altLang="en-US" sz="2300" dirty="0">
                          <a:solidFill>
                            <a:schemeClr val="tx1"/>
                          </a:solidFill>
                        </a:rPr>
                        <a:t>傳道</a:t>
                      </a:r>
                      <a:endParaRPr lang="zh-HK" altLang="en-US" sz="2300" dirty="0">
                        <a:solidFill>
                          <a:schemeClr val="tx1"/>
                        </a:solidFill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9320558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/>
                        <a:t>8. </a:t>
                      </a:r>
                      <a:r>
                        <a:rPr lang="zh-TW" altLang="en-US" sz="2300" dirty="0"/>
                        <a:t>蒙恩的使者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拉</a:t>
                      </a:r>
                      <a:r>
                        <a:rPr lang="en-US" altLang="zh-TW" sz="2300" dirty="0"/>
                        <a:t>8:1-36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300" dirty="0"/>
                        <a:t>TBC</a:t>
                      </a:r>
                      <a:endParaRPr lang="zh-TW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5052870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/>
                        <a:t>9. </a:t>
                      </a:r>
                      <a:r>
                        <a:rPr lang="zh-TW" altLang="en-US" sz="2300" dirty="0"/>
                        <a:t>撕裂心腸的代禱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拉</a:t>
                      </a:r>
                      <a:r>
                        <a:rPr lang="en-US" altLang="zh-TW" sz="2300" dirty="0"/>
                        <a:t>9:1-15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岑嘉茵傳道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2642129"/>
                  </a:ext>
                </a:extLst>
              </a:tr>
              <a:tr h="796245">
                <a:tc>
                  <a:txBody>
                    <a:bodyPr/>
                    <a:lstStyle/>
                    <a:p>
                      <a:r>
                        <a:rPr lang="en-US" altLang="zh-HK" sz="2300" dirty="0"/>
                        <a:t>10. </a:t>
                      </a:r>
                      <a:r>
                        <a:rPr lang="zh-TW" altLang="en-US" sz="2300" dirty="0"/>
                        <a:t>有一種感染叫悔改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300" dirty="0"/>
                        <a:t>拉</a:t>
                      </a:r>
                      <a:r>
                        <a:rPr lang="en-US" altLang="zh-TW" sz="2300" dirty="0"/>
                        <a:t>10:1-44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300" dirty="0"/>
                        <a:t>張志怡傳道</a:t>
                      </a:r>
                      <a:endParaRPr lang="zh-HK" altLang="en-US" sz="2300" dirty="0">
                        <a:latin typeface="方正準圓" panose="02000000000000000000" pitchFamily="2" charset="-120"/>
                        <a:ea typeface="方正準圓" panose="02000000000000000000" pitchFamily="2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81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516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F3121F-BA34-4B36-980A-17B8A85EFE9C}"/>
              </a:ext>
            </a:extLst>
          </p:cNvPr>
          <p:cNvSpPr txBox="1">
            <a:spLocks/>
          </p:cNvSpPr>
          <p:nvPr/>
        </p:nvSpPr>
        <p:spPr>
          <a:xfrm>
            <a:off x="374654" y="1193257"/>
            <a:ext cx="9057299" cy="5059511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altLang="zh-TW" sz="3000" baseline="30000" dirty="0">
                <a:latin typeface="方正粗圓" pitchFamily="2" charset="-120"/>
                <a:ea typeface="方正粗圓" pitchFamily="2" charset="-120"/>
              </a:rPr>
              <a:t>8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到了耶路撒冷神殿的第二年，二月的時候，撒拉鐵的兒子所羅巴伯，約薩達的兒子耶書亞和其餘的弟兄，就是祭司和利未人，以及所有被擄歸回耶路撒冷的人，就開工建造；他們派二十歲以上的利未人，監督建造耶和華殿的工作。</a:t>
            </a:r>
            <a:r>
              <a:rPr lang="en-US" altLang="zh-TW" sz="3000" baseline="30000" dirty="0">
                <a:latin typeface="方正粗圓" pitchFamily="2" charset="-120"/>
                <a:ea typeface="方正粗圓" pitchFamily="2" charset="-120"/>
              </a:rPr>
              <a:t>9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於是何達威雅的後裔，就是耶書亞和他的子孫與弟兄、甲篾和他的子孫，他們和利未人希拿達的子孫與弟兄，都起來如同一人，監督那些在神殿裏做工的人。</a:t>
            </a:r>
            <a:r>
              <a:rPr lang="en-US" altLang="zh-TW" sz="3000" baseline="30000" dirty="0">
                <a:latin typeface="方正粗圓" pitchFamily="2" charset="-120"/>
                <a:ea typeface="方正粗圓" pitchFamily="2" charset="-120"/>
              </a:rPr>
              <a:t>10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工匠立耶和華殿根基的時候，祭司穿禮服吹號，利未人亞薩的子孫敲鈸，都照以色列王大衛親手所定的，站著讚美耶和華。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BE99A89-907F-F487-E216-FE176B6ABB46}"/>
              </a:ext>
            </a:extLst>
          </p:cNvPr>
          <p:cNvSpPr txBox="1"/>
          <p:nvPr/>
        </p:nvSpPr>
        <p:spPr>
          <a:xfrm>
            <a:off x="222792" y="269881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2.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盡情敬拜慶立根基</a:t>
            </a:r>
          </a:p>
        </p:txBody>
      </p:sp>
    </p:spTree>
    <p:extLst>
      <p:ext uri="{BB962C8B-B14F-4D97-AF65-F5344CB8AC3E}">
        <p14:creationId xmlns:p14="http://schemas.microsoft.com/office/powerpoint/2010/main" val="3026991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C7487B12-A570-4109-895D-E9564627D8BF}"/>
              </a:ext>
            </a:extLst>
          </p:cNvPr>
          <p:cNvSpPr txBox="1"/>
          <p:nvPr/>
        </p:nvSpPr>
        <p:spPr>
          <a:xfrm>
            <a:off x="222792" y="269881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2.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盡情敬拜慶立根基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C5F85522-358A-9A62-1E28-4CB690B23357}"/>
              </a:ext>
            </a:extLst>
          </p:cNvPr>
          <p:cNvSpPr txBox="1">
            <a:spLocks/>
          </p:cNvSpPr>
          <p:nvPr/>
        </p:nvSpPr>
        <p:spPr>
          <a:xfrm>
            <a:off x="458771" y="1054711"/>
            <a:ext cx="11274457" cy="292266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  <a:defRPr/>
            </a:pPr>
            <a:r>
              <a:rPr lang="en-US" altLang="zh-TW" baseline="30000" dirty="0">
                <a:latin typeface="方正粗圓" pitchFamily="2" charset="-120"/>
                <a:ea typeface="方正粗圓" pitchFamily="2" charset="-120"/>
              </a:rPr>
              <a:t>11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他們彼此唱和，讚美稱謝耶和華：「他本為善，他向以色列永施慈愛。」他們讚美耶和華的時候，眾百姓大聲呼喊，因為耶和華殿的根基已經立定。</a:t>
            </a:r>
            <a:r>
              <a:rPr lang="en-US" altLang="zh-TW" baseline="30000" dirty="0">
                <a:latin typeface="方正粗圓" pitchFamily="2" charset="-120"/>
                <a:ea typeface="方正粗圓" pitchFamily="2" charset="-120"/>
              </a:rPr>
              <a:t>12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然而有許多祭司、利未人和族長，就是見過先前那殿的老年人，現在親眼看見這殿立了根基，就大聲哭號，也有許多人大聲歡呼，</a:t>
            </a:r>
            <a:r>
              <a:rPr lang="en-US" altLang="zh-TW" baseline="30000" dirty="0">
                <a:latin typeface="方正粗圓" pitchFamily="2" charset="-120"/>
                <a:ea typeface="方正粗圓" pitchFamily="2" charset="-120"/>
              </a:rPr>
              <a:t>13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百姓不能分辨歡呼的聲音或哭號的聲音，因為百姓大聲呼喊，聲音連遠處都可聽到。</a:t>
            </a:r>
          </a:p>
          <a:p>
            <a:pPr marL="0" lvl="0" indent="0" algn="just">
              <a:buNone/>
              <a:defRPr/>
            </a:pPr>
            <a:endParaRPr kumimoji="0" lang="zh-TW" altLang="en-US" sz="33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896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C7487B12-A570-4109-895D-E9564627D8BF}"/>
              </a:ext>
            </a:extLst>
          </p:cNvPr>
          <p:cNvSpPr txBox="1"/>
          <p:nvPr/>
        </p:nvSpPr>
        <p:spPr>
          <a:xfrm>
            <a:off x="222792" y="269881"/>
            <a:ext cx="6264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2. </a:t>
            </a: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盡情敬拜慶立根基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AD9A5DA4-F40B-5589-7F9A-E32B6CA9D95F}"/>
              </a:ext>
            </a:extLst>
          </p:cNvPr>
          <p:cNvSpPr txBox="1"/>
          <p:nvPr/>
        </p:nvSpPr>
        <p:spPr>
          <a:xfrm>
            <a:off x="456360" y="1157043"/>
            <a:ext cx="11477022" cy="255454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猶太人帶著亡國的傷痛、個人對罪的悔疚、對聖殿能重建的感恩、對前路茫茫的困惑、對新生活開展的擔憂</a:t>
            </a:r>
            <a:r>
              <a:rPr lang="en-US" altLang="zh-TW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……</a:t>
            </a:r>
            <a:r>
              <a:rPr lang="zh-TW" altLang="en-US" sz="4000" dirty="0">
                <a:latin typeface="方正粗圓" panose="02000000000000000000" pitchFamily="2" charset="-120"/>
                <a:ea typeface="方正粗圓" panose="02000000000000000000" pitchFamily="2" charset="-120"/>
              </a:rPr>
              <a:t>一切一切都帶到主面前，毫不保留或遮掩，帶著最真實的自己來到主面前敬拜耶和華。</a:t>
            </a:r>
            <a:endParaRPr lang="en-US" altLang="zh-TW" sz="4000" dirty="0">
              <a:latin typeface="方正粗圓" panose="02000000000000000000" pitchFamily="2" charset="-120"/>
              <a:ea typeface="方正粗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54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9675929-AF90-DFC7-55D3-DF83D5CA55D6}"/>
              </a:ext>
            </a:extLst>
          </p:cNvPr>
          <p:cNvSpPr txBox="1"/>
          <p:nvPr/>
        </p:nvSpPr>
        <p:spPr>
          <a:xfrm>
            <a:off x="368051" y="180492"/>
            <a:ext cx="115932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</a:rPr>
              <a:t>因我們的大祭司並非不能體恤我們的軟弱。他也曾凡事受過試探，與我們一樣，只是他沒有犯罪。所以，我們只管坦然無懼地來到施恩的寶座前，為要得憐恤，蒙恩惠，作隨時的幫助。（來</a:t>
            </a:r>
            <a:r>
              <a:rPr kumimoji="0" lang="en-US" altLang="zh-TW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</a:rPr>
              <a:t>4:15-16</a:t>
            </a:r>
            <a:r>
              <a:rPr kumimoji="0" lang="zh-TW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粗圓" panose="02000000000000000000" pitchFamily="2" charset="-120"/>
                <a:ea typeface="方正粗圓" panose="02000000000000000000" pitchFamily="2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82682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A7733500-4752-410A-A421-8070FD11865B}"/>
              </a:ext>
            </a:extLst>
          </p:cNvPr>
          <p:cNvSpPr txBox="1"/>
          <p:nvPr/>
        </p:nvSpPr>
        <p:spPr>
          <a:xfrm>
            <a:off x="335360" y="26064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問題討論：</a:t>
            </a:r>
            <a:r>
              <a:rPr kumimoji="0" lang="zh-HK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 </a:t>
            </a:r>
            <a:endParaRPr kumimoji="0" lang="zh-TW" altLang="en-US" sz="4000" i="0" u="none" strike="noStrike" kern="0" cap="none" spc="0" normalizeH="0" baseline="0" noProof="0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uLnTx/>
              <a:uFillTx/>
              <a:latin typeface="方正琥珀" panose="02000000000000000000" pitchFamily="2" charset="-120"/>
              <a:ea typeface="方正琥珀" panose="02000000000000000000" pitchFamily="2" charset="-120"/>
              <a:cs typeface="+mn-cs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4824527F-5AC9-464B-A6CE-6EFB2E13C535}"/>
              </a:ext>
            </a:extLst>
          </p:cNvPr>
          <p:cNvSpPr txBox="1">
            <a:spLocks/>
          </p:cNvSpPr>
          <p:nvPr/>
        </p:nvSpPr>
        <p:spPr>
          <a:xfrm>
            <a:off x="375899" y="1124744"/>
            <a:ext cx="11440202" cy="4114335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3800" dirty="0">
                <a:latin typeface="方正準圓" panose="02000000000000000000" pitchFamily="2" charset="-120"/>
                <a:ea typeface="方正準圓" panose="02000000000000000000" pitchFamily="2" charset="-120"/>
              </a:rPr>
              <a:t>你同意祭壇先於聖殿嗎？兩者有何不同性質或意義？</a:t>
            </a:r>
            <a:endParaRPr kumimoji="0" lang="en-US" altLang="zh-TW" sz="3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3800" dirty="0">
                <a:latin typeface="方正準圓" panose="02000000000000000000" pitchFamily="2" charset="-120"/>
                <a:ea typeface="方正準圓" panose="02000000000000000000" pitchFamily="2" charset="-120"/>
              </a:rPr>
              <a:t>你試過敬拜主時悲喜交集嗎？可以分享當中的感受和經歷嗎？</a:t>
            </a:r>
            <a:endParaRPr lang="en-US" altLang="zh-TW" sz="38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3800">
                <a:latin typeface="方正準圓" panose="02000000000000000000" pitchFamily="2" charset="-120"/>
                <a:ea typeface="方正準圓" panose="02000000000000000000" pitchFamily="2" charset="-120"/>
              </a:rPr>
              <a:t>你的生命需要重建祭壇嗎？你能真實地來到主前敬拜祂嗎？</a:t>
            </a:r>
            <a:endParaRPr lang="en-US" altLang="zh-TW" sz="38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1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5A9CE1F0-E941-6EE3-1EF7-EADEE0C3E4FF}"/>
              </a:ext>
            </a:extLst>
          </p:cNvPr>
          <p:cNvSpPr txBox="1">
            <a:spLocks/>
          </p:cNvSpPr>
          <p:nvPr/>
        </p:nvSpPr>
        <p:spPr>
          <a:xfrm>
            <a:off x="431477" y="228018"/>
            <a:ext cx="11329046" cy="3502318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1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到了七月，以色列人住在自己的城裏；那時他們如同一人，聚集在耶路撒冷。</a:t>
            </a:r>
            <a:r>
              <a:rPr kumimoji="0" lang="en-US" altLang="zh-TW" sz="3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2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約薩達的兒子耶書亞和他的弟兄眾祭司，以及撒拉鐵的兒子所羅巴伯和他的弟兄，都起來建築以色列神的壇，要照神人摩西律法書上所寫的，在壇上獻燔祭。</a:t>
            </a:r>
            <a:r>
              <a:rPr kumimoji="0" lang="en-US" altLang="zh-TW" sz="3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3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他們在原有的根基上築壇，因為他們懼怕鄰邦民族，又在其上向耶和華早晚獻燔祭，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8A8F64-F433-6EA0-AD6D-0A7087A4F50E}"/>
              </a:ext>
            </a:extLst>
          </p:cNvPr>
          <p:cNvSpPr txBox="1"/>
          <p:nvPr/>
        </p:nvSpPr>
        <p:spPr>
          <a:xfrm>
            <a:off x="431476" y="3621734"/>
            <a:ext cx="39373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(</a:t>
            </a:r>
            <a:r>
              <a:rPr kumimoji="0" lang="zh-TW" altLang="en-US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1-13)</a:t>
            </a:r>
          </a:p>
        </p:txBody>
      </p:sp>
    </p:spTree>
    <p:extLst>
      <p:ext uri="{BB962C8B-B14F-4D97-AF65-F5344CB8AC3E}">
        <p14:creationId xmlns:p14="http://schemas.microsoft.com/office/powerpoint/2010/main" val="368047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A98D5E-F27A-AD5C-08E9-3BDE134128AC}"/>
              </a:ext>
            </a:extLst>
          </p:cNvPr>
          <p:cNvSpPr txBox="1">
            <a:spLocks/>
          </p:cNvSpPr>
          <p:nvPr/>
        </p:nvSpPr>
        <p:spPr>
          <a:xfrm>
            <a:off x="281929" y="173754"/>
            <a:ext cx="11628141" cy="3797881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4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並照律法書上所寫的守住棚節，按數照例每日獻所當獻的燔祭。</a:t>
            </a: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5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此後，他們獻常獻的燔祭，並在初一和耶和華一切分別為聖的節期獻祭，又向耶和華獻各人的甘心祭。</a:t>
            </a: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6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從七月初一起，雖然耶和華殿的根基尚未立定，他們開始向耶和華獻燔祭。</a:t>
            </a: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 7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他們把銀子給石匠、木匠，把糧食、酒、油給西頓人、推羅人，好將香柏樹從黎巴嫩浮海運到約帕，是照波斯王居魯士所允准他們的。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E32B6F7-7DD3-1F02-8548-29B57C17B9C2}"/>
              </a:ext>
            </a:extLst>
          </p:cNvPr>
          <p:cNvSpPr txBox="1"/>
          <p:nvPr/>
        </p:nvSpPr>
        <p:spPr>
          <a:xfrm>
            <a:off x="752982" y="4295988"/>
            <a:ext cx="39852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(</a:t>
            </a:r>
            <a:r>
              <a:rPr kumimoji="0" lang="zh-TW" altLang="en-US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1-13)</a:t>
            </a:r>
          </a:p>
        </p:txBody>
      </p:sp>
    </p:spTree>
    <p:extLst>
      <p:ext uri="{BB962C8B-B14F-4D97-AF65-F5344CB8AC3E}">
        <p14:creationId xmlns:p14="http://schemas.microsoft.com/office/powerpoint/2010/main" val="164289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F3121F-BA34-4B36-980A-17B8A85EFE9C}"/>
              </a:ext>
            </a:extLst>
          </p:cNvPr>
          <p:cNvSpPr txBox="1">
            <a:spLocks/>
          </p:cNvSpPr>
          <p:nvPr/>
        </p:nvSpPr>
        <p:spPr>
          <a:xfrm>
            <a:off x="353401" y="218782"/>
            <a:ext cx="11485198" cy="4002237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8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到了耶路撒冷神殿的第二年，二月的時候，撒拉鐵的兒子所羅巴伯，約薩達的兒子耶書亞和其餘的弟兄，就是祭司和利未人，以及所有被擄歸回耶路撒冷的人，就開工建造；他們派二十歲以上的利未人，監督建造耶和華殿的工作。</a:t>
            </a: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9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於是何達威雅的後裔，就是耶書亞和他的子孫與弟兄、甲篾和他的子孫，他們和利未人希拿達的子孫與弟兄，都起來如同一人，監督那些在神殿裏做工的人。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573C410-40F8-C528-AFF2-81801E3D2A62}"/>
              </a:ext>
            </a:extLst>
          </p:cNvPr>
          <p:cNvSpPr txBox="1"/>
          <p:nvPr/>
        </p:nvSpPr>
        <p:spPr>
          <a:xfrm>
            <a:off x="353401" y="4221018"/>
            <a:ext cx="408005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(</a:t>
            </a:r>
            <a:r>
              <a:rPr kumimoji="0" lang="zh-TW" altLang="en-US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1-13)</a:t>
            </a:r>
          </a:p>
        </p:txBody>
      </p:sp>
    </p:spTree>
    <p:extLst>
      <p:ext uri="{BB962C8B-B14F-4D97-AF65-F5344CB8AC3E}">
        <p14:creationId xmlns:p14="http://schemas.microsoft.com/office/powerpoint/2010/main" val="402166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8B584C-76D4-9B8E-C1DD-B226542424B5}"/>
              </a:ext>
            </a:extLst>
          </p:cNvPr>
          <p:cNvSpPr txBox="1">
            <a:spLocks/>
          </p:cNvSpPr>
          <p:nvPr/>
        </p:nvSpPr>
        <p:spPr>
          <a:xfrm>
            <a:off x="281929" y="404664"/>
            <a:ext cx="11628141" cy="287193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10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工匠立耶和華殿根基的時候，祭司穿禮服吹號，利未人亞薩的子孫敲鈸，都照以色列王大衛親手所定的，站著讚美耶和華。</a:t>
            </a:r>
            <a:r>
              <a:rPr lang="en-US" altLang="zh-TW" sz="3500" baseline="30000" dirty="0">
                <a:latin typeface="方正粗圓" pitchFamily="2" charset="-120"/>
                <a:ea typeface="方正粗圓" pitchFamily="2" charset="-120"/>
              </a:rPr>
              <a:t>11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他們彼此唱和，讚美稱謝耶和華：「他本為善，他向以色列永施慈愛。」他們讚美耶和華的時候，眾百姓大聲呼喊，因為耶和華殿的根基已經立定。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4288914-AEB8-93B4-7AA3-7AA845D2A850}"/>
              </a:ext>
            </a:extLst>
          </p:cNvPr>
          <p:cNvSpPr txBox="1"/>
          <p:nvPr/>
        </p:nvSpPr>
        <p:spPr>
          <a:xfrm>
            <a:off x="385295" y="3276600"/>
            <a:ext cx="41128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(</a:t>
            </a:r>
            <a:r>
              <a:rPr kumimoji="0" lang="zh-TW" altLang="en-US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1-13)</a:t>
            </a:r>
          </a:p>
        </p:txBody>
      </p:sp>
    </p:spTree>
    <p:extLst>
      <p:ext uri="{BB962C8B-B14F-4D97-AF65-F5344CB8AC3E}">
        <p14:creationId xmlns:p14="http://schemas.microsoft.com/office/powerpoint/2010/main" val="4067800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A84AB8-A3BB-7FB4-C154-7C7A703C1473}"/>
              </a:ext>
            </a:extLst>
          </p:cNvPr>
          <p:cNvSpPr txBox="1">
            <a:spLocks/>
          </p:cNvSpPr>
          <p:nvPr/>
        </p:nvSpPr>
        <p:spPr>
          <a:xfrm>
            <a:off x="381110" y="367719"/>
            <a:ext cx="11429780" cy="2338536"/>
          </a:xfrm>
          <a:prstGeom prst="rect">
            <a:avLst/>
          </a:prstGeom>
          <a:noFill/>
          <a:effectLst>
            <a:glow rad="101600">
              <a:sysClr val="window" lastClr="FFFFFF"/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12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然而有許多祭司、利未人和族長，就是見過先前那殿的老年人，現在親眼看見這殿立了根基，就大聲哭號，也有許多人大聲歡呼，</a:t>
            </a:r>
            <a:r>
              <a:rPr kumimoji="0" lang="en-US" altLang="zh-TW" sz="35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方正粗圓" pitchFamily="2" charset="-120"/>
                <a:ea typeface="方正粗圓" pitchFamily="2" charset="-120"/>
                <a:cs typeface="+mn-cs"/>
              </a:rPr>
              <a:t>13</a:t>
            </a:r>
            <a:r>
              <a:rPr kumimoji="0" lang="zh-TW" altLang="en-US" sz="3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百姓不能分辨歡呼的聲音或哭號的聲音，因為百姓大聲呼喊，聲音連遠處都可聽到。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AECE4B2-5617-059C-4C51-3B8ACB79E93D}"/>
              </a:ext>
            </a:extLst>
          </p:cNvPr>
          <p:cNvSpPr txBox="1"/>
          <p:nvPr/>
        </p:nvSpPr>
        <p:spPr>
          <a:xfrm>
            <a:off x="381110" y="2798058"/>
            <a:ext cx="40153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(</a:t>
            </a:r>
            <a:r>
              <a:rPr kumimoji="0" lang="zh-TW" altLang="en-US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3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1-13)</a:t>
            </a:r>
          </a:p>
        </p:txBody>
      </p:sp>
    </p:spTree>
    <p:extLst>
      <p:ext uri="{BB962C8B-B14F-4D97-AF65-F5344CB8AC3E}">
        <p14:creationId xmlns:p14="http://schemas.microsoft.com/office/powerpoint/2010/main" val="305213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F5576627-49F0-E7C3-E25D-D47752ED345B}"/>
              </a:ext>
            </a:extLst>
          </p:cNvPr>
          <p:cNvSpPr txBox="1"/>
          <p:nvPr/>
        </p:nvSpPr>
        <p:spPr>
          <a:xfrm>
            <a:off x="6096000" y="6123083"/>
            <a:ext cx="60036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HK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「重建與被重建」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~ </a:t>
            </a:r>
            <a:r>
              <a:rPr kumimoji="0" lang="zh-HK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以斯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拉記系列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三</a:t>
            </a:r>
            <a:r>
              <a:rPr kumimoji="0" lang="en-US" altLang="zh-HK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) </a:t>
            </a:r>
            <a:endParaRPr lang="zh-HK" altLang="en-US" sz="28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B55CB56-4302-D21B-860A-395AC17C0138}"/>
              </a:ext>
            </a:extLst>
          </p:cNvPr>
          <p:cNvSpPr txBox="1"/>
          <p:nvPr/>
        </p:nvSpPr>
        <p:spPr>
          <a:xfrm>
            <a:off x="4740439" y="161010"/>
            <a:ext cx="721141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8800" dirty="0"/>
              <a:t>荒地上的祭壇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FD3B0F0-D084-232C-1F76-6D4A4235862E}"/>
              </a:ext>
            </a:extLst>
          </p:cNvPr>
          <p:cNvSpPr txBox="1"/>
          <p:nvPr/>
        </p:nvSpPr>
        <p:spPr>
          <a:xfrm>
            <a:off x="7626657" y="1563267"/>
            <a:ext cx="4205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以斯拉記 三</a:t>
            </a:r>
            <a:r>
              <a:rPr kumimoji="0" lang="en-US" altLang="zh-TW" sz="40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1-13</a:t>
            </a:r>
          </a:p>
        </p:txBody>
      </p:sp>
    </p:spTree>
    <p:extLst>
      <p:ext uri="{BB962C8B-B14F-4D97-AF65-F5344CB8AC3E}">
        <p14:creationId xmlns:p14="http://schemas.microsoft.com/office/powerpoint/2010/main" val="39134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字方塊 15">
            <a:extLst>
              <a:ext uri="{FF2B5EF4-FFF2-40B4-BE49-F238E27FC236}">
                <a16:creationId xmlns:a16="http://schemas.microsoft.com/office/drawing/2014/main" id="{0F9E86B7-2C19-8A34-48A1-2550C57C46E1}"/>
              </a:ext>
            </a:extLst>
          </p:cNvPr>
          <p:cNvSpPr txBox="1"/>
          <p:nvPr/>
        </p:nvSpPr>
        <p:spPr>
          <a:xfrm>
            <a:off x="4365997" y="600416"/>
            <a:ext cx="3379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建立合一堂</a:t>
            </a:r>
            <a:endParaRPr kumimoji="0" lang="en-US" altLang="zh-TW" sz="4500" i="0" u="none" strike="noStrike" kern="0" cap="none" spc="0" normalizeH="0" baseline="0" noProof="0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uLnTx/>
              <a:uFillTx/>
              <a:latin typeface="方正琥珀" panose="02000000000000000000" pitchFamily="2" charset="-120"/>
              <a:ea typeface="方正琥珀" panose="02000000000000000000" pitchFamily="2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i="0" u="none" strike="noStrike" kern="0" cap="none" spc="0" normalizeH="0" baseline="0" noProof="0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uLnTx/>
                <a:uFillTx/>
                <a:latin typeface="方正琥珀" panose="02000000000000000000" pitchFamily="2" charset="-120"/>
                <a:ea typeface="方正琥珀" panose="02000000000000000000" pitchFamily="2" charset="-120"/>
                <a:cs typeface="+mn-cs"/>
              </a:rPr>
              <a:t>青少年事工</a:t>
            </a:r>
          </a:p>
        </p:txBody>
      </p:sp>
    </p:spTree>
    <p:extLst>
      <p:ext uri="{BB962C8B-B14F-4D97-AF65-F5344CB8AC3E}">
        <p14:creationId xmlns:p14="http://schemas.microsoft.com/office/powerpoint/2010/main" val="4187395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51728F9A4AB448B99735652BE9508C" ma:contentTypeVersion="14" ma:contentTypeDescription="Create a new document." ma:contentTypeScope="" ma:versionID="0f39c8523d1cb5f98672d6d689311fe6">
  <xsd:schema xmlns:xsd="http://www.w3.org/2001/XMLSchema" xmlns:xs="http://www.w3.org/2001/XMLSchema" xmlns:p="http://schemas.microsoft.com/office/2006/metadata/properties" xmlns:ns3="3f1a6b1e-36eb-4142-a8fc-d51ec74d73e9" xmlns:ns4="c6002e45-57dc-4baf-b08c-91c50b5c268d" targetNamespace="http://schemas.microsoft.com/office/2006/metadata/properties" ma:root="true" ma:fieldsID="95c1f24bdb3d7473df938d0b109e20df" ns3:_="" ns4:_="">
    <xsd:import namespace="3f1a6b1e-36eb-4142-a8fc-d51ec74d73e9"/>
    <xsd:import namespace="c6002e45-57dc-4baf-b08c-91c50b5c268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6b1e-36eb-4142-a8fc-d51ec74d73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02e45-57dc-4baf-b08c-91c50b5c26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B87BE2-E365-4772-8277-EF90A8BA58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C3A006-31EB-457A-9C2A-9827A58D3A30}">
  <ds:schemaRefs>
    <ds:schemaRef ds:uri="http://schemas.microsoft.com/office/2006/documentManagement/types"/>
    <ds:schemaRef ds:uri="c6002e45-57dc-4baf-b08c-91c50b5c268d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f1a6b1e-36eb-4142-a8fc-d51ec74d73e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E7D0BC9-992A-4CA9-A3E9-CB3E3AD3B254}">
  <ds:schemaRefs>
    <ds:schemaRef ds:uri="3f1a6b1e-36eb-4142-a8fc-d51ec74d73e9"/>
    <ds:schemaRef ds:uri="c6002e45-57dc-4baf-b08c-91c50b5c26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Words>2132</Words>
  <Application>Microsoft Office PowerPoint</Application>
  <PresentationFormat>寬螢幕</PresentationFormat>
  <Paragraphs>130</Paragraphs>
  <Slides>24</Slides>
  <Notes>24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2" baseType="lpstr">
      <vt:lpstr>方正粗圓</vt:lpstr>
      <vt:lpstr>方正琥珀</vt:lpstr>
      <vt:lpstr>方正準圓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chanyan</dc:creator>
  <cp:lastModifiedBy>Cheung Kwok Lam, 張幗琳</cp:lastModifiedBy>
  <cp:revision>6</cp:revision>
  <dcterms:created xsi:type="dcterms:W3CDTF">2015-04-25T05:50:20Z</dcterms:created>
  <dcterms:modified xsi:type="dcterms:W3CDTF">2023-05-24T09:11:19Z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0x0101007F51728F9A4AB448B99735652BE9508C</vt:lpwstr>
  </property>
</Properties>
</file>