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86" r:id="rId2"/>
    <p:sldMasterId id="2147483852" r:id="rId3"/>
  </p:sldMasterIdLst>
  <p:notesMasterIdLst>
    <p:notesMasterId r:id="rId32"/>
  </p:notesMasterIdLst>
  <p:sldIdLst>
    <p:sldId id="1717" r:id="rId4"/>
    <p:sldId id="496" r:id="rId5"/>
    <p:sldId id="2921" r:id="rId6"/>
    <p:sldId id="3013" r:id="rId7"/>
    <p:sldId id="3016" r:id="rId8"/>
    <p:sldId id="3015" r:id="rId9"/>
    <p:sldId id="2978" r:id="rId10"/>
    <p:sldId id="261" r:id="rId11"/>
    <p:sldId id="262" r:id="rId12"/>
    <p:sldId id="263" r:id="rId13"/>
    <p:sldId id="264" r:id="rId14"/>
    <p:sldId id="265" r:id="rId15"/>
    <p:sldId id="3017" r:id="rId16"/>
    <p:sldId id="3018" r:id="rId17"/>
    <p:sldId id="266" r:id="rId18"/>
    <p:sldId id="3006" r:id="rId19"/>
    <p:sldId id="3007" r:id="rId20"/>
    <p:sldId id="3008" r:id="rId21"/>
    <p:sldId id="3019" r:id="rId22"/>
    <p:sldId id="3009" r:id="rId23"/>
    <p:sldId id="3010" r:id="rId24"/>
    <p:sldId id="3011" r:id="rId25"/>
    <p:sldId id="273" r:id="rId26"/>
    <p:sldId id="3020" r:id="rId27"/>
    <p:sldId id="3014" r:id="rId28"/>
    <p:sldId id="3021" r:id="rId29"/>
    <p:sldId id="3022" r:id="rId30"/>
    <p:sldId id="1756" r:id="rId31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uka" initials="s" lastIdx="1" clrIdx="0">
    <p:extLst>
      <p:ext uri="{19B8F6BF-5375-455C-9EA6-DF929625EA0E}">
        <p15:presenceInfo xmlns:p15="http://schemas.microsoft.com/office/powerpoint/2012/main" userId="sou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7" autoAdjust="0"/>
    <p:restoredTop sz="80841" autoAdjust="0"/>
  </p:normalViewPr>
  <p:slideViewPr>
    <p:cSldViewPr>
      <p:cViewPr varScale="1">
        <p:scale>
          <a:sx n="90" d="100"/>
          <a:sy n="90" d="100"/>
        </p:scale>
        <p:origin x="1104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35651C0E-50E2-4CB3-8ED7-FD3919F42320}" type="datetimeFigureOut">
              <a:rPr lang="zh-HK" altLang="en-US" smtClean="0"/>
              <a:pPr/>
              <a:t>25/5/2023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6776422-10BA-41EC-87D1-8417C67D3F8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001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67585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9857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41912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000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19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003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869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27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2563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241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11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77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798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36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36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08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6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66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08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05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20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383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666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2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810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C9879-B3ED-49AC-9408-2A77923C019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98524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574D-9B5D-4D38-835D-87A01E9ED10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7427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FB77-5FD8-4D5E-AAB6-C3F9F00D89C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94928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A3207-953B-438F-98A6-35A3A155422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17791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B2CB-ED12-4E4A-BFB2-FE27DE91617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30097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C922-77A4-4EB3-B714-6623F046E1A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7553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DAEC-03A5-4B9D-9C2E-D01C3770B05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49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880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83A5-F766-4660-A134-7E456CA6DAB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11981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BCA5-2266-4A8E-9CDE-99D0855CBC0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871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5B77D-65F0-4BD5-881D-4B3C9EC72F9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67912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3251-0B2D-4BD6-B5EE-469C8751AF0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985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14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3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0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3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9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00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51FA-19C7-431E-98D7-086F113A06F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035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C95CC60-C122-43B7-B2A6-7937E15E01A0}"/>
              </a:ext>
            </a:extLst>
          </p:cNvPr>
          <p:cNvSpPr/>
          <p:nvPr/>
        </p:nvSpPr>
        <p:spPr>
          <a:xfrm>
            <a:off x="983432" y="476672"/>
            <a:ext cx="6768752" cy="1323439"/>
          </a:xfrm>
          <a:prstGeom prst="rect">
            <a:avLst/>
          </a:prstGeom>
          <a:effectLst>
            <a:glow rad="76200">
              <a:schemeClr val="tx1"/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8000" kern="0" dirty="0">
                <a:effectLst>
                  <a:glow rad="101600">
                    <a:schemeClr val="bg1"/>
                  </a:glow>
                </a:effectLst>
                <a:latin typeface="方正行楷" pitchFamily="2" charset="-120"/>
                <a:ea typeface="方正行楷" pitchFamily="2" charset="-120"/>
              </a:rPr>
              <a:t>踏上回家之路</a:t>
            </a:r>
            <a:endParaRPr kumimoji="1" lang="en-US" altLang="zh-TW" sz="8000" kern="0" dirty="0">
              <a:effectLst>
                <a:glow rad="101600">
                  <a:schemeClr val="bg1"/>
                </a:glow>
              </a:effectLst>
              <a:latin typeface="方正行楷" pitchFamily="2" charset="-120"/>
              <a:ea typeface="方正行楷" pitchFamily="2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25C9D01-A429-42A2-A80D-C563F538FDDC}"/>
              </a:ext>
            </a:extLst>
          </p:cNvPr>
          <p:cNvSpPr/>
          <p:nvPr/>
        </p:nvSpPr>
        <p:spPr>
          <a:xfrm>
            <a:off x="7202589" y="5445224"/>
            <a:ext cx="4315596" cy="954107"/>
          </a:xfrm>
          <a:prstGeom prst="rect">
            <a:avLst/>
          </a:prstGeom>
          <a:effectLst>
            <a:glow rad="127000">
              <a:schemeClr val="bg1"/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主任牧師</a:t>
            </a:r>
            <a:r>
              <a:rPr kumimoji="1" lang="en-US" altLang="zh-TW" sz="28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2023</a:t>
            </a:r>
            <a:r>
              <a:rPr kumimoji="1" lang="zh-TW" altLang="en-US" sz="28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年講道</a:t>
            </a:r>
            <a:r>
              <a:rPr kumimoji="1" lang="zh-TW" altLang="en-US" sz="2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大標宋" panose="02000000000000000000" pitchFamily="2" charset="-120"/>
                <a:ea typeface="方正大標宋" panose="02000000000000000000" pitchFamily="2" charset="-120"/>
              </a:rPr>
              <a:t>系列</a:t>
            </a:r>
            <a:endParaRPr kumimoji="1" lang="en-US" altLang="zh-TW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大標宋" panose="02000000000000000000" pitchFamily="2" charset="-120"/>
                <a:ea typeface="方正大標宋" panose="02000000000000000000" pitchFamily="2" charset="-120"/>
              </a:rPr>
              <a:t>《</a:t>
            </a:r>
            <a:r>
              <a:rPr kumimoji="1" lang="zh-TW" altLang="en-US" sz="2800" kern="0" dirty="0">
                <a:effectLst/>
                <a:latin typeface="方正大標宋" panose="02000000000000000000" pitchFamily="2" charset="-120"/>
                <a:ea typeface="方正大標宋" panose="02000000000000000000" pitchFamily="2" charset="-120"/>
              </a:rPr>
              <a:t>耶穌的比喻</a:t>
            </a: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方正大標宋" panose="02000000000000000000" pitchFamily="2" charset="-120"/>
                <a:ea typeface="方正大標宋" panose="02000000000000000000" pitchFamily="2" charset="-120"/>
              </a:rPr>
              <a:t>》3</a:t>
            </a:r>
          </a:p>
        </p:txBody>
      </p:sp>
      <p:sp>
        <p:nvSpPr>
          <p:cNvPr id="3" name="AutoShape 4" descr="The words &quot;Yes&quot; and &quot;No&quot; on a seesaw.">
            <a:extLst>
              <a:ext uri="{FF2B5EF4-FFF2-40B4-BE49-F238E27FC236}">
                <a16:creationId xmlns:a16="http://schemas.microsoft.com/office/drawing/2014/main" id="{B8A772D5-3A44-414D-A67E-EB3033F08F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4B7A474-C0AD-422F-A854-B12D363AF140}"/>
              </a:ext>
            </a:extLst>
          </p:cNvPr>
          <p:cNvSpPr txBox="1"/>
          <p:nvPr/>
        </p:nvSpPr>
        <p:spPr>
          <a:xfrm>
            <a:off x="2311817" y="1988840"/>
            <a:ext cx="4896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方正行楷" pitchFamily="2" charset="-120"/>
                <a:ea typeface="方正行楷" pitchFamily="2" charset="-120"/>
                <a:cs typeface="+mn-cs"/>
              </a:rPr>
              <a:t>路加福音</a:t>
            </a:r>
            <a:r>
              <a:rPr kumimoji="1" lang="en-US" altLang="zh-TW" sz="3600" kern="0" dirty="0"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latin typeface="方正行楷" pitchFamily="2" charset="-120"/>
                <a:ea typeface="方正行楷" pitchFamily="2" charset="-120"/>
              </a:rPr>
              <a:t>15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方正行楷" pitchFamily="2" charset="-120"/>
                <a:ea typeface="方正行楷" pitchFamily="2" charset="-120"/>
                <a:cs typeface="+mn-cs"/>
              </a:rPr>
              <a:t>:11-24</a:t>
            </a:r>
          </a:p>
        </p:txBody>
      </p:sp>
    </p:spTree>
    <p:extLst>
      <p:ext uri="{BB962C8B-B14F-4D97-AF65-F5344CB8AC3E}">
        <p14:creationId xmlns:p14="http://schemas.microsoft.com/office/powerpoint/2010/main" val="3659744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27DF9ED1-A1A9-D653-0609-092283583EC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1344" y="533400"/>
            <a:ext cx="11233248" cy="3200400"/>
          </a:xfrm>
        </p:spPr>
        <p:txBody>
          <a:bodyPr/>
          <a:lstStyle/>
          <a:p>
            <a:pPr lvl="2" algn="l"/>
            <a:r>
              <a:rPr lang="zh-HK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                    放蕩</a:t>
            </a:r>
            <a:endParaRPr lang="zh-HK" altLang="ja-JP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HK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   </a:t>
            </a:r>
            <a:r>
              <a:rPr lang="zh-HK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在那裡，他任意放蕩，浪費錢財。</a:t>
            </a:r>
            <a:r>
              <a:rPr lang="zh-HK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(v13)</a:t>
            </a:r>
            <a:endParaRPr lang="ja-JP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2000000000000000000" pitchFamily="2" charset="-120"/>
              <a:ea typeface="BiauKai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081AEEA2-F05B-8F8F-D025-264E57E7B2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2208" y="188640"/>
            <a:ext cx="9447584" cy="5562600"/>
          </a:xfrm>
        </p:spPr>
        <p:txBody>
          <a:bodyPr/>
          <a:lstStyle/>
          <a:p>
            <a:pPr lvl="2" algn="l"/>
            <a:r>
              <a:rPr lang="zh-HK" altLang="en-US" sz="5400" dirty="0">
                <a:solidFill>
                  <a:srgbClr val="FF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                  </a:t>
            </a:r>
            <a:r>
              <a:rPr lang="zh-HK" altLang="en-US" sz="5400" b="1" dirty="0">
                <a:latin typeface="方正準圓" panose="02000000000000000000" pitchFamily="2" charset="-120"/>
                <a:ea typeface="方正準圓" panose="02000000000000000000" pitchFamily="2" charset="-120"/>
              </a:rPr>
              <a:t>絕望</a:t>
            </a:r>
            <a:endParaRPr lang="zh-HK" altLang="ja-JP" sz="5400" b="1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他耗盡了一切所有的，又恰逢那地方有大饑荒，就窮困起來。於是他去投靠當地的一個居民，那人打發他到田裏去放豬。</a:t>
            </a:r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(v14-15)</a:t>
            </a:r>
            <a:endParaRPr lang="ja-JP" altLang="en-US" sz="4400" dirty="0">
              <a:latin typeface="方正準圓" panose="02000000000000000000" pitchFamily="2" charset="-120"/>
              <a:ea typeface="BiauKai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8E7047B1-F954-0290-AF85-6DD1658A58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71464" y="332656"/>
            <a:ext cx="9155360" cy="2667000"/>
          </a:xfrm>
        </p:spPr>
        <p:txBody>
          <a:bodyPr/>
          <a:lstStyle/>
          <a:p>
            <a:pPr lvl="2" algn="l"/>
            <a:r>
              <a:rPr lang="zh-HK" altLang="en-US" sz="5400" dirty="0">
                <a:solidFill>
                  <a:srgbClr val="8000FF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                </a:t>
            </a:r>
            <a:r>
              <a:rPr lang="zh-HK" altLang="en-US" sz="5400" b="1" dirty="0">
                <a:latin typeface="方正準圓" panose="02000000000000000000" pitchFamily="2" charset="-120"/>
                <a:ea typeface="方正準圓" panose="02000000000000000000" pitchFamily="2" charset="-120"/>
              </a:rPr>
              <a:t>羞辱</a:t>
            </a:r>
            <a:endParaRPr lang="zh-HK" altLang="ja-JP" sz="5400" b="1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HK" altLang="en-US" sz="48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800" dirty="0">
                <a:latin typeface="方正準圓" panose="02000000000000000000" pitchFamily="2" charset="-120"/>
                <a:ea typeface="方正準圓" panose="02000000000000000000" pitchFamily="2" charset="-120"/>
              </a:rPr>
              <a:t>他恨不得拿豬所吃的豆莢充飢，也沒有人給他甚麼吃的。</a:t>
            </a:r>
            <a:r>
              <a:rPr lang="zh-HK" altLang="en-US" sz="48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8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(v16)</a:t>
            </a:r>
            <a:endParaRPr lang="ja-JP" altLang="en-US" sz="3200" dirty="0">
              <a:latin typeface="方正準圓" panose="02000000000000000000" pitchFamily="2" charset="-120"/>
              <a:ea typeface="Apple LiGothic Medium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8E7A34-6B41-0F24-8D00-E9B98D570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方正粗黑" panose="02000000000000000000" pitchFamily="2" charset="-120"/>
                <a:ea typeface="方正粗黑" panose="02000000000000000000" pitchFamily="2" charset="-120"/>
              </a:rPr>
              <a:t>檢視你的屬靈光景</a:t>
            </a:r>
            <a:br>
              <a:rPr lang="en-US" altLang="zh-TW" dirty="0">
                <a:latin typeface="方正粗黑" panose="02000000000000000000" pitchFamily="2" charset="-120"/>
                <a:ea typeface="方正粗黑" panose="02000000000000000000" pitchFamily="2" charset="-120"/>
              </a:rPr>
            </a:br>
            <a:r>
              <a:rPr lang="en-US" altLang="zh-TW" dirty="0">
                <a:latin typeface="方正粗黑" panose="02000000000000000000" pitchFamily="2" charset="-120"/>
                <a:ea typeface="方正粗黑" panose="02000000000000000000" pitchFamily="2" charset="-120"/>
              </a:rPr>
              <a:t>~9</a:t>
            </a:r>
            <a:r>
              <a:rPr lang="zh-TW" altLang="en-US" dirty="0">
                <a:latin typeface="方正粗黑" panose="02000000000000000000" pitchFamily="2" charset="-120"/>
                <a:ea typeface="方正粗黑" panose="02000000000000000000" pitchFamily="2" charset="-120"/>
              </a:rPr>
              <a:t>個不冷不熱基督徒的特徵</a:t>
            </a:r>
            <a:endParaRPr lang="zh-HK" altLang="en-US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892253-360D-1D44-61CA-0C905F23F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你只會在快「撐不住」的時候才尋求神。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你很少分享信仰，被要求這樣做令你感到為難。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人給予的認可比神給予的認可更加重要。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你只會在教會「扮演基督徒」，其他時間與世人沒有分別。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若朋友發現你是基督徒會感到驚訝。</a:t>
            </a:r>
            <a:endParaRPr lang="zh-HK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484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8E7A34-6B41-0F24-8D00-E9B98D570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方正粗黑" panose="02000000000000000000" pitchFamily="2" charset="-120"/>
                <a:ea typeface="方正粗黑" panose="02000000000000000000" pitchFamily="2" charset="-120"/>
              </a:rPr>
              <a:t>檢視你的屬靈光景</a:t>
            </a:r>
            <a:br>
              <a:rPr lang="en-US" altLang="zh-TW" dirty="0">
                <a:latin typeface="方正粗黑" panose="02000000000000000000" pitchFamily="2" charset="-120"/>
                <a:ea typeface="方正粗黑" panose="02000000000000000000" pitchFamily="2" charset="-120"/>
              </a:rPr>
            </a:br>
            <a:r>
              <a:rPr lang="en-US" altLang="zh-TW" dirty="0">
                <a:latin typeface="方正粗黑" panose="02000000000000000000" pitchFamily="2" charset="-120"/>
                <a:ea typeface="方正粗黑" panose="02000000000000000000" pitchFamily="2" charset="-120"/>
              </a:rPr>
              <a:t>~9</a:t>
            </a:r>
            <a:r>
              <a:rPr lang="zh-TW" altLang="en-US" dirty="0">
                <a:latin typeface="方正粗黑" panose="02000000000000000000" pitchFamily="2" charset="-120"/>
                <a:ea typeface="方正粗黑" panose="02000000000000000000" pitchFamily="2" charset="-120"/>
              </a:rPr>
              <a:t>個不冷不熱基督徒的特徵</a:t>
            </a:r>
            <a:endParaRPr lang="zh-HK" altLang="en-US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892253-360D-1D44-61CA-0C905F23F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你花在社交網絡上的時間比在聖經上超出太多。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你很少在公共場所祈禱，因怕比別人看見。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信主沒有為你的行為帶來改變。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你從不分享信仰，因怕比人拒絕或激怒他人。。</a:t>
            </a:r>
            <a:endParaRPr lang="zh-HK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316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010F7A56-0A5C-FBFB-67D8-F2F857F90C2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83432" y="908720"/>
            <a:ext cx="10441160" cy="2520280"/>
          </a:xfrm>
        </p:spPr>
        <p:txBody>
          <a:bodyPr>
            <a:normAutofit/>
          </a:bodyPr>
          <a:lstStyle/>
          <a:p>
            <a:pPr algn="l">
              <a:lnSpc>
                <a:spcPct val="125000"/>
              </a:lnSpc>
            </a:pP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我知道你的行為，你也不冷也不熱；我巴不得你或冷或熱。既然你如溫水，也不冷也不熱，</a:t>
            </a:r>
            <a:r>
              <a:rPr lang="zh-TW" altLang="en-US" sz="4000" b="1" dirty="0">
                <a:latin typeface="方正準圓" panose="02000000000000000000" pitchFamily="2" charset="-120"/>
                <a:ea typeface="方正準圓" panose="02000000000000000000" pitchFamily="2" charset="-120"/>
              </a:rPr>
              <a:t>我要從我口中把你吐出去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。</a:t>
            </a:r>
            <a:r>
              <a:rPr lang="zh-HK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（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啟</a:t>
            </a:r>
            <a:r>
              <a:rPr lang="en-US" altLang="zh-TW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3</a:t>
            </a:r>
            <a:r>
              <a:rPr lang="en-US" altLang="zh-HK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:1</a:t>
            </a:r>
            <a:r>
              <a:rPr lang="en-US" altLang="ja-JP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5-16</a:t>
            </a:r>
            <a:r>
              <a:rPr lang="zh-HK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zh-HK" altLang="ja-JP" sz="40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>
              <a:lnSpc>
                <a:spcPct val="125000"/>
              </a:lnSpc>
            </a:pPr>
            <a:endParaRPr lang="en-US" altLang="ja-JP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30F66A3C-9C54-3388-B6CF-CF29FF2E8DA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7408" y="381000"/>
            <a:ext cx="9405292" cy="3733800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r>
              <a:rPr lang="en-US" altLang="zh-HK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2.</a:t>
            </a:r>
            <a:r>
              <a:rPr lang="zh-TW" altLang="en-US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 立定回轉心志</a:t>
            </a:r>
            <a:endParaRPr lang="zh-HK" altLang="ja-JP" sz="60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  <a:p>
            <a:pPr lvl="2"/>
            <a:r>
              <a:rPr lang="zh-TW" altLang="en-US" sz="5400" dirty="0">
                <a:latin typeface="方正準圓" panose="02000000000000000000" pitchFamily="2" charset="-120"/>
                <a:ea typeface="方正準圓" panose="02000000000000000000" pitchFamily="2" charset="-120"/>
              </a:rPr>
              <a:t>辨識</a:t>
            </a:r>
            <a:endParaRPr lang="zh-HK" altLang="ja-JP" sz="5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HK" altLang="en-US" sz="48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我父親有多少雇工，糧食有餘，我倒在這裏餓死嗎？</a:t>
            </a:r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(v17)</a:t>
            </a:r>
            <a:endParaRPr lang="zh-HK" altLang="ja-JP" sz="4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endParaRPr lang="en-US" altLang="ja-JP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2B48725C-9576-BFDD-FFAB-0A0DE7BE5D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00710" y="1124744"/>
            <a:ext cx="5544616" cy="5256584"/>
          </a:xfrm>
        </p:spPr>
        <p:txBody>
          <a:bodyPr>
            <a:normAutofit/>
          </a:bodyPr>
          <a:lstStyle/>
          <a:p>
            <a:pPr lvl="2" algn="l"/>
            <a:r>
              <a:rPr lang="zh-HK" altLang="en-US" sz="4800" dirty="0">
                <a:solidFill>
                  <a:srgbClr val="40008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             </a:t>
            </a:r>
            <a:endParaRPr lang="zh-HK" altLang="ja-JP" sz="5400" dirty="0">
              <a:solidFill>
                <a:srgbClr val="400080"/>
              </a:solidFill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algn="just"/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我要起來，到我父親那裏去，對他說：父親！我得罪了天，又得罪了你，從今以後，我不配稱為你的兒子，把我當作一個雇工吧。</a:t>
            </a:r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(v18-19)</a:t>
            </a:r>
            <a:endParaRPr lang="zh-HK" altLang="ja-JP" sz="4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endParaRPr lang="en-US" altLang="ja-JP" sz="4800" dirty="0">
              <a:ea typeface="BiauKai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E3E7C07-A108-7F0E-B222-B15B98CDD038}"/>
              </a:ext>
            </a:extLst>
          </p:cNvPr>
          <p:cNvSpPr txBox="1"/>
          <p:nvPr/>
        </p:nvSpPr>
        <p:spPr>
          <a:xfrm>
            <a:off x="2927648" y="980728"/>
            <a:ext cx="22322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HK" altLang="en-US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悔改</a:t>
            </a:r>
            <a:endParaRPr lang="zh-HK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B6B248F0-1EBA-FD55-8AA5-9549ED12B68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5360" y="620688"/>
            <a:ext cx="10848528" cy="4648200"/>
          </a:xfrm>
        </p:spPr>
        <p:txBody>
          <a:bodyPr/>
          <a:lstStyle/>
          <a:p>
            <a:pPr lvl="2"/>
            <a:r>
              <a:rPr lang="zh-TW" altLang="en-US" sz="5400" b="1" dirty="0">
                <a:latin typeface="方正準圓" panose="02000000000000000000" pitchFamily="2" charset="-120"/>
                <a:ea typeface="方正準圓" panose="02000000000000000000" pitchFamily="2" charset="-120"/>
              </a:rPr>
              <a:t>行動</a:t>
            </a:r>
            <a:endParaRPr lang="zh-HK" altLang="ja-JP" sz="5400" b="1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    「</a:t>
            </a: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於是他起來，往他父親那裡去。</a:t>
            </a:r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(v20)</a:t>
            </a:r>
            <a:endParaRPr lang="ja-JP" altLang="en-US" sz="4400" dirty="0">
              <a:latin typeface="方正準圓" panose="02000000000000000000" pitchFamily="2" charset="-120"/>
              <a:ea typeface="BiauKai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EDF60370-A57E-33F6-FA8D-8835249C80E0}"/>
              </a:ext>
            </a:extLst>
          </p:cNvPr>
          <p:cNvSpPr txBox="1"/>
          <p:nvPr/>
        </p:nvSpPr>
        <p:spPr>
          <a:xfrm>
            <a:off x="6023992" y="764704"/>
            <a:ext cx="54366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The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 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Return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 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of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 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Prodigal Son</a:t>
            </a:r>
          </a:p>
          <a:p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~Rembrandt (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林布蘭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), 1668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 </a:t>
            </a:r>
            <a:endParaRPr lang="zh-HK" altLang="en-US" sz="32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AD1DBA7-7A83-88C8-4700-B4B0AF61EEC0}"/>
              </a:ext>
            </a:extLst>
          </p:cNvPr>
          <p:cNvSpPr txBox="1"/>
          <p:nvPr/>
        </p:nvSpPr>
        <p:spPr>
          <a:xfrm>
            <a:off x="5519936" y="2060848"/>
            <a:ext cx="61926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有人詮釋這幅名畫說：「把所有的視線都落在象徵父親擁抱浪子的雙手，那是濃縮了所有人生歷練之後最平淡，卻也最叫人動容的情感表達。這雙手推卻了世俗道德的評斷與眼光，傳達了一個父親，</a:t>
            </a:r>
            <a:r>
              <a:rPr lang="zh-TW" altLang="en-US" sz="3200" b="1" dirty="0">
                <a:latin typeface="方正準圓" panose="02000000000000000000" pitchFamily="2" charset="-120"/>
                <a:ea typeface="方正準圓" panose="02000000000000000000" pitchFamily="2" charset="-120"/>
              </a:rPr>
              <a:t>也就是天父上帝，對孩子絕對的寬恕、包容、憐憫和徹底接納。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endParaRPr lang="zh-HK" altLang="en-US" sz="32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63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B2A3DAC-B8DE-40DB-88A6-6E6323D465C9}"/>
              </a:ext>
            </a:extLst>
          </p:cNvPr>
          <p:cNvSpPr txBox="1"/>
          <p:nvPr/>
        </p:nvSpPr>
        <p:spPr>
          <a:xfrm>
            <a:off x="407368" y="188640"/>
            <a:ext cx="11197244" cy="3747564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lvl="0" algn="just">
              <a:lnSpc>
                <a:spcPct val="125000"/>
              </a:lnSpc>
              <a:defRPr/>
            </a:pP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11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耶穌又說：「一個人有兩個兒子。</a:t>
            </a: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12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小兒子對父親說：</a:t>
            </a:r>
            <a:r>
              <a:rPr lang="en-US" altLang="zh-TW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『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父親，請你把我應得的家業分給我。</a:t>
            </a:r>
            <a:r>
              <a:rPr lang="en-US" altLang="zh-TW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』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他父親就把財產分給他們。</a:t>
            </a: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13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過了不多幾天，小兒子把他一切所有的都收拾起來，往遠方去了。在那裏，他任意放蕩，浪費錢財。</a:t>
            </a: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14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他耗盡了一切所有的，又恰逢那地方有大饑荒，就窮困起來。</a:t>
            </a:r>
            <a:r>
              <a:rPr lang="en-US" altLang="zh-TW" sz="3200" kern="0" baseline="3000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15</a:t>
            </a:r>
            <a:r>
              <a:rPr lang="zh-TW" altLang="en-US" sz="3200" kern="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於是他去投靠當地的一個居民，那人打發他到田裏去放豬。</a:t>
            </a: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3369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1FFAC23A-CF2F-9325-EF51-FB5DB02363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5000" y="381000"/>
            <a:ext cx="9159552" cy="4953000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這稱為我名下的子民，若是</a:t>
            </a:r>
            <a:r>
              <a:rPr lang="zh-TW" altLang="en-US" sz="4000" dirty="0">
                <a:solidFill>
                  <a:schemeClr val="bg1">
                    <a:lumMod val="75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謙卑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自己，</a:t>
            </a:r>
            <a:r>
              <a:rPr lang="zh-TW" altLang="en-US" sz="4000" dirty="0">
                <a:solidFill>
                  <a:schemeClr val="bg1">
                    <a:lumMod val="75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禱告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，</a:t>
            </a:r>
            <a:r>
              <a:rPr lang="zh-TW" altLang="en-US" sz="4000" dirty="0">
                <a:solidFill>
                  <a:schemeClr val="bg1">
                    <a:lumMod val="75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尋求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我的面，</a:t>
            </a:r>
            <a:r>
              <a:rPr lang="zh-TW" altLang="en-US" sz="4000" dirty="0">
                <a:solidFill>
                  <a:schemeClr val="bg1">
                    <a:lumMod val="75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轉離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他們的惡行，我必從天上</a:t>
            </a:r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垂聽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，</a:t>
            </a:r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赦免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他們的罪，</a:t>
            </a:r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醫治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他們的地。</a:t>
            </a:r>
            <a:r>
              <a:rPr lang="zh-HK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（</a:t>
            </a:r>
            <a:r>
              <a:rPr lang="zh-TW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代下</a:t>
            </a:r>
            <a:r>
              <a:rPr lang="en-US" altLang="zh-HK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7:14</a:t>
            </a:r>
            <a:r>
              <a:rPr lang="zh-HK" altLang="en-US" sz="40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ja-JP" altLang="en-US" sz="4000" dirty="0">
              <a:latin typeface="方正準圓" panose="02000000000000000000" pitchFamily="2" charset="-120"/>
              <a:ea typeface="Apple LiGothic Medium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24B2C679-ED38-4DB1-45A5-30BF7304AC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1424" y="304800"/>
            <a:ext cx="10153128" cy="4800600"/>
          </a:xfrm>
        </p:spPr>
        <p:txBody>
          <a:bodyPr/>
          <a:lstStyle/>
          <a:p>
            <a:r>
              <a:rPr lang="en-US" altLang="zh-HK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3.</a:t>
            </a:r>
            <a:r>
              <a:rPr lang="zh-HK" altLang="en-US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 </a:t>
            </a:r>
            <a:r>
              <a:rPr lang="zh-TW" altLang="en-US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領受上好福份</a:t>
            </a:r>
            <a:endParaRPr lang="en-US" altLang="zh-TW" sz="60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  <a:p>
            <a:pPr algn="l"/>
            <a:r>
              <a:rPr lang="en-US" altLang="zh-HK" sz="6000" dirty="0">
                <a:solidFill>
                  <a:srgbClr val="FF0000"/>
                </a:solidFill>
                <a:latin typeface="方正粗黑" panose="02000000000000000000" pitchFamily="2" charset="-120"/>
                <a:ea typeface="方正粗黑" panose="02000000000000000000" pitchFamily="2" charset="-120"/>
              </a:rPr>
              <a:t>                  </a:t>
            </a:r>
            <a:r>
              <a:rPr lang="zh-HK" altLang="en-US" sz="5400" dirty="0">
                <a:solidFill>
                  <a:srgbClr val="FF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    </a:t>
            </a:r>
            <a:r>
              <a:rPr lang="zh-HK" altLang="en-US" sz="54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等待</a:t>
            </a:r>
            <a:endParaRPr lang="zh-HK" altLang="ja-JP" sz="5400" dirty="0">
              <a:solidFill>
                <a:schemeClr val="tx1">
                  <a:lumMod val="50000"/>
                  <a:lumOff val="50000"/>
                </a:schemeClr>
              </a:solidFill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相離還遠，他父親看見，就動了慈心，跑去擁抱著他，連連親他。</a:t>
            </a:r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(v20)</a:t>
            </a:r>
            <a:endParaRPr lang="ja-JP" altLang="en-US" sz="4400" dirty="0">
              <a:latin typeface="方正準圓" panose="02000000000000000000" pitchFamily="2" charset="-120"/>
              <a:ea typeface="BiauKai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3502114B-2E9F-E06C-6305-060E672C96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63352" y="533400"/>
            <a:ext cx="10801200" cy="3810000"/>
          </a:xfrm>
        </p:spPr>
        <p:txBody>
          <a:bodyPr/>
          <a:lstStyle/>
          <a:p>
            <a:pPr lvl="2"/>
            <a:r>
              <a:rPr lang="zh-TW" altLang="en-US" sz="54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認同</a:t>
            </a:r>
            <a:endParaRPr lang="zh-HK" altLang="ja-JP" sz="5400" dirty="0">
              <a:solidFill>
                <a:schemeClr val="tx1">
                  <a:lumMod val="50000"/>
                  <a:lumOff val="50000"/>
                </a:schemeClr>
              </a:solidFill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快把那上好的袍子拿出來給他穿，把戒指戴在他指頭上，把鞋穿在他腳上。</a:t>
            </a:r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(v22)</a:t>
            </a:r>
            <a:endParaRPr lang="ja-JP" altLang="en-US" sz="4400" dirty="0">
              <a:latin typeface="方正準圓" panose="02000000000000000000" pitchFamily="2" charset="-120"/>
              <a:ea typeface="BiauKai" charset="-12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0569C178-7102-0D1E-72CC-A6B683C6B79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03512" y="438775"/>
            <a:ext cx="8424936" cy="3886200"/>
          </a:xfrm>
        </p:spPr>
        <p:txBody>
          <a:bodyPr/>
          <a:lstStyle/>
          <a:p>
            <a:pPr lvl="2" algn="l"/>
            <a:r>
              <a:rPr lang="zh-HK" altLang="en-US" sz="5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Apple LiGothic Medium" charset="-120"/>
              </a:rPr>
              <a:t>               </a:t>
            </a:r>
            <a:r>
              <a:rPr lang="zh-HK" altLang="en-US" sz="54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歡喜</a:t>
            </a:r>
            <a:endParaRPr lang="zh-HK" altLang="ja-JP" sz="5400" dirty="0">
              <a:solidFill>
                <a:schemeClr val="tx1">
                  <a:lumMod val="50000"/>
                  <a:lumOff val="50000"/>
                </a:schemeClr>
              </a:solidFill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把那肥牛犢牽來宰了，</a:t>
            </a:r>
            <a:endParaRPr lang="en-US" altLang="zh-TW" sz="4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我們來吃喝慶祝；</a:t>
            </a:r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(v23)</a:t>
            </a:r>
            <a:endParaRPr lang="zh-HK" altLang="ja-JP" sz="4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endParaRPr lang="en-US" altLang="ja-JP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CE58A1FB-20DB-DC78-AC54-595E4494EE28}"/>
              </a:ext>
            </a:extLst>
          </p:cNvPr>
          <p:cNvSpPr txBox="1"/>
          <p:nvPr/>
        </p:nvSpPr>
        <p:spPr>
          <a:xfrm>
            <a:off x="551384" y="428178"/>
            <a:ext cx="73808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u="sng" dirty="0">
                <a:latin typeface="方正準圓" panose="02000000000000000000" pitchFamily="2" charset="-120"/>
                <a:ea typeface="方正準圓" panose="02000000000000000000" pitchFamily="2" charset="-120"/>
              </a:rPr>
              <a:t>迷羊的比喻</a:t>
            </a:r>
            <a:endParaRPr lang="en-US" altLang="zh-TW" sz="3200" b="1" u="sng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一個罪人悔改，在天上也要這樣為他歡喜，比為九十九個不用悔改的義人</a:t>
            </a:r>
            <a:r>
              <a:rPr lang="zh-TW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歡喜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還大呢！（路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15:7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sz="32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endParaRPr lang="en-US" altLang="zh-HK" sz="32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TW" altLang="en-US" sz="3200" b="1" u="sng" dirty="0">
                <a:latin typeface="方正準圓" panose="02000000000000000000" pitchFamily="2" charset="-120"/>
                <a:ea typeface="方正準圓" panose="02000000000000000000" pitchFamily="2" charset="-120"/>
              </a:rPr>
              <a:t>失錢的比喻</a:t>
            </a:r>
            <a:endParaRPr lang="en-US" altLang="zh-TW" sz="3200" b="1" u="sng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一個罪人悔改，神的使者也是這樣為他</a:t>
            </a:r>
            <a:r>
              <a:rPr lang="zh-TW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歡喜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。（路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15:10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sz="32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endParaRPr lang="en-US" altLang="zh-TW" sz="3200" b="1" u="sng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TW" altLang="en-US" sz="3200" b="1" u="sng" dirty="0">
                <a:latin typeface="方正準圓" panose="02000000000000000000" pitchFamily="2" charset="-120"/>
                <a:ea typeface="方正準圓" panose="02000000000000000000" pitchFamily="2" charset="-120"/>
              </a:rPr>
              <a:t>浪子的比喻</a:t>
            </a:r>
            <a:endParaRPr lang="en-US" altLang="zh-TW" sz="3200" b="1" u="sng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因為我這個兒子是死而復活，失而復得的。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』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他們就開始</a:t>
            </a:r>
            <a:r>
              <a:rPr lang="zh-TW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慶祝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。（路</a:t>
            </a:r>
            <a:r>
              <a:rPr lang="en-US" altLang="zh-TW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15:24</a:t>
            </a:r>
            <a:r>
              <a:rPr lang="zh-TW" altLang="en-US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sz="32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8695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27448" y="507961"/>
            <a:ext cx="9649072" cy="892552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踏上回家</a:t>
            </a:r>
            <a:r>
              <a:rPr kumimoji="1" lang="zh-TW" altLang="en-US" sz="5200" dirty="0">
                <a:solidFill>
                  <a:prstClr val="black"/>
                </a:solidFill>
                <a:latin typeface="方正行楷" panose="02000000000000000000" pitchFamily="2" charset="-120"/>
                <a:ea typeface="方正行楷" panose="02000000000000000000" pitchFamily="2" charset="-120"/>
              </a:rPr>
              <a:t>之</a:t>
            </a:r>
            <a:r>
              <a:rPr kumimoji="1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路，我們需要</a:t>
            </a:r>
            <a:r>
              <a:rPr kumimoji="1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…</a:t>
            </a:r>
            <a:endParaRPr kumimoji="0" lang="zh-TW" altLang="en-US" sz="5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行楷" panose="02000000000000000000" pitchFamily="2" charset="-120"/>
              <a:ea typeface="方正行楷" panose="02000000000000000000" pitchFamily="2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923178" y="2348880"/>
            <a:ext cx="4285390" cy="3044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檢視</a:t>
            </a:r>
            <a:r>
              <a:rPr kumimoji="1"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屬靈</a:t>
            </a: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光景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立定回轉心志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領受上好福份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7070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F05A39-BC1E-17E3-944F-9EF1E7207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11970"/>
            <a:ext cx="10972800" cy="1143000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latin typeface="方正粗黑" panose="02000000000000000000" pitchFamily="2" charset="-120"/>
                <a:ea typeface="方正粗黑" panose="02000000000000000000" pitchFamily="2" charset="-120"/>
              </a:rPr>
              <a:t>「在家」的浪子</a:t>
            </a:r>
            <a:endParaRPr lang="zh-HK" altLang="en-US" sz="48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AF4EFB-5150-E8D6-6B11-86B3E03B4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448" y="1052736"/>
            <a:ext cx="10454952" cy="452596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許多稅吏和罪人都挨近耶穌，要聽他講道。</a:t>
            </a:r>
            <a:r>
              <a:rPr lang="zh-TW" alt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法利賽人和文士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私下議論說：「這個人接納罪人，又同他們吃飯。」（路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15:1-2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TW" alt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大兒子就生氣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，不肯進去，他父親出來勸他。（路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15:28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endParaRPr lang="zh-HK" altLang="en-US" sz="36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0178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C0F01F16-E489-5E65-0735-5678F8E65CD1}"/>
              </a:ext>
            </a:extLst>
          </p:cNvPr>
          <p:cNvSpPr txBox="1"/>
          <p:nvPr/>
        </p:nvSpPr>
        <p:spPr>
          <a:xfrm>
            <a:off x="6096000" y="188640"/>
            <a:ext cx="56886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i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浪子回頭：一個歸家的故事</a:t>
            </a:r>
            <a:endParaRPr lang="en-US" altLang="zh-TW" sz="2800" b="1" i="0" dirty="0">
              <a:effectLst/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en-US" altLang="zh-HK" sz="2800" dirty="0">
                <a:latin typeface="方正準圓" panose="02000000000000000000" pitchFamily="2" charset="-120"/>
                <a:ea typeface="方正準圓" panose="02000000000000000000" pitchFamily="2" charset="-120"/>
              </a:rPr>
              <a:t>The Return of the Prodigal Son: A Story of Homecoming</a:t>
            </a:r>
          </a:p>
          <a:p>
            <a:r>
              <a:rPr lang="en-US" altLang="zh-HK" sz="2800" dirty="0">
                <a:latin typeface="方正準圓" panose="02000000000000000000" pitchFamily="2" charset="-120"/>
                <a:ea typeface="方正準圓" panose="02000000000000000000" pitchFamily="2" charset="-120"/>
              </a:rPr>
              <a:t>~</a:t>
            </a:r>
            <a:r>
              <a:rPr lang="zh-HK" altLang="en-US" sz="2800" dirty="0">
                <a:latin typeface="方正準圓" panose="02000000000000000000" pitchFamily="2" charset="-120"/>
                <a:ea typeface="方正準圓" panose="02000000000000000000" pitchFamily="2" charset="-120"/>
              </a:rPr>
              <a:t> </a:t>
            </a:r>
            <a:r>
              <a:rPr lang="en-US" altLang="zh-HK" sz="2800" dirty="0">
                <a:latin typeface="方正準圓" panose="02000000000000000000" pitchFamily="2" charset="-120"/>
                <a:ea typeface="方正準圓" panose="02000000000000000000" pitchFamily="2" charset="-120"/>
              </a:rPr>
              <a:t>Henri J. M. Nouwen (</a:t>
            </a:r>
            <a:r>
              <a:rPr lang="zh-HK" altLang="en-US" sz="2800" dirty="0">
                <a:latin typeface="方正準圓" panose="02000000000000000000" pitchFamily="2" charset="-120"/>
                <a:ea typeface="方正準圓" panose="02000000000000000000" pitchFamily="2" charset="-120"/>
              </a:rPr>
              <a:t>盧雲</a:t>
            </a:r>
            <a:r>
              <a:rPr lang="en-US" altLang="zh-HK" sz="2800" dirty="0">
                <a:latin typeface="方正準圓" panose="02000000000000000000" pitchFamily="2" charset="-120"/>
                <a:ea typeface="方正準圓" panose="02000000000000000000" pitchFamily="2" charset="-120"/>
              </a:rPr>
              <a:t>)</a:t>
            </a:r>
            <a:endParaRPr lang="zh-HK" altLang="en-US" sz="28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2496A2F-3EAD-F55F-586B-CE3521B59D19}"/>
              </a:ext>
            </a:extLst>
          </p:cNvPr>
          <p:cNvSpPr txBox="1"/>
          <p:nvPr/>
        </p:nvSpPr>
        <p:spPr>
          <a:xfrm>
            <a:off x="5879976" y="2060848"/>
            <a:ext cx="59046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dirty="0">
                <a:latin typeface="方正楷體" panose="02000000000000000000" pitchFamily="2" charset="-120"/>
                <a:ea typeface="方正楷體" panose="02000000000000000000" pitchFamily="2" charset="-120"/>
              </a:rPr>
              <a:t>在「家」的觀念已至淡薄或多變的世代，這則關於「回家」的比喻，在悠悠的歷史長河中，依然持續發出嶄新力量及雋永洪聲，呼喚著每個人活出自身的召命。讓我們再一次跟著盧雲的腳步與林布蘭的畫，走進故事的核心，作出生命的抉擇。每一次的抉擇，都是一場靈性爭戰。</a:t>
            </a:r>
            <a:r>
              <a:rPr lang="zh-TW" altLang="en-US" sz="3000" b="1" dirty="0">
                <a:latin typeface="方正楷體" panose="02000000000000000000" pitchFamily="2" charset="-120"/>
                <a:ea typeface="方正楷體" panose="02000000000000000000" pitchFamily="2" charset="-120"/>
              </a:rPr>
              <a:t>今天，你要以哪一個角色，踏上回家之路？</a:t>
            </a:r>
            <a:endParaRPr lang="zh-HK" altLang="en-US" sz="3000" b="1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4244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DD74719-D538-4FDD-9069-975589013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6508" y="982132"/>
            <a:ext cx="6270090" cy="13038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4400" dirty="0"/>
              <a:t>問題討論</a:t>
            </a:r>
            <a:endParaRPr lang="en-US" sz="4400" dirty="0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7E3B006-BC46-4F90-8603-AE38C34AC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6955" y="2774360"/>
            <a:ext cx="6618482" cy="33189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zh-TW" altLang="en-US" sz="3200" dirty="0">
                <a:latin typeface="方正細圓" panose="02000000000000000000" pitchFamily="2" charset="-120"/>
                <a:ea typeface="方正細圓" panose="02000000000000000000" pitchFamily="2" charset="-120"/>
              </a:rPr>
              <a:t>你對「家」有甚麼感覺？</a:t>
            </a:r>
            <a:endParaRPr lang="en-US" altLang="zh-TW" sz="32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zh-TW" altLang="en-US" sz="3200" dirty="0">
                <a:latin typeface="方正細圓" panose="02000000000000000000" pitchFamily="2" charset="-120"/>
                <a:ea typeface="方正細圓" panose="02000000000000000000" pitchFamily="2" charset="-120"/>
              </a:rPr>
              <a:t>你今天的屬靈光景如何？是否屬於不冷不熱的基督徒？</a:t>
            </a:r>
            <a:endParaRPr lang="en-US" altLang="zh-TW" sz="32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zh-TW" altLang="en-US" sz="3200" dirty="0">
                <a:latin typeface="方正細圓" panose="02000000000000000000" pitchFamily="2" charset="-120"/>
                <a:ea typeface="方正細圓" panose="02000000000000000000" pitchFamily="2" charset="-120"/>
              </a:rPr>
              <a:t>你以哪一個角色踏上回家之路？小兒子、大兒子、父親</a:t>
            </a:r>
            <a:r>
              <a:rPr lang="en-US" altLang="zh-TW" sz="3200" dirty="0">
                <a:latin typeface="方正細圓" panose="02000000000000000000" pitchFamily="2" charset="-120"/>
                <a:ea typeface="方正細圓" panose="02000000000000000000" pitchFamily="2" charset="-120"/>
              </a:rPr>
              <a:t>…</a:t>
            </a:r>
          </a:p>
          <a:p>
            <a:pPr marL="342900" indent="-342900" algn="l">
              <a:buFont typeface="+mj-lt"/>
              <a:buAutoNum type="arabicPeriod"/>
            </a:pPr>
            <a:endParaRPr lang="en-US" sz="3200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6185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B2A3DAC-B8DE-40DB-88A6-6E6323D465C9}"/>
              </a:ext>
            </a:extLst>
          </p:cNvPr>
          <p:cNvSpPr txBox="1"/>
          <p:nvPr/>
        </p:nvSpPr>
        <p:spPr>
          <a:xfrm>
            <a:off x="983432" y="332656"/>
            <a:ext cx="10513168" cy="3997441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200" kern="0" baseline="3000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16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他恨不得拿豬所吃的豆莢充飢，也沒有人給他甚麼吃的。</a:t>
            </a:r>
            <a:r>
              <a:rPr lang="en-US" altLang="zh-TW" sz="3200" kern="0" baseline="3000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17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他醒悟過來，就說：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『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我父親有多少雇工，糧食有餘，我倒在這裏餓死嗎？</a:t>
            </a:r>
            <a:r>
              <a:rPr kumimoji="0" lang="en-US" altLang="zh-TW" sz="3200" b="0" i="0" u="none" strike="noStrike" kern="0" cap="none" spc="0" normalizeH="0" baseline="3000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18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我要起來，到我父親那裏去，對他說：父親！我得罪了天，又得罪了你，</a:t>
            </a:r>
            <a:r>
              <a:rPr kumimoji="0" lang="en-US" altLang="zh-TW" sz="3200" b="0" i="0" u="none" strike="noStrike" kern="0" cap="none" spc="0" normalizeH="0" baseline="3000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19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從今以後，我不配稱為你的兒子，把我當作一個雇工吧。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』</a:t>
            </a:r>
            <a:r>
              <a:rPr lang="en-US" altLang="zh-TW" sz="3200" kern="0" baseline="30000" dirty="0">
                <a:effectLst>
                  <a:glow rad="1270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 20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於是他起來，往他父親那裏去。相離還遠，他父親看見，就動了慈心，跑去擁抱著他，連連親他。</a:t>
            </a: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effectLst>
                <a:glow rad="127000">
                  <a:schemeClr val="bg1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74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B2A3DAC-B8DE-40DB-88A6-6E6323D465C9}"/>
              </a:ext>
            </a:extLst>
          </p:cNvPr>
          <p:cNvSpPr txBox="1"/>
          <p:nvPr/>
        </p:nvSpPr>
        <p:spPr>
          <a:xfrm>
            <a:off x="983432" y="332656"/>
            <a:ext cx="10513168" cy="3436069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200" kern="0" baseline="30000" dirty="0">
                <a:effectLst>
                  <a:glow rad="1270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21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兒子對他說：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『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父親！我得罪了天，又得罪了你，從今以後，我不配稱為你的兒子。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』</a:t>
            </a:r>
            <a:r>
              <a:rPr lang="en-US" altLang="zh-TW" sz="3200" kern="0" baseline="30000" dirty="0">
                <a:effectLst>
                  <a:glow rad="1270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22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父親卻吩咐僕人：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『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快把那上好的袍子拿出來給他穿，把戒指戴在他指頭上，把鞋穿在他腳上，</a:t>
            </a:r>
            <a:r>
              <a:rPr lang="en-US" altLang="zh-TW" sz="3200" kern="0" baseline="30000" dirty="0">
                <a:effectLst>
                  <a:glow rad="1270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23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把那肥牛犢牽來宰了，我們來吃喝慶祝；</a:t>
            </a:r>
            <a:r>
              <a:rPr lang="en-US" altLang="zh-TW" sz="3200" kern="0" baseline="30000" dirty="0">
                <a:effectLst>
                  <a:glow rad="1270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24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因為我這個兒子是死而復活，失而復得的。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』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他們就開始慶祝。</a:t>
            </a:r>
          </a:p>
        </p:txBody>
      </p:sp>
    </p:spTree>
    <p:extLst>
      <p:ext uri="{BB962C8B-B14F-4D97-AF65-F5344CB8AC3E}">
        <p14:creationId xmlns:p14="http://schemas.microsoft.com/office/powerpoint/2010/main" val="16546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80F76F-3D4E-45D7-802F-7AE0A42A6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116632"/>
            <a:ext cx="10972800" cy="114300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方正粗黑" panose="02000000000000000000" pitchFamily="2" charset="-120"/>
                <a:ea typeface="方正粗黑" panose="02000000000000000000" pitchFamily="2" charset="-120"/>
              </a:rPr>
              <a:t>家的感覺</a:t>
            </a:r>
            <a:endParaRPr lang="zh-HK" altLang="en-US" sz="54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9C7CB9D-09F7-9D9D-718F-3E49379DDDD9}"/>
              </a:ext>
            </a:extLst>
          </p:cNvPr>
          <p:cNvSpPr txBox="1"/>
          <p:nvPr/>
        </p:nvSpPr>
        <p:spPr>
          <a:xfrm>
            <a:off x="2279576" y="1412776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吃喝</a:t>
            </a:r>
            <a:endParaRPr lang="zh-HK" altLang="en-US" sz="3200" dirty="0">
              <a:effectLst/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3530B7C-FD88-DF8E-9BD6-0BE0A573AD96}"/>
              </a:ext>
            </a:extLst>
          </p:cNvPr>
          <p:cNvSpPr txBox="1"/>
          <p:nvPr/>
        </p:nvSpPr>
        <p:spPr>
          <a:xfrm>
            <a:off x="8760296" y="400506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寬恕</a:t>
            </a:r>
            <a:endParaRPr lang="zh-HK" altLang="en-US" sz="3200" dirty="0">
              <a:effectLst/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A006D2B-FAF0-F868-1BC1-95C7A0D3A7FB}"/>
              </a:ext>
            </a:extLst>
          </p:cNvPr>
          <p:cNvSpPr txBox="1"/>
          <p:nvPr/>
        </p:nvSpPr>
        <p:spPr>
          <a:xfrm>
            <a:off x="2279576" y="414908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睡覺</a:t>
            </a:r>
            <a:endParaRPr lang="zh-HK" altLang="en-US" sz="3200" dirty="0">
              <a:effectLst/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D2A8824-B84C-9C54-41DC-B0F9C4B5D94F}"/>
              </a:ext>
            </a:extLst>
          </p:cNvPr>
          <p:cNvSpPr txBox="1"/>
          <p:nvPr/>
        </p:nvSpPr>
        <p:spPr>
          <a:xfrm>
            <a:off x="8616078" y="128992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快樂</a:t>
            </a:r>
            <a:endParaRPr lang="zh-HK" altLang="en-US" sz="3200" dirty="0">
              <a:effectLst/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0310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3F0D11-31CA-417B-6EE3-B20347B6F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116632"/>
            <a:ext cx="10972800" cy="114300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方正粗黑" panose="02000000000000000000" pitchFamily="2" charset="-120"/>
                <a:ea typeface="方正粗黑" panose="02000000000000000000" pitchFamily="2" charset="-120"/>
              </a:rPr>
              <a:t>係時候，返屋企啦！</a:t>
            </a:r>
            <a:endParaRPr lang="zh-HK" altLang="en-US" sz="54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29D2B8-2B3B-2143-C8A4-D29DEEEC6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「我們都如羊走迷，各人</a:t>
            </a:r>
            <a:r>
              <a:rPr lang="zh-TW" alt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偏行己路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；耶和華使我們眾人的罪孽都歸在他身上。」（賽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53:6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「人子來是要</a:t>
            </a:r>
            <a:r>
              <a:rPr lang="zh-TW" alt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尋找和拯救失喪的人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。」（路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19:10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6868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27448" y="507961"/>
            <a:ext cx="9649072" cy="892552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踏上回家之路，我們需要</a:t>
            </a:r>
            <a:r>
              <a:rPr kumimoji="1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…</a:t>
            </a:r>
            <a:endParaRPr kumimoji="0" lang="zh-TW" altLang="en-US" sz="5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行楷" panose="02000000000000000000" pitchFamily="2" charset="-120"/>
              <a:ea typeface="方正行楷" panose="02000000000000000000" pitchFamily="2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923178" y="2348880"/>
            <a:ext cx="4285390" cy="3044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檢視屬靈光景</a:t>
            </a:r>
            <a:endParaRPr kumimoji="1" lang="en-US" altLang="zh-TW" sz="4400" dirty="0">
              <a:solidFill>
                <a:prstClr val="black"/>
              </a:solidFill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立定回轉心志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領受上好福份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872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024A0CC9-6C0C-FF89-B089-1778E12185D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79376" y="332656"/>
            <a:ext cx="11377264" cy="3810000"/>
          </a:xfrm>
        </p:spPr>
        <p:txBody>
          <a:bodyPr/>
          <a:lstStyle/>
          <a:p>
            <a:pPr marL="1143000" indent="-1143000">
              <a:buAutoNum type="arabicPeriod"/>
            </a:pPr>
            <a:r>
              <a:rPr lang="zh-TW" altLang="en-US" sz="6000" dirty="0">
                <a:latin typeface="方正粗黑" panose="02000000000000000000" pitchFamily="2" charset="-120"/>
                <a:ea typeface="方正粗黑" panose="02000000000000000000" pitchFamily="2" charset="-120"/>
              </a:rPr>
              <a:t>檢視屬靈光景</a:t>
            </a:r>
            <a:endParaRPr lang="en-US" altLang="zh-TW" sz="60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  <a:p>
            <a:r>
              <a:rPr lang="zh-TW" altLang="en-US" sz="5400" dirty="0">
                <a:latin typeface="方正準圓" panose="02000000000000000000" pitchFamily="2" charset="-120"/>
                <a:ea typeface="方正準圓" panose="02000000000000000000" pitchFamily="2" charset="-120"/>
              </a:rPr>
              <a:t>叛</a:t>
            </a:r>
            <a:r>
              <a:rPr lang="zh-HK" altLang="en-US" sz="5400" dirty="0">
                <a:latin typeface="方正準圓" panose="02000000000000000000" pitchFamily="2" charset="-120"/>
                <a:ea typeface="方正準圓" panose="02000000000000000000" pitchFamily="2" charset="-120"/>
              </a:rPr>
              <a:t>逆</a:t>
            </a:r>
            <a:endParaRPr lang="zh-HK" altLang="ja-JP" sz="54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algn="l"/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父親，請你把我應得的家業分給我。</a:t>
            </a:r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(v12)</a:t>
            </a:r>
            <a:endParaRPr lang="ja-JP" altLang="en-US" sz="4400" dirty="0">
              <a:latin typeface="方正準圓" panose="02000000000000000000" pitchFamily="2" charset="-12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C802A060-6C49-0757-F060-DC05AF10D6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26332" y="1412776"/>
            <a:ext cx="8939336" cy="4572000"/>
          </a:xfrm>
        </p:spPr>
        <p:txBody>
          <a:bodyPr>
            <a:normAutofit/>
          </a:bodyPr>
          <a:lstStyle/>
          <a:p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「</a:t>
            </a:r>
            <a:r>
              <a:rPr lang="zh-TW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小兒子把他一切所有的都收拾起來，往遠方去了。</a:t>
            </a:r>
            <a:r>
              <a:rPr lang="zh-HK" altLang="en-US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」</a:t>
            </a:r>
            <a:r>
              <a:rPr lang="en-US" altLang="zh-HK" sz="4400" dirty="0">
                <a:latin typeface="方正準圓" panose="02000000000000000000" pitchFamily="2" charset="-120"/>
                <a:ea typeface="方正準圓" panose="02000000000000000000" pitchFamily="2" charset="-120"/>
              </a:rPr>
              <a:t>(v13)</a:t>
            </a:r>
            <a:endParaRPr lang="ja-JP" altLang="en-US" sz="4400" dirty="0">
              <a:latin typeface="方正準圓" panose="02000000000000000000" pitchFamily="2" charset="-120"/>
              <a:ea typeface="BiauKai" charset="-120"/>
            </a:endParaRP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525FC45D-F59C-658F-6C0C-D4BBED4E7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2233" y="404664"/>
            <a:ext cx="249299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914400" marR="0" lvl="2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400" b="1" dirty="0">
                <a:latin typeface="方正準圓" panose="02000000000000000000" pitchFamily="2" charset="-120"/>
                <a:ea typeface="方正準圓" panose="02000000000000000000" pitchFamily="2" charset="-120"/>
              </a:rPr>
              <a:t>自</a:t>
            </a:r>
            <a:r>
              <a:rPr kumimoji="0" lang="zh-HK" altLang="en-US" sz="5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我</a:t>
            </a:r>
            <a:endParaRPr kumimoji="0" lang="zh-HK" altLang="ja-JP" sz="5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5773</TotalTime>
  <Words>1460</Words>
  <Application>Microsoft Office PowerPoint</Application>
  <PresentationFormat>寬螢幕</PresentationFormat>
  <Paragraphs>93</Paragraphs>
  <Slides>28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28</vt:i4>
      </vt:variant>
    </vt:vector>
  </HeadingPairs>
  <TitlesOfParts>
    <vt:vector size="42" baseType="lpstr">
      <vt:lpstr>方正大標宋</vt:lpstr>
      <vt:lpstr>方正行楷</vt:lpstr>
      <vt:lpstr>方正粗黑</vt:lpstr>
      <vt:lpstr>方正細圓</vt:lpstr>
      <vt:lpstr>方正楷體</vt:lpstr>
      <vt:lpstr>方正準圓</vt:lpstr>
      <vt:lpstr>標楷體</vt:lpstr>
      <vt:lpstr>Arial</vt:lpstr>
      <vt:lpstr>Calibri</vt:lpstr>
      <vt:lpstr>Calibri Light</vt:lpstr>
      <vt:lpstr>Times New Roman</vt:lpstr>
      <vt:lpstr>1_Office 佈景主題</vt:lpstr>
      <vt:lpstr>2_Office 佈景主題</vt:lpstr>
      <vt:lpstr>5_Office 佈景主題</vt:lpstr>
      <vt:lpstr>PowerPoint 簡報</vt:lpstr>
      <vt:lpstr>PowerPoint 簡報</vt:lpstr>
      <vt:lpstr>PowerPoint 簡報</vt:lpstr>
      <vt:lpstr>PowerPoint 簡報</vt:lpstr>
      <vt:lpstr>家的感覺</vt:lpstr>
      <vt:lpstr>係時候，返屋企啦！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檢視你的屬靈光景 ~9個不冷不熱基督徒的特徵</vt:lpstr>
      <vt:lpstr>檢視你的屬靈光景 ~9個不冷不熱基督徒的特徵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「在家」的浪子</vt:lpstr>
      <vt:lpstr>PowerPoint 簡報</vt:lpstr>
      <vt:lpstr>問題討論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Sou Ka Fai, 蘇家輝</dc:creator>
  <cp:lastModifiedBy>Choi Chun Chin Sunny, 蔡俊展</cp:lastModifiedBy>
  <cp:revision>245</cp:revision>
  <cp:lastPrinted>2021-05-28T00:58:02Z</cp:lastPrinted>
  <dcterms:created xsi:type="dcterms:W3CDTF">2020-12-03T14:17:06Z</dcterms:created>
  <dcterms:modified xsi:type="dcterms:W3CDTF">2023-05-25T00:14:51Z</dcterms:modified>
</cp:coreProperties>
</file>