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6" r:id="rId4"/>
    <p:sldId id="259" r:id="rId5"/>
    <p:sldId id="261" r:id="rId6"/>
    <p:sldId id="267" r:id="rId7"/>
    <p:sldId id="269" r:id="rId8"/>
    <p:sldId id="270" r:id="rId9"/>
    <p:sldId id="273" r:id="rId10"/>
    <p:sldId id="277" r:id="rId11"/>
    <p:sldId id="274" r:id="rId12"/>
    <p:sldId id="262" r:id="rId13"/>
    <p:sldId id="272" r:id="rId14"/>
    <p:sldId id="275" r:id="rId15"/>
    <p:sldId id="263" r:id="rId16"/>
    <p:sldId id="264" r:id="rId17"/>
    <p:sldId id="276" r:id="rId18"/>
    <p:sldId id="278" r:id="rId1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A90B18-B417-4463-562A-6FCBE1DD9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07DA6F0-C9CE-8C37-8437-45E6F89C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66DA14-2AB4-AAA7-2A1B-7C964951B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2CC7D3-9519-A9C4-E631-EC1D4F2F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38BDD2-4746-1F08-F650-1D7DBAA4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4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E27AF1-86D7-8971-3631-5C7A8B419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EB36D9D-189D-099E-527C-9565E8573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93BC5B-9E04-EA27-B1F7-89BA4CCC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04D015-6705-5FE4-A11A-0F6B5DDF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D29BFA-A92E-0359-89B3-ABC7B160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2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CDE6C0D-6435-5C93-52B6-71513B071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8FDE5C-6D48-4CEC-12D9-0D31232AE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CF92E2-BC7F-62BD-C55C-DBA4B59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56B80F-A2B8-AFEC-5512-29600029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56D6FB-7CE2-5106-BC5B-D79ADE62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4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E09C19-2416-5056-F6B7-247F6034C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8301C5-667D-232F-670A-45E01539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3E97EF-90D0-C187-1703-D72513B52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304A76-E77F-DE85-2EE7-8C6A422D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AE7396-B48B-3D66-2AFC-FD413F2B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3FA910-B79B-0C71-4AD2-390C4EE5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359214D-7DBA-F5AC-827D-7062AC9F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7CF54D-FD26-80B7-285D-1265E9BE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B6D487-817F-16EB-7AF9-8D085E77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5B82A1-276E-D32B-1020-4068004B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574302-7451-441D-3886-B5713557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D7812F-D827-C14F-7A12-DEC7EDDE3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7A48BA0-52DF-B5AE-4036-EE15CFD30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CF6DA84-CF00-DB59-2D66-D021E9F7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08E89B-7757-EED9-D76E-F30E9735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51CF374-BFED-A24F-022F-DC2DC1A3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D8B360-E291-F91A-8A25-C87FF5542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7199A20-2E3D-757E-2C5D-C904A695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6629C9-B032-B906-46C8-3C2D6D470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DEB6909-9072-1791-3F7D-4E0FA57F6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5A4590C-A97C-AB50-9D27-8D9742AB6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96AC319-4872-7757-DA4A-B557D8737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B06B381-17CC-C9B7-BBFD-1EDD6FB04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118FAEF-2301-6F3D-4DE5-DCB295E4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9A24C1-C5CB-FF21-CD7A-D5720D28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EC0AAB5-3A9E-E6DC-91CF-F03CFDA2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166E3AB-B17E-9D98-627F-EC15033F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9B9590-FA1E-94E1-EE2A-29E915B2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D80A4D8-26F6-D044-A9C1-0992001B4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0CBA429-70FD-9E3E-3FCE-719A1B00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FF377F-7F2B-9A0F-130C-A020B6269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4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B33070-86F0-2E8D-E0E3-9884D73F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A23A44-FC0C-0675-639A-0D44A6FC3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058A628-BBA0-F1AB-A8DC-34733C40E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7411A1D-5E72-63A3-3056-C2679A2A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8E3BC8-EFAA-9474-8E7A-0D10341D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621BF4-D4C6-6FC0-038A-3527A8C37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0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B726DF-5441-3BAA-6983-BD5FF3E6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739CB9E-495D-81F5-22F9-2E74189B6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753C87-09B8-A1C4-1F6B-D56944BF1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233F140-8241-EA1F-FA5E-B0E00B97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0FC400-3CAB-2E5F-814B-0346C2C2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EFC1FAF-BF1D-B3B5-6015-0770BA54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2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CB70764-5A1C-9C9B-AE5E-EBD3B20A8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02B528-6E96-8666-5499-C60B29E0B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1F6C9F-A80A-5BE5-C5AA-E021534EE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52FE73-5F20-EC40-7A69-02D9FFD2B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93ED1C-4071-5EF8-B8EE-C586727DE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3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04590B-0320-A0A9-0598-5CF27A860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056" y="1469572"/>
            <a:ext cx="4417120" cy="2387600"/>
          </a:xfrm>
        </p:spPr>
        <p:txBody>
          <a:bodyPr>
            <a:normAutofit fontScale="90000"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HK" sz="6700" b="1" i="0" u="none" strike="noStrike" kern="1200">
                <a:solidFill>
                  <a:srgbClr val="000000"/>
                </a:solidFill>
                <a:effectLst/>
                <a:latin typeface="方正隸變" panose="02000000000000000000" pitchFamily="2" charset="-120"/>
                <a:ea typeface="方正隸變" panose="02000000000000000000" pitchFamily="2" charset="-120"/>
              </a:rPr>
              <a:t>困難的抉擇</a:t>
            </a:r>
            <a:br>
              <a:rPr lang="zh-HK" altLang="zh-HK" sz="4800" b="0" i="0" u="none" strike="noStrike">
                <a:effectLst/>
                <a:latin typeface="Arial" panose="020B0604020202020204" pitchFamily="34" charset="0"/>
              </a:rPr>
            </a:br>
            <a:br>
              <a:rPr lang="zh-HK" altLang="zh-HK" sz="4800" b="0" i="0" u="none" strike="noStrike">
                <a:effectLst/>
                <a:latin typeface="Arial" panose="020B0604020202020204" pitchFamily="34" charset="0"/>
              </a:rPr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CAE26C-911A-FAC6-7053-D0718D6B9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6685" y="2496616"/>
            <a:ext cx="2344366" cy="1655762"/>
          </a:xfrm>
        </p:spPr>
        <p:txBody>
          <a:bodyPr>
            <a:normAutofit/>
          </a:bodyPr>
          <a:lstStyle/>
          <a:p>
            <a:r>
              <a:rPr lang="zh-TW" altLang="zh-HK" sz="3200" b="1">
                <a:solidFill>
                  <a:srgbClr val="000000"/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拉</a:t>
            </a:r>
            <a:r>
              <a:rPr lang="en-US" altLang="zh-HK" sz="3200" b="1">
                <a:solidFill>
                  <a:srgbClr val="000000"/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4:1-24</a:t>
            </a:r>
            <a:endParaRPr lang="zh-HK" altLang="en-US" sz="320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90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956" y="2290644"/>
            <a:ext cx="10970041" cy="1365811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0" lang="en-US" altLang="zh-TW" sz="4000" b="0" i="0" u="none" strike="noStrike" kern="1200" cap="all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3</a:t>
            </a:r>
            <a:r>
              <a:rPr kumimoji="0" lang="zh-TW" altLang="en-US" sz="40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但所羅巴伯、耶書亞和其餘以色列的族長對他們說：「我們建造上帝的殿與你們無關，因為我們要照波斯王居魯士所吩咐的，自己為耶和華－以色列的上帝協力建造。」</a:t>
            </a: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874956" y="46948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如何拒絕？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870EDF3-EF9B-BBD0-988E-C057C0066F7D}"/>
              </a:ext>
            </a:extLst>
          </p:cNvPr>
          <p:cNvSpPr txBox="1"/>
          <p:nvPr/>
        </p:nvSpPr>
        <p:spPr>
          <a:xfrm>
            <a:off x="2534651" y="4114618"/>
            <a:ext cx="91921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HK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不拖延</a:t>
            </a:r>
            <a:endParaRPr lang="en-US" altLang="zh-HK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簡單交待原因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立場明確、堅定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384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209" y="1303439"/>
            <a:ext cx="9664707" cy="2783288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猶太人拒絕的代價</a:t>
            </a:r>
            <a: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︰</a:t>
            </a:r>
            <a:r>
              <a:rPr lang="zh-TW" altLang="en-US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面對攪擾與控告，並且需要面對長期的攻擊</a:t>
            </a: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971209" y="533997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承擔拒絕的後果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7CD676A-DB3D-2DE4-4D0B-FB2404D04E1A}"/>
              </a:ext>
            </a:extLst>
          </p:cNvPr>
          <p:cNvSpPr txBox="1"/>
          <p:nvPr/>
        </p:nvSpPr>
        <p:spPr>
          <a:xfrm>
            <a:off x="971209" y="3874168"/>
            <a:ext cx="10619873" cy="202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拉四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1-5,24︰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從波斯王居魯士年間，直到波斯王大流士在位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第二年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	       &lt;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主前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538-521&gt;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拉四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6-23︰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從亞哈隨魯國度剛開始至亞達薛西年間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	       &lt;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主前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486-424&gt;</a:t>
            </a: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4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202E4F-046B-E0D5-5782-E2C935C25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dirty="0"/>
              <a:t>猶太人三次回歸</a:t>
            </a:r>
            <a:endParaRPr lang="zh-HK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1CADBE94-9025-0382-C069-F22DCCE4E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955794"/>
              </p:ext>
            </p:extLst>
          </p:nvPr>
        </p:nvGraphicFramePr>
        <p:xfrm>
          <a:off x="1411706" y="1415368"/>
          <a:ext cx="9769642" cy="40272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26995">
                  <a:extLst>
                    <a:ext uri="{9D8B030D-6E8A-4147-A177-3AD203B41FA5}">
                      <a16:colId xmlns:a16="http://schemas.microsoft.com/office/drawing/2014/main" val="4085830517"/>
                    </a:ext>
                  </a:extLst>
                </a:gridCol>
                <a:gridCol w="1712731">
                  <a:extLst>
                    <a:ext uri="{9D8B030D-6E8A-4147-A177-3AD203B41FA5}">
                      <a16:colId xmlns:a16="http://schemas.microsoft.com/office/drawing/2014/main" val="128078804"/>
                    </a:ext>
                  </a:extLst>
                </a:gridCol>
                <a:gridCol w="3095488">
                  <a:extLst>
                    <a:ext uri="{9D8B030D-6E8A-4147-A177-3AD203B41FA5}">
                      <a16:colId xmlns:a16="http://schemas.microsoft.com/office/drawing/2014/main" val="905472818"/>
                    </a:ext>
                  </a:extLst>
                </a:gridCol>
                <a:gridCol w="2934428">
                  <a:extLst>
                    <a:ext uri="{9D8B030D-6E8A-4147-A177-3AD203B41FA5}">
                      <a16:colId xmlns:a16="http://schemas.microsoft.com/office/drawing/2014/main" val="385858916"/>
                    </a:ext>
                  </a:extLst>
                </a:gridCol>
              </a:tblGrid>
              <a:tr h="812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>
                          <a:solidFill>
                            <a:schemeClr val="tx1"/>
                          </a:solidFill>
                        </a:rPr>
                        <a:t>回歸歷史</a:t>
                      </a:r>
                      <a:endParaRPr lang="zh-HK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主前</a:t>
                      </a:r>
                      <a:endParaRPr lang="zh-HK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領導者</a:t>
                      </a:r>
                      <a:endParaRPr lang="zh-HK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波斯王</a:t>
                      </a:r>
                      <a:endParaRPr lang="zh-HK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06587"/>
                  </a:ext>
                </a:extLst>
              </a:tr>
              <a:tr h="817957">
                <a:tc>
                  <a:txBody>
                    <a:bodyPr/>
                    <a:lstStyle/>
                    <a:p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第一次回歸</a:t>
                      </a:r>
                      <a:endParaRPr lang="zh-HK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538-516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所羅巴伯、耶書亞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居魯士、大流士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68982"/>
                  </a:ext>
                </a:extLst>
              </a:tr>
              <a:tr h="675751">
                <a:tc>
                  <a:txBody>
                    <a:bodyPr/>
                    <a:lstStyle/>
                    <a:p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486-473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以斯帖、末底改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HK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亞哈隨魯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845793"/>
                  </a:ext>
                </a:extLst>
              </a:tr>
              <a:tr h="7762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第二次回歸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458-456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以斯拉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HK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亞達薛西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222633"/>
                  </a:ext>
                </a:extLst>
              </a:tr>
              <a:tr h="382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第三次回歸</a:t>
                      </a:r>
                      <a:endParaRPr kumimoji="0" lang="zh-HK" altLang="en-US" sz="2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HK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444-432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尼希米</a:t>
                      </a:r>
                      <a:endParaRPr kumimoji="0" lang="en-US" altLang="zh-TW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HK" alt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亞達薛西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26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36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680" y="882469"/>
            <a:ext cx="10901223" cy="2387600"/>
          </a:xfrm>
        </p:spPr>
        <p:txBody>
          <a:bodyPr>
            <a:noAutofit/>
          </a:bodyPr>
          <a:lstStyle/>
          <a:p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4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那地的人就在猶大百姓建造的時候，使他們的手發軟，擾亂他們。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5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從波斯王居魯士年間，直到波斯王大流士在位的時候，那些人賄賂謀士，要破壞他們的計劃。</a:t>
            </a:r>
            <a:br>
              <a:rPr lang="en-US" altLang="zh-TW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br>
              <a:rPr lang="en-US" altLang="zh-TW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24</a:t>
            </a:r>
            <a:r>
              <a:rPr lang="zh-HK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於是，在耶路撒冷上帝殿的工程就停止了，直停到波斯王大流士第二年。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07C5218-CBCE-0B93-1629-8039EAB68E32}"/>
              </a:ext>
            </a:extLst>
          </p:cNvPr>
          <p:cNvSpPr txBox="1"/>
          <p:nvPr/>
        </p:nvSpPr>
        <p:spPr>
          <a:xfrm>
            <a:off x="1390622" y="3394166"/>
            <a:ext cx="10074441" cy="2570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拉四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1-5,24︰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從波斯王居魯士年間，直到波斯王大流士在位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第二年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，即主前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538-521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HK" sz="2800" dirty="0">
              <a:latin typeface="Univer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HK" altLang="en-US" sz="3200" dirty="0"/>
              <a:t>持續的</a:t>
            </a:r>
            <a:r>
              <a:rPr lang="zh-TW" altLang="en-US" sz="3200" dirty="0"/>
              <a:t>攪擾</a:t>
            </a:r>
            <a:r>
              <a:rPr lang="en-US" altLang="zh-HK" sz="3200" dirty="0"/>
              <a:t>︰</a:t>
            </a:r>
            <a:r>
              <a:rPr lang="zh-TW" altLang="en-US" sz="3200" dirty="0"/>
              <a:t>削弱他們的意志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</a:endParaRPr>
          </a:p>
          <a:p>
            <a:r>
              <a:rPr lang="zh-TW" altLang="en-US" sz="4000" dirty="0"/>
              <a:t>重建聖殿停工約</a:t>
            </a:r>
            <a:r>
              <a:rPr lang="en-US" altLang="zh-TW" sz="4000" dirty="0"/>
              <a:t>16</a:t>
            </a:r>
            <a:r>
              <a:rPr lang="zh-TW" altLang="en-US" sz="4000" dirty="0"/>
              <a:t>年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7571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209" y="2310063"/>
            <a:ext cx="9664707" cy="1776663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971209" y="533997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TW" altLang="en-US" sz="4400" dirty="0"/>
              <a:t>承擔拒絕的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後果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7CD676A-DB3D-2DE4-4D0B-FB2404D04E1A}"/>
              </a:ext>
            </a:extLst>
          </p:cNvPr>
          <p:cNvSpPr txBox="1"/>
          <p:nvPr/>
        </p:nvSpPr>
        <p:spPr>
          <a:xfrm>
            <a:off x="971209" y="1815738"/>
            <a:ext cx="10619873" cy="3842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拉四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6-23︰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從亞哈隨魯國度剛開始至亞達薛西年間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	       &lt;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主前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486-424&gt;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TW" sz="2800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持續的控告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︰3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封投訴信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6-8)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HK" sz="2800" dirty="0">
              <a:latin typeface="Univers"/>
            </a:endParaRPr>
          </a:p>
          <a:p>
            <a:pPr lvl="0"/>
            <a:r>
              <a:rPr lang="zh-TW" altLang="en-US" sz="4000" dirty="0"/>
              <a:t>重建城牆停工直至主前</a:t>
            </a:r>
            <a:r>
              <a:rPr lang="en-US" altLang="zh-TW" sz="4000" dirty="0"/>
              <a:t>444</a:t>
            </a:r>
            <a:r>
              <a:rPr lang="zh-TW" altLang="en-US" sz="4000" dirty="0"/>
              <a:t>年尼希米回國</a:t>
            </a:r>
            <a:endParaRPr lang="zh-HK" altLang="en-US" sz="4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2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805" y="4435211"/>
            <a:ext cx="10875763" cy="2711547"/>
          </a:xfrm>
        </p:spPr>
        <p:txBody>
          <a:bodyPr>
            <a:noAutofit/>
          </a:bodyPr>
          <a:lstStyle/>
          <a:p>
            <a:r>
              <a:rPr lang="en-US" altLang="zh-TW" sz="28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6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亞哈隨魯在位，他的國度剛開始的時候，他們上書控告猶大和耶路撒冷的居民。</a:t>
            </a:r>
            <a:b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7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亞達薛西年間，比施蘭、米特利達、他別和他們的同僚上書奏告波斯王亞達薛西。奏文是用亞蘭文寫的，以亞蘭文呈上。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8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利宏省長、伸帥書記也上奏亞達薛西王，控告耶路撒冷如下</a:t>
            </a:r>
            <a:r>
              <a:rPr lang="en-US" altLang="zh-TW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 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9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（那時，利宏省長、伸帥書記和他們其餘的同僚，法官、官員、軍官、波斯官員、亞基衛人、巴比倫人，和書珊迦人，就是以攔人，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10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以及被亞斯那巴大人遷移、安置在撒瑪利亞城和大河西邊一帶地方其餘的人。現在 ，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11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這是他們上奏亞達薛西王奏文的抄本）：「河西的臣僕上奏亞達薛西王，現在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12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請王知道，從王那裏上到我們這裏的猶太人，已經抵達耶路撒冷。他們正在重建這反叛惡劣的城，已經完成了城牆，正要修復根基。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13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如今請王知道，這城若再建造，城牆完工，他們就不再進貢、納糧、繳稅，王的國庫必受虧損。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14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如今，我們吃的鹽既然全是宮廷的鹽，就不忍見王吃虧，因此奏告於王，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15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請王考察先王史籍，必會在史籍上查知這城是反叛的城，對列王和各省有害；自古以來，城中常有悖逆的事，因此這城曾被拆毀。</a:t>
            </a:r>
            <a:r>
              <a:rPr kumimoji="0" lang="en-US" altLang="zh-TW" sz="28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16</a:t>
            </a:r>
            <a: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我們謹奏王知，這城若再建造，城牆完工，河西之地王就無份了。」</a:t>
            </a:r>
            <a:br>
              <a:rPr lang="zh-TW" altLang="en-US" sz="28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endParaRPr lang="zh-HK" altLang="en-US" sz="28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463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107" y="144380"/>
            <a:ext cx="10519875" cy="6574282"/>
          </a:xfrm>
        </p:spPr>
        <p:txBody>
          <a:bodyPr>
            <a:noAutofit/>
          </a:bodyPr>
          <a:lstStyle/>
          <a:p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17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那時王諭覆利宏省長、伸帥書記和他們其餘的同僚，就是住撒瑪利亞和河西一帶地方的人，說：「願你們平安。現在</a:t>
            </a:r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 17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你們所呈給我們的奏本，已經清楚地在我面前讀了。</a:t>
            </a:r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19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我已下令考查，得知這城自古以來果然背叛列王，其中常有反叛悖逆的事。</a:t>
            </a:r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20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也曾有強大的君王治理耶路撒冷，統管河西全地，人就給他們進貢、納糧、繳稅。</a:t>
            </a:r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21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現在你們要下令叫這些人停工，使這城不得建造，等到我再降旨。</a:t>
            </a:r>
            <a:r>
              <a:rPr kumimoji="0" lang="en-US" altLang="zh-TW" sz="3200" b="0" i="0" u="none" strike="noStrike" kern="1200" cap="all" spc="0" normalizeH="0" baseline="30000" noProof="0" dirty="0">
                <a:ln>
                  <a:noFill/>
                </a:ln>
                <a:effectLst/>
                <a:uLnTx/>
                <a:uFillTx/>
                <a:latin typeface="方正隸變" panose="02000000000000000000" pitchFamily="2" charset="-120"/>
                <a:ea typeface="方正隸變" panose="02000000000000000000" pitchFamily="2" charset="-120"/>
                <a:cs typeface="+mj-cs"/>
              </a:rPr>
              <a:t>22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你們當謹慎辦這事，不可遲延，何必讓損害加重，使王受虧損呢？」</a:t>
            </a:r>
            <a:r>
              <a:rPr lang="en-US" altLang="zh-TW" sz="32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23</a:t>
            </a:r>
            <a: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亞達薛西王上諭的抄本在利宏和伸帥書記，以及他們的同僚面前宣讀，他們就急忙往耶路撒冷去見猶太人，用勢力和強權叫他們停工。</a:t>
            </a:r>
            <a:br>
              <a:rPr lang="en-US" altLang="zh-TW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br>
              <a:rPr lang="en-US" altLang="zh-TW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br>
              <a:rPr lang="zh-TW" altLang="en-US" sz="32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endParaRPr lang="zh-HK" altLang="en-US" sz="32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32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209" y="2310063"/>
            <a:ext cx="9664707" cy="1776663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971209" y="533997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TW" altLang="en-US" sz="4400" dirty="0"/>
              <a:t>承擔拒絕的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後果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7CD676A-DB3D-2DE4-4D0B-FB2404D04E1A}"/>
              </a:ext>
            </a:extLst>
          </p:cNvPr>
          <p:cNvSpPr txBox="1"/>
          <p:nvPr/>
        </p:nvSpPr>
        <p:spPr>
          <a:xfrm>
            <a:off x="971209" y="1808043"/>
            <a:ext cx="10619873" cy="3857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一個決定，不單帶來多年重建上的難阻，也造成以後猶太人和撒馬利亞人的決裂。值得嗎？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endParaRPr kumimoji="0" lang="en-US" altLang="zh-HK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  <a:p>
            <a:pPr lvl="0"/>
            <a:r>
              <a:rPr lang="zh-TW" altLang="en-US" sz="4000" dirty="0">
                <a:latin typeface="方正隸變" panose="02000000000000000000" pitchFamily="2" charset="-120"/>
                <a:ea typeface="方正隸變" panose="02000000000000000000" pitchFamily="2" charset="-120"/>
              </a:rPr>
              <a:t>關係上的取捨，最重要不是要分「敵我」，</a:t>
            </a:r>
            <a:endParaRPr lang="en-US" altLang="zh-TW" sz="400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  <a:p>
            <a:pPr lvl="0"/>
            <a:r>
              <a:rPr lang="zh-TW" altLang="en-US" sz="4000" dirty="0">
                <a:latin typeface="方正隸變" panose="02000000000000000000" pitchFamily="2" charset="-120"/>
                <a:ea typeface="方正隸變" panose="02000000000000000000" pitchFamily="2" charset="-120"/>
              </a:rPr>
              <a:t>而是要保存「真我」。</a:t>
            </a:r>
            <a:endParaRPr lang="en-US" altLang="zh-TW" sz="400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  <a:p>
            <a:pPr lvl="0"/>
            <a:r>
              <a:rPr lang="zh-TW" altLang="en-US" sz="4000" dirty="0">
                <a:latin typeface="方正隸變" panose="02000000000000000000" pitchFamily="2" charset="-120"/>
                <a:ea typeface="方正隸變" panose="02000000000000000000" pitchFamily="2" charset="-120"/>
              </a:rPr>
              <a:t>做上帝原本要我們做的，不要讓它走樣、變質</a:t>
            </a:r>
            <a:endParaRPr lang="en-US" altLang="zh-TW" sz="400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11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209" y="2310063"/>
            <a:ext cx="9664707" cy="1776663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971209" y="533997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dirty="0">
                <a:solidFill>
                  <a:prstClr val="black"/>
                </a:solidFill>
                <a:latin typeface="Univers"/>
              </a:rPr>
              <a:t>思想問題</a:t>
            </a:r>
            <a:r>
              <a:rPr lang="en-US" altLang="zh-TW" sz="4400" dirty="0">
                <a:solidFill>
                  <a:prstClr val="black"/>
                </a:solidFill>
                <a:latin typeface="Univers"/>
              </a:rPr>
              <a:t>︰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7CD676A-DB3D-2DE4-4D0B-FB2404D04E1A}"/>
              </a:ext>
            </a:extLst>
          </p:cNvPr>
          <p:cNvSpPr txBox="1"/>
          <p:nvPr/>
        </p:nvSpPr>
        <p:spPr>
          <a:xfrm>
            <a:off x="971210" y="1808043"/>
            <a:ext cx="10249582" cy="2564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你怕拒絕別人嗎？為甚麼？</a:t>
            </a:r>
            <a:endParaRPr lang="en-US" altLang="zh-TW" sz="3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你試過因為信仰的原因要作出抉擇，最後要付上代價嗎？你覺得值得嗎？</a:t>
            </a:r>
            <a:endParaRPr lang="en-US" altLang="zh-TW" sz="3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要清晰地拒絕，又要保持友善，你覺得可能嗎？你有甚麼建議？</a:t>
            </a: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70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956" y="2998054"/>
            <a:ext cx="10970041" cy="2387600"/>
          </a:xfrm>
        </p:spPr>
        <p:txBody>
          <a:bodyPr>
            <a:noAutofit/>
          </a:bodyPr>
          <a:lstStyle/>
          <a:p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1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猶大和便雅憫的敵人聽說被擄歸回的人為耶和華－以色列的上帝建造殿宇，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就去見所羅巴伯和族長，對他們說：「請讓我們與你們一同建造，因為我們也與你們一樣尋求你們的上帝。自從亞述王以撒</a:t>
            </a:r>
            <a: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‧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哈頓帶我們上這地的日子以來，我們常向上帝獻祭。」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但所羅巴伯、耶書亞和其餘以色列的族長對他們說：「我們建造上帝的殿與你們無關，因為我們要照波斯王居魯士所吩咐的，自己為耶和華－以色列的上帝協力建造。」</a:t>
            </a:r>
            <a:endParaRPr lang="zh-HK" altLang="en-US" sz="40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227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187" y="2235200"/>
            <a:ext cx="10399059" cy="2387600"/>
          </a:xfrm>
        </p:spPr>
        <p:txBody>
          <a:bodyPr>
            <a:noAutofit/>
          </a:bodyPr>
          <a:lstStyle/>
          <a:p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4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那地的人就在猶大百姓建造的時候，使他們的手發軟，擾亂他們。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5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從波斯王居魯士年間，直到波斯王大流士在位的時候，那些人賄賂謀士，要破壞他們的計劃。</a:t>
            </a:r>
            <a:b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b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24</a:t>
            </a:r>
            <a:r>
              <a:rPr lang="zh-HK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於是，在耶路撒冷上帝殿的工程就停止了，直停到波斯王大流士第二年。</a:t>
            </a:r>
          </a:p>
        </p:txBody>
      </p:sp>
    </p:spTree>
    <p:extLst>
      <p:ext uri="{BB962C8B-B14F-4D97-AF65-F5344CB8AC3E}">
        <p14:creationId xmlns:p14="http://schemas.microsoft.com/office/powerpoint/2010/main" val="53511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04590B-0320-A0A9-0598-5CF27A860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253" y="-264715"/>
            <a:ext cx="3651101" cy="42709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algn="ctr" fontAlgn="ctr">
              <a:spcAft>
                <a:spcPts val="0"/>
              </a:spcAft>
            </a:pPr>
            <a:br>
              <a:rPr lang="en-US" altLang="zh-TW" sz="6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altLang="zh-TW" sz="6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altLang="zh-TW" sz="6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zh-TW" altLang="en-US" sz="6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是敵是友？</a:t>
            </a:r>
            <a:endParaRPr lang="en-US" altLang="zh-HK" sz="67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CAE26C-911A-FAC6-7053-D0718D6B9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7039" y="381935"/>
            <a:ext cx="4685916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國與國之間</a:t>
            </a:r>
            <a:endParaRPr lang="en-US" altLang="zh-TW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族與族之間</a:t>
            </a:r>
            <a:endParaRPr lang="en-US" altLang="zh-TW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人與人之間</a:t>
            </a:r>
            <a:endParaRPr lang="en-US" altLang="zh-TW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zh-HK" sz="1800" dirty="0"/>
          </a:p>
        </p:txBody>
      </p:sp>
    </p:spTree>
    <p:extLst>
      <p:ext uri="{BB962C8B-B14F-4D97-AF65-F5344CB8AC3E}">
        <p14:creationId xmlns:p14="http://schemas.microsoft.com/office/powerpoint/2010/main" val="99856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9BAB49-8647-C657-D47A-AFFA05E6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「敵對國家」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75AB8-B94B-E15E-735A-92F45EC46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9303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根據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2008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日以色列修訂的法例，當局把以下國家視作「敵對國家」，以色列公民無論使用本國或別國護照，未經內政部特准，均不得進入這些國家，否則在回國期間可遭受檢控及監禁。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伊朗、阿富汗、黎巴嫩、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利比亞、蘇丹、敘利亞、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伊拉克、也門及加沙地帶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952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956" y="2407211"/>
            <a:ext cx="10970041" cy="2387600"/>
          </a:xfrm>
        </p:spPr>
        <p:txBody>
          <a:bodyPr>
            <a:noAutofit/>
          </a:bodyPr>
          <a:lstStyle/>
          <a:p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1</a:t>
            </a:r>
            <a:r>
              <a:rPr lang="zh-TW" altLang="en-US" sz="4000" b="0" dirty="0">
                <a:solidFill>
                  <a:schemeClr val="bg2">
                    <a:lumMod val="50000"/>
                  </a:schemeClr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猶大和便雅憫的敵人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聽說被擄歸回的人為耶和華－以色列的上帝建造殿宇，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就去見所羅巴伯和族長，對他們說：「請讓我們與你們一同建造，因為我們也與你們一樣尋求你們的上帝。</a:t>
            </a:r>
            <a:r>
              <a:rPr lang="zh-TW" altLang="en-US" sz="4000" b="0" dirty="0">
                <a:solidFill>
                  <a:schemeClr val="bg2">
                    <a:lumMod val="50000"/>
                  </a:schemeClr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自從亞述王以撒</a:t>
            </a:r>
            <a:r>
              <a:rPr lang="en-US" altLang="zh-TW" sz="4000" b="0" dirty="0">
                <a:solidFill>
                  <a:schemeClr val="bg2">
                    <a:lumMod val="50000"/>
                  </a:schemeClr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‧</a:t>
            </a:r>
            <a:r>
              <a:rPr lang="zh-TW" altLang="en-US" sz="4000" b="0" dirty="0">
                <a:solidFill>
                  <a:schemeClr val="bg2">
                    <a:lumMod val="50000"/>
                  </a:schemeClr>
                </a:solidFill>
                <a:latin typeface="方正隸變" panose="02000000000000000000" pitchFamily="2" charset="-120"/>
                <a:ea typeface="方正隸變" panose="02000000000000000000" pitchFamily="2" charset="-120"/>
              </a:rPr>
              <a:t>哈頓帶我們上這地的日子以來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，我們常向上帝獻祭。」</a:t>
            </a:r>
            <a:endParaRPr lang="zh-HK" altLang="en-US" sz="40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874956" y="46948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4400" dirty="0"/>
              <a:t>敵人</a:t>
            </a:r>
            <a:r>
              <a:rPr lang="zh-TW" altLang="en-US" sz="4400" dirty="0"/>
              <a:t>是誰？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4179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956" y="3429000"/>
            <a:ext cx="10970041" cy="2387600"/>
          </a:xfrm>
        </p:spPr>
        <p:txBody>
          <a:bodyPr>
            <a:noAutofit/>
          </a:bodyPr>
          <a:lstStyle/>
          <a:p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24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亞述王從巴比倫、古他、亞瓦、哈馬和西法瓦音遷移人來，安置在撒瑪利亞的城鎮，代替以色列人；他們就佔據了撒瑪利亞，住在城中。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25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他們開始住在那裏的時候，不敬畏耶和華，所以耶和華叫獅子進入他們中間，咬死了一些人</a:t>
            </a:r>
            <a: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…</a:t>
            </a:r>
            <a:r>
              <a:rPr lang="en-US" altLang="zh-TW" sz="40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27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亞述王吩咐說：「當派一個從那裏擄來的祭司回去，叫他住在那裏，將那地之上帝的規矩指導他們。」</a:t>
            </a:r>
            <a:b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</a:br>
            <a: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(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王下十七</a:t>
            </a:r>
            <a:r>
              <a:rPr lang="en-US" altLang="zh-TW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24-27)</a:t>
            </a:r>
            <a:r>
              <a:rPr lang="zh-TW" altLang="en-US" sz="40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 </a:t>
            </a:r>
            <a:endParaRPr lang="zh-HK" altLang="en-US" sz="40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874956" y="46948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敵人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的背景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25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956" y="3429000"/>
            <a:ext cx="10970041" cy="2387600"/>
          </a:xfrm>
        </p:spPr>
        <p:txBody>
          <a:bodyPr>
            <a:noAutofit/>
          </a:bodyPr>
          <a:lstStyle/>
          <a:p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29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然而，各國的人在所住的城裏為自己製造神像，安置在撒瑪利亞人所建有丘壇的廟中。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30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巴比倫人造疏割</a:t>
            </a:r>
            <a:r>
              <a:rPr lang="en-US" altLang="zh-TW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‧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比訥像；古他人造匿甲像；哈馬人造亞示瑪像；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31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亞瓦人造匿哈和他珥他像；西法瓦音人用火焚燒兒女，獻給西法瓦音的神明亞得米勒和亞拿米勒。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32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他們懼怕耶和華，卻從他們中間立丘壇的祭司，在丘壇的廟中為他們獻祭。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33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他們懼怕耶和華，但又事奉自己的神明，從何邦遷來，就隨從那裏的風俗，</a:t>
            </a:r>
            <a:r>
              <a:rPr lang="en-US" altLang="zh-TW" sz="3600" b="0" baseline="30000" dirty="0">
                <a:latin typeface="方正隸變" panose="02000000000000000000" pitchFamily="2" charset="-120"/>
                <a:ea typeface="方正隸變" panose="02000000000000000000" pitchFamily="2" charset="-120"/>
              </a:rPr>
              <a:t>34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直到如今仍照先前的風俗去行。」</a:t>
            </a:r>
            <a:r>
              <a:rPr lang="en-US" altLang="zh-TW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(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王下十七</a:t>
            </a:r>
            <a:r>
              <a:rPr lang="en-US" altLang="zh-TW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29-34) </a:t>
            </a:r>
            <a:r>
              <a:rPr lang="zh-TW" altLang="en-US" sz="3600" b="0" dirty="0">
                <a:latin typeface="方正隸變" panose="02000000000000000000" pitchFamily="2" charset="-120"/>
                <a:ea typeface="方正隸變" panose="02000000000000000000" pitchFamily="2" charset="-120"/>
              </a:rPr>
              <a:t> </a:t>
            </a:r>
            <a:endParaRPr lang="zh-HK" altLang="en-US" sz="3600" b="0" dirty="0">
              <a:latin typeface="方正隸變" panose="02000000000000000000" pitchFamily="2" charset="-120"/>
              <a:ea typeface="方正隸變" panose="02000000000000000000" pitchFamily="2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874956" y="46948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敵人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的背景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84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00DD65-BA73-795B-A295-0AEDD2FB0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1959" y="1856873"/>
            <a:ext cx="10970041" cy="1365811"/>
          </a:xfrm>
        </p:spPr>
        <p:txBody>
          <a:bodyPr>
            <a:noAutofit/>
          </a:bodyPr>
          <a:lstStyle/>
          <a:p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猶太人與撒瑪利亞人是敵我分明。</a:t>
            </a:r>
            <a:br>
              <a:rPr lang="en-US" altLang="zh-TW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到底人際關係是否需要劃清界線？</a:t>
            </a:r>
            <a:endParaRPr lang="zh-HK" altLang="en-US" sz="40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E49F2B-D312-378E-5717-635CC90C69CB}"/>
              </a:ext>
            </a:extLst>
          </p:cNvPr>
          <p:cNvSpPr txBox="1"/>
          <p:nvPr/>
        </p:nvSpPr>
        <p:spPr>
          <a:xfrm>
            <a:off x="874956" y="46948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vers"/>
                <a:ea typeface="+mn-ea"/>
                <a:cs typeface="+mn-cs"/>
              </a:rPr>
              <a:t>如何分辨是敵是友？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870EDF3-EF9B-BBD0-988E-C057C0066F7D}"/>
              </a:ext>
            </a:extLst>
          </p:cNvPr>
          <p:cNvSpPr txBox="1"/>
          <p:nvPr/>
        </p:nvSpPr>
        <p:spPr>
          <a:xfrm>
            <a:off x="1652336" y="4708176"/>
            <a:ext cx="919212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dirty="0"/>
              <a:t>“Love all, Trust a few, Do wrong to none”</a:t>
            </a:r>
          </a:p>
          <a:p>
            <a:endParaRPr lang="en-US" altLang="zh-HK" dirty="0"/>
          </a:p>
          <a:p>
            <a:r>
              <a:rPr lang="en-US" altLang="zh-HK" dirty="0"/>
              <a:t>                                            </a:t>
            </a:r>
            <a:r>
              <a:rPr lang="en-US" altLang="zh-HK" sz="2000" dirty="0"/>
              <a:t>― William Shakespeare, All's Well That Ends Well</a:t>
            </a:r>
            <a:endParaRPr lang="zh-HK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4792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</TotalTime>
  <Words>1831</Words>
  <Application>Microsoft Office PowerPoint</Application>
  <PresentationFormat>寬螢幕</PresentationFormat>
  <Paragraphs>83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方正準圓</vt:lpstr>
      <vt:lpstr>方正隸變</vt:lpstr>
      <vt:lpstr>微軟正黑體</vt:lpstr>
      <vt:lpstr>Arial</vt:lpstr>
      <vt:lpstr>Calibri</vt:lpstr>
      <vt:lpstr>Calibri Light</vt:lpstr>
      <vt:lpstr>Univers</vt:lpstr>
      <vt:lpstr>Office 佈景主題</vt:lpstr>
      <vt:lpstr>困難的抉擇  </vt:lpstr>
      <vt:lpstr>1猶大和便雅憫的敵人聽說被擄歸回的人為耶和華－以色列的上帝建造殿宇，2就去見所羅巴伯和族長，對他們說：「請讓我們與你們一同建造，因為我們也與你們一樣尋求你們的上帝。自從亞述王以撒‧哈頓帶我們上這地的日子以來，我們常向上帝獻祭。」3但所羅巴伯、耶書亞和其餘以色列的族長對他們說：「我們建造上帝的殿與你們無關，因為我們要照波斯王居魯士所吩咐的，自己為耶和華－以色列的上帝協力建造。」</vt:lpstr>
      <vt:lpstr>4那地的人就在猶大百姓建造的時候，使他們的手發軟，擾亂他們。5從波斯王居魯士年間，直到波斯王大流士在位的時候，那些人賄賂謀士，要破壞他們的計劃。  24於是，在耶路撒冷上帝殿的工程就停止了，直停到波斯王大流士第二年。</vt:lpstr>
      <vt:lpstr>   是敵是友？</vt:lpstr>
      <vt:lpstr>「敵對國家」</vt:lpstr>
      <vt:lpstr>1猶大和便雅憫的敵人聽說被擄歸回的人為耶和華－以色列的上帝建造殿宇，2就去見所羅巴伯和族長，對他們說：「請讓我們與你們一同建造，因為我們也與你們一樣尋求你們的上帝。自從亞述王以撒‧哈頓帶我們上這地的日子以來，我們常向上帝獻祭。」</vt:lpstr>
      <vt:lpstr>24亞述王從巴比倫、古他、亞瓦、哈馬和西法瓦音遷移人來，安置在撒瑪利亞的城鎮，代替以色列人；他們就佔據了撒瑪利亞，住在城中。25他們開始住在那裏的時候，不敬畏耶和華，所以耶和華叫獅子進入他們中間，咬死了一些人…27亞述王吩咐說：「當派一個從那裏擄來的祭司回去，叫他住在那裏，將那地之上帝的規矩指導他們。」 (王下十七24-27) </vt:lpstr>
      <vt:lpstr>29然而，各國的人在所住的城裏為自己製造神像，安置在撒瑪利亞人所建有丘壇的廟中。30巴比倫人造疏割‧比訥像；古他人造匿甲像；哈馬人造亞示瑪像；31亞瓦人造匿哈和他珥他像；西法瓦音人用火焚燒兒女，獻給西法瓦音的神明亞得米勒和亞拿米勒。32他們懼怕耶和華，卻從他們中間立丘壇的祭司，在丘壇的廟中為他們獻祭。33他們懼怕耶和華，但又事奉自己的神明，從何邦遷來，就隨從那裏的風俗，34直到如今仍照先前的風俗去行。」(王下十七29-34)  </vt:lpstr>
      <vt:lpstr>   猶太人與撒瑪利亞人是敵我分明。 到底人際關係是否需要劃清界線？</vt:lpstr>
      <vt:lpstr>   3但所羅巴伯、耶書亞和其餘以色列的族長對他們說：「我們建造上帝的殿與你們無關，因為我們要照波斯王居魯士所吩咐的，自己為耶和華－以色列的上帝協力建造。」</vt:lpstr>
      <vt:lpstr>   猶太人拒絕的代價︰面對攪擾與控告，並且需要面對長期的攻擊  </vt:lpstr>
      <vt:lpstr>猶太人三次回歸</vt:lpstr>
      <vt:lpstr>4那地的人就在猶大百姓建造的時候，使他們的手發軟，擾亂他們。5從波斯王居魯士年間，直到波斯王大流士在位的時候，那些人賄賂謀士，要破壞他們的計劃。  24於是，在耶路撒冷上帝殿的工程就停止了，直停到波斯王大流士第二年。</vt:lpstr>
      <vt:lpstr> </vt:lpstr>
      <vt:lpstr>6亞哈隨魯在位，他的國度剛開始的時候，他們上書控告猶大和耶路撒冷的居民。 7亞達薛西年間，比施蘭、米特利達、他別和他們的同僚上書奏告波斯王亞達薛西。奏文是用亞蘭文寫的，以亞蘭文呈上。8利宏省長、伸帥書記也上奏亞達薛西王，控告耶路撒冷如下 9（那時，利宏省長、伸帥書記和他們其餘的同僚，法官、官員、軍官、波斯官員、亞基衛人、巴比倫人，和書珊迦人，就是以攔人，10以及被亞斯那巴大人遷移、安置在撒瑪利亞城和大河西邊一帶地方其餘的人。現在 ，11這是他們上奏亞達薛西王奏文的抄本）：「河西的臣僕上奏亞達薛西王，現在12請王知道，從王那裏上到我們這裏的猶太人，已經抵達耶路撒冷。他們正在重建這反叛惡劣的城，已經完成了城牆，正要修復根基。13如今請王知道，這城若再建造，城牆完工，他們就不再進貢、納糧、繳稅，王的國庫必受虧損。14如今，我們吃的鹽既然全是宮廷的鹽，就不忍見王吃虧，因此奏告於王，15請王考察先王史籍，必會在史籍上查知這城是反叛的城，對列王和各省有害；自古以來，城中常有悖逆的事，因此這城曾被拆毀。16我們謹奏王知，這城若再建造，城牆完工，河西之地王就無份了。」 </vt:lpstr>
      <vt:lpstr>17那時王諭覆利宏省長、伸帥書記和他們其餘的同僚，就是住撒瑪利亞和河西一帶地方的人，說：「願你們平安。現在 17你們所呈給我們的奏本，已經清楚地在我面前讀了。19我已下令考查，得知這城自古以來果然背叛列王，其中常有反叛悖逆的事。20也曾有強大的君王治理耶路撒冷，統管河西全地，人就給他們進貢、納糧、繳稅。21現在你們要下令叫這些人停工，使這城不得建造，等到我再降旨。22你們當謹慎辦這事，不可遲延，何必讓損害加重，使王受虧損呢？」23亞達薛西王上諭的抄本在利宏和伸帥書記，以及他們的同僚面前宣讀，他們就急忙往耶路撒冷去見猶太人，用勢力和強權叫他們停工。  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困難的抉擇  </dc:title>
  <dc:creator>Chan Yuk Hing Vivian, 陳玉𡖖</dc:creator>
  <cp:lastModifiedBy>Wong Lai Ki Ida, 黃麗琪</cp:lastModifiedBy>
  <cp:revision>3</cp:revision>
  <dcterms:created xsi:type="dcterms:W3CDTF">2023-05-02T04:44:37Z</dcterms:created>
  <dcterms:modified xsi:type="dcterms:W3CDTF">2023-05-24T06:14:03Z</dcterms:modified>
</cp:coreProperties>
</file>