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256" r:id="rId2"/>
    <p:sldId id="294" r:id="rId3"/>
    <p:sldId id="258" r:id="rId4"/>
    <p:sldId id="281" r:id="rId5"/>
    <p:sldId id="259" r:id="rId6"/>
    <p:sldId id="263" r:id="rId7"/>
    <p:sldId id="282" r:id="rId8"/>
    <p:sldId id="260" r:id="rId9"/>
    <p:sldId id="283" r:id="rId10"/>
    <p:sldId id="284" r:id="rId11"/>
    <p:sldId id="286" r:id="rId12"/>
    <p:sldId id="287" r:id="rId13"/>
    <p:sldId id="261" r:id="rId14"/>
    <p:sldId id="288" r:id="rId15"/>
    <p:sldId id="265" r:id="rId16"/>
    <p:sldId id="289" r:id="rId17"/>
    <p:sldId id="275" r:id="rId18"/>
    <p:sldId id="291" r:id="rId19"/>
    <p:sldId id="257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7F7C"/>
    <a:srgbClr val="F6E7E4"/>
    <a:srgbClr val="342827"/>
    <a:srgbClr val="73635B"/>
    <a:srgbClr val="DBACA5"/>
    <a:srgbClr val="DCACA5"/>
    <a:srgbClr val="D9ABA4"/>
    <a:srgbClr val="ECD0CD"/>
    <a:srgbClr val="E5CBC9"/>
    <a:srgbClr val="EA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46"/>
  </p:normalViewPr>
  <p:slideViewPr>
    <p:cSldViewPr snapToGrid="0" snapToObjects="1">
      <p:cViewPr varScale="1">
        <p:scale>
          <a:sx n="142" d="100"/>
          <a:sy n="142" d="100"/>
        </p:scale>
        <p:origin x="6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665C-7120-4033-BA95-2882E51053A8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51B7-4B2D-4B6D-B68F-B7726D6B9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31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3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065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44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53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9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9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73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2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35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75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0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1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68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7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8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2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293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31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3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85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4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897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10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16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026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768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2565-B61F-5346-9577-EA8D252833F1}" type="datetimeFigureOut">
              <a:rPr kumimoji="1" lang="zh-CN" altLang="en-US" smtClean="0"/>
              <a:t>2023/5/25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230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圆角淘宝店chenying0907 1030">
            <a:extLst>
              <a:ext uri="{FF2B5EF4-FFF2-40B4-BE49-F238E27FC236}">
                <a16:creationId xmlns:a16="http://schemas.microsoft.com/office/drawing/2014/main" id="{554466C3-4668-4547-90BA-E1A64C678B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7944" y="2599590"/>
            <a:ext cx="5937801" cy="620998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zh-HK" altLang="en-US" sz="4000" dirty="0">
                <a:solidFill>
                  <a:schemeClr val="tx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以弗所書三章</a:t>
            </a:r>
            <a:r>
              <a:rPr lang="en-US" altLang="zh-HK" sz="4000" dirty="0">
                <a:solidFill>
                  <a:schemeClr val="tx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1-13</a:t>
            </a:r>
            <a:r>
              <a:rPr lang="zh-HK" altLang="en-US" sz="4000" dirty="0">
                <a:solidFill>
                  <a:schemeClr val="tx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節</a:t>
            </a:r>
            <a:endParaRPr lang="en-US" altLang="zh-CN" sz="4000" dirty="0">
              <a:solidFill>
                <a:schemeClr val="tx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3" name="PA_文本框 42">
            <a:extLst>
              <a:ext uri="{FF2B5EF4-FFF2-40B4-BE49-F238E27FC236}">
                <a16:creationId xmlns:a16="http://schemas.microsoft.com/office/drawing/2014/main" id="{FF25B6B1-1A10-6241-B137-65B2D6C2FCD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07944" y="1473616"/>
            <a:ext cx="5904656" cy="11387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教會合一</a:t>
            </a:r>
            <a:r>
              <a:rPr lang="en-US" altLang="zh-HK" sz="2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3】</a:t>
            </a:r>
          </a:p>
          <a:p>
            <a:pPr algn="dist"/>
            <a:r>
              <a:rPr lang="zh-HK" altLang="en-US" sz="4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共融奧祕展</a:t>
            </a:r>
            <a:endParaRPr lang="zh-CN" altLang="en-US" sz="4400" dirty="0">
              <a:ln w="6350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862E0A9-347F-CF4F-B8B0-B4B26B4A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520" y="5029200"/>
            <a:ext cx="41148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1FA05F1-C83D-4746-A97D-C0B7E45A72CD}"/>
              </a:ext>
            </a:extLst>
          </p:cNvPr>
          <p:cNvSpPr/>
          <p:nvPr/>
        </p:nvSpPr>
        <p:spPr>
          <a:xfrm>
            <a:off x="26633" y="48434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周品華攝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C0125B-171C-D24E-80BD-3EA83A802639}"/>
              </a:ext>
            </a:extLst>
          </p:cNvPr>
          <p:cNvSpPr/>
          <p:nvPr/>
        </p:nvSpPr>
        <p:spPr>
          <a:xfrm>
            <a:off x="4797642" y="247627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HK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美國</a:t>
            </a:r>
            <a:r>
              <a:rPr lang="zh-TW" altLang="zh-HK" sz="2800" dirty="0"/>
              <a:t> </a:t>
            </a:r>
            <a:endParaRPr lang="zh-HK" altLang="en-US" sz="2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242EBB-133E-5B49-BA04-091B008F9ED6}"/>
              </a:ext>
            </a:extLst>
          </p:cNvPr>
          <p:cNvSpPr/>
          <p:nvPr/>
        </p:nvSpPr>
        <p:spPr>
          <a:xfrm>
            <a:off x="2775543" y="247627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納粹</a:t>
            </a:r>
            <a:endParaRPr lang="zh-HK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CE29D8-4376-4D48-84EB-B670656E71E0}"/>
              </a:ext>
            </a:extLst>
          </p:cNvPr>
          <p:cNvSpPr/>
          <p:nvPr/>
        </p:nvSpPr>
        <p:spPr>
          <a:xfrm>
            <a:off x="6690434" y="247627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盧旺達</a:t>
            </a:r>
            <a:endParaRPr lang="zh-HK" altLang="en-US" sz="2800" dirty="0"/>
          </a:p>
        </p:txBody>
      </p:sp>
      <p:sp>
        <p:nvSpPr>
          <p:cNvPr id="21" name="PA_淘宝店chenying0907 8">
            <a:extLst>
              <a:ext uri="{FF2B5EF4-FFF2-40B4-BE49-F238E27FC236}">
                <a16:creationId xmlns:a16="http://schemas.microsoft.com/office/drawing/2014/main" id="{065BCAB1-30B1-574C-8181-09FC1655769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749" y="3105383"/>
            <a:ext cx="188991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HK" altLang="en-US" sz="3600" u="sng" dirty="0">
                <a:solidFill>
                  <a:schemeClr val="bg1"/>
                </a:solidFill>
              </a:rPr>
              <a:t>第二展區</a:t>
            </a:r>
            <a:endParaRPr lang="en-US" altLang="zh-TW" sz="3600" u="sng" dirty="0">
              <a:solidFill>
                <a:schemeClr val="bg1"/>
              </a:solidFill>
            </a:endParaRPr>
          </a:p>
          <a:p>
            <a:pPr algn="ctr"/>
            <a:r>
              <a:rPr lang="zh-TW" altLang="zh-HK" sz="3600" dirty="0">
                <a:solidFill>
                  <a:schemeClr val="bg1"/>
                </a:solidFill>
              </a:rPr>
              <a:t>制度化的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algn="ctr"/>
            <a:r>
              <a:rPr lang="zh-TW" altLang="zh-HK" sz="3600" dirty="0">
                <a:solidFill>
                  <a:schemeClr val="bg1"/>
                </a:solidFill>
              </a:rPr>
              <a:t>種族歧視</a:t>
            </a:r>
            <a:r>
              <a:rPr lang="zh-TW" altLang="zh-HK" sz="3600" b="1" dirty="0">
                <a:solidFill>
                  <a:schemeClr val="bg1"/>
                </a:solidFill>
              </a:rPr>
              <a:t> </a:t>
            </a:r>
            <a:endParaRPr lang="en-US" altLang="zh-CN" sz="3600" b="1" dirty="0">
              <a:solidFill>
                <a:schemeClr val="bg1"/>
              </a:solidFill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4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淘宝店chenying0907 26">
            <a:extLst>
              <a:ext uri="{FF2B5EF4-FFF2-40B4-BE49-F238E27FC236}">
                <a16:creationId xmlns:a16="http://schemas.microsoft.com/office/drawing/2014/main" id="{75BA704C-FBEE-634B-8EBE-D75754B5112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4442" y="1867804"/>
            <a:ext cx="13684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HK" altLang="en-US" sz="4000" b="1" i="1" dirty="0"/>
              <a:t>共融？</a:t>
            </a:r>
          </a:p>
        </p:txBody>
      </p:sp>
      <p:sp>
        <p:nvSpPr>
          <p:cNvPr id="14" name="PA_淘宝店chenying0907 27">
            <a:extLst>
              <a:ext uri="{FF2B5EF4-FFF2-40B4-BE49-F238E27FC236}">
                <a16:creationId xmlns:a16="http://schemas.microsoft.com/office/drawing/2014/main" id="{7554E608-51FB-C646-83C2-6917C68F581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7140" y="3560517"/>
            <a:ext cx="13684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HK" altLang="en-US" sz="4000" b="1" i="1" dirty="0"/>
              <a:t>不和！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91442D1-FAE7-8E43-B7C4-726C5A38D18D}"/>
              </a:ext>
            </a:extLst>
          </p:cNvPr>
          <p:cNvSpPr/>
          <p:nvPr/>
        </p:nvSpPr>
        <p:spPr>
          <a:xfrm>
            <a:off x="4039894" y="43988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周品華攝</a:t>
            </a:r>
          </a:p>
        </p:txBody>
      </p:sp>
    </p:spTree>
    <p:extLst>
      <p:ext uri="{BB962C8B-B14F-4D97-AF65-F5344CB8AC3E}">
        <p14:creationId xmlns:p14="http://schemas.microsoft.com/office/powerpoint/2010/main" val="29282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21">
            <a:extLst>
              <a:ext uri="{FF2B5EF4-FFF2-40B4-BE49-F238E27FC236}">
                <a16:creationId xmlns:a16="http://schemas.microsoft.com/office/drawing/2014/main" id="{9ED2FBA3-E6D4-BD4F-825B-02B659D09A2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3" name="淘宝店chenying0907 36">
              <a:extLst>
                <a:ext uri="{FF2B5EF4-FFF2-40B4-BE49-F238E27FC236}">
                  <a16:creationId xmlns:a16="http://schemas.microsoft.com/office/drawing/2014/main" id="{987F8281-0194-1645-B02C-F703956785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淘宝店chenying0907 37">
              <a:extLst>
                <a:ext uri="{FF2B5EF4-FFF2-40B4-BE49-F238E27FC236}">
                  <a16:creationId xmlns:a16="http://schemas.microsoft.com/office/drawing/2014/main" id="{99E6B11B-A6CE-C641-8DF1-7569E0277BE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淘宝店chenying0907 38">
              <a:extLst>
                <a:ext uri="{FF2B5EF4-FFF2-40B4-BE49-F238E27FC236}">
                  <a16:creationId xmlns:a16="http://schemas.microsoft.com/office/drawing/2014/main" id="{B0642BD9-B24F-E945-A444-4574F55B69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9">
              <a:extLst>
                <a:ext uri="{FF2B5EF4-FFF2-40B4-BE49-F238E27FC236}">
                  <a16:creationId xmlns:a16="http://schemas.microsoft.com/office/drawing/2014/main" id="{AD0A6F15-20E7-A146-AA5D-65EAD1B88D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PA_淘宝店chenying0907 13">
            <a:extLst>
              <a:ext uri="{FF2B5EF4-FFF2-40B4-BE49-F238E27FC236}">
                <a16:creationId xmlns:a16="http://schemas.microsoft.com/office/drawing/2014/main" id="{CD1B7D87-EC5B-B444-9016-62B1641FB5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737" y="1804384"/>
            <a:ext cx="8530672" cy="13542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4314" y="111600"/>
            <a:ext cx="3113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dirty="0"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光榮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9" name="PA_文本框 17">
            <a:extLst>
              <a:ext uri="{FF2B5EF4-FFF2-40B4-BE49-F238E27FC236}">
                <a16:creationId xmlns:a16="http://schemas.microsoft.com/office/drawing/2014/main" id="{8F3758AE-DE90-F049-9844-B9EE980B96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315" y="1855700"/>
            <a:ext cx="8645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4000" baseline="30000" dirty="0"/>
              <a:t>弗三</a:t>
            </a:r>
            <a:r>
              <a:rPr lang="en-US" altLang="zh-HK" sz="4000" baseline="30000" dirty="0"/>
              <a:t>1</a:t>
            </a:r>
            <a:r>
              <a:rPr lang="zh-TW" altLang="zh-HK" sz="4000" dirty="0"/>
              <a:t>因此，我—保羅為你們外邦人作了</a:t>
            </a:r>
            <a:endParaRPr lang="en-US" altLang="zh-TW" sz="4000" dirty="0"/>
          </a:p>
          <a:p>
            <a:pPr algn="ctr"/>
            <a:r>
              <a:rPr lang="zh-TW" altLang="zh-HK" sz="4000" dirty="0"/>
              <a:t>基督耶穌囚徒的，替你們祈禱。 </a:t>
            </a:r>
            <a:endParaRPr lang="zh-TW" altLang="en-US" sz="4000" dirty="0"/>
          </a:p>
        </p:txBody>
      </p:sp>
      <p:grpSp>
        <p:nvGrpSpPr>
          <p:cNvPr id="13" name="PA_淘宝店chenying0907 18">
            <a:extLst>
              <a:ext uri="{FF2B5EF4-FFF2-40B4-BE49-F238E27FC236}">
                <a16:creationId xmlns:a16="http://schemas.microsoft.com/office/drawing/2014/main" id="{E37E9B70-7734-174B-9C81-4D7B161E2F8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56631" y="208279"/>
            <a:ext cx="528300" cy="710884"/>
            <a:chOff x="4211960" y="594800"/>
            <a:chExt cx="374475" cy="662059"/>
          </a:xfrm>
          <a:solidFill>
            <a:srgbClr val="342827"/>
          </a:solidFill>
        </p:grpSpPr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3C85DF71-10CC-3C4F-A113-82B6D7BB5148}"/>
                </a:ext>
              </a:extLst>
            </p:cNvPr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cxnSp>
          <p:nvCxnSpPr>
            <p:cNvPr id="15" name="直接连接符 20">
              <a:extLst>
                <a:ext uri="{FF2B5EF4-FFF2-40B4-BE49-F238E27FC236}">
                  <a16:creationId xmlns:a16="http://schemas.microsoft.com/office/drawing/2014/main" id="{D51568B8-C7C4-644C-82FC-C67560C9CDFF}"/>
                </a:ext>
              </a:extLst>
            </p:cNvPr>
            <p:cNvCxnSpPr>
              <a:stCxn id="14" idx="4"/>
              <a:endCxn id="14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grpFill/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3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淘宝店chenying0907 9">
            <a:extLst>
              <a:ext uri="{FF2B5EF4-FFF2-40B4-BE49-F238E27FC236}">
                <a16:creationId xmlns:a16="http://schemas.microsoft.com/office/drawing/2014/main" id="{A17D6E0C-98CF-814A-8228-6EAEAEAA60C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75364" y="933383"/>
            <a:ext cx="4667914" cy="2802275"/>
          </a:xfrm>
          <a:prstGeom prst="rect">
            <a:avLst/>
          </a:prstGeom>
          <a:solidFill>
            <a:srgbClr val="957F7C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grpSp>
        <p:nvGrpSpPr>
          <p:cNvPr id="7" name="PA_淘宝店chenying0907 10">
            <a:extLst>
              <a:ext uri="{FF2B5EF4-FFF2-40B4-BE49-F238E27FC236}">
                <a16:creationId xmlns:a16="http://schemas.microsoft.com/office/drawing/2014/main" id="{85F9F450-CB57-844B-BD5D-D0E20F325EA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281053" y="939220"/>
            <a:ext cx="5184709" cy="3586859"/>
            <a:chOff x="0" y="0"/>
            <a:chExt cx="2724" cy="1835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2F956D5-C745-4D43-8F51-FD158D4A1E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pic>
          <p:nvPicPr>
            <p:cNvPr id="10" name="Picture 13" descr="apple icons">
              <a:extLst>
                <a:ext uri="{FF2B5EF4-FFF2-40B4-BE49-F238E27FC236}">
                  <a16:creationId xmlns:a16="http://schemas.microsoft.com/office/drawing/2014/main" id="{757D1106-B0EA-A14A-A279-9AE2803A9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2246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PA_淘宝店chenying0907 15">
            <a:extLst>
              <a:ext uri="{FF2B5EF4-FFF2-40B4-BE49-F238E27FC236}">
                <a16:creationId xmlns:a16="http://schemas.microsoft.com/office/drawing/2014/main" id="{A3CD86AA-BD26-0541-B8E8-DC2EE024CD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81357" y="990915"/>
            <a:ext cx="4231225" cy="26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HK" sz="2100" baseline="30000" dirty="0">
                <a:solidFill>
                  <a:schemeClr val="bg1"/>
                </a:solidFill>
              </a:rPr>
              <a:t>29</a:t>
            </a:r>
            <a:r>
              <a:rPr lang="zh-HK" altLang="en-US" sz="2100" dirty="0">
                <a:solidFill>
                  <a:schemeClr val="bg1"/>
                </a:solidFill>
              </a:rPr>
              <a:t>這話是因他們曾看見以弗所人特羅非摩跟保羅一起在城裏，以為保羅帶他進了聖殿。</a:t>
            </a:r>
            <a:r>
              <a:rPr lang="en-US" altLang="zh-HK" sz="2100" baseline="30000" dirty="0">
                <a:solidFill>
                  <a:schemeClr val="bg1"/>
                </a:solidFill>
              </a:rPr>
              <a:t>30</a:t>
            </a:r>
            <a:r>
              <a:rPr lang="zh-HK" altLang="en-US" sz="2100" dirty="0">
                <a:solidFill>
                  <a:schemeClr val="bg1"/>
                </a:solidFill>
              </a:rPr>
              <a:t>於是全城都騷動，百姓一齊跑來，拿住保羅，拉他出聖殿，殿門立刻都關了。</a:t>
            </a:r>
            <a:r>
              <a:rPr lang="en-US" altLang="zh-HK" sz="2100" baseline="30000" dirty="0">
                <a:solidFill>
                  <a:schemeClr val="bg1"/>
                </a:solidFill>
              </a:rPr>
              <a:t>31</a:t>
            </a:r>
            <a:r>
              <a:rPr lang="zh-HK" altLang="en-US" sz="2100" dirty="0">
                <a:solidFill>
                  <a:schemeClr val="bg1"/>
                </a:solidFill>
              </a:rPr>
              <a:t>他們正想要殺他，有人報信給營裏的千夫長，說耶路撒冷全城都亂了。</a:t>
            </a:r>
            <a:endParaRPr lang="en-US" altLang="zh-HK" sz="2100" dirty="0">
              <a:solidFill>
                <a:schemeClr val="bg1"/>
              </a:solidFill>
            </a:endParaRPr>
          </a:p>
        </p:txBody>
      </p:sp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0496AC57-BEB8-2049-8FF7-80140CCAE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305" y="1137425"/>
            <a:ext cx="3938059" cy="23655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65D067F-5414-B24A-AEED-FB3119D75465}"/>
              </a:ext>
            </a:extLst>
          </p:cNvPr>
          <p:cNvSpPr/>
          <p:nvPr/>
        </p:nvSpPr>
        <p:spPr>
          <a:xfrm>
            <a:off x="6472730" y="3735657"/>
            <a:ext cx="2470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b="1" baseline="30000" dirty="0">
                <a:solidFill>
                  <a:schemeClr val="bg1"/>
                </a:solidFill>
              </a:rPr>
              <a:t>使徒行傳廿一</a:t>
            </a:r>
            <a:r>
              <a:rPr lang="en-US" altLang="zh-HK" sz="3200" b="1" baseline="30000" dirty="0">
                <a:solidFill>
                  <a:schemeClr val="bg1"/>
                </a:solidFill>
              </a:rPr>
              <a:t>29-31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文本框 32">
            <a:extLst>
              <a:ext uri="{FF2B5EF4-FFF2-40B4-BE49-F238E27FC236}">
                <a16:creationId xmlns:a16="http://schemas.microsoft.com/office/drawing/2014/main" id="{37A96099-E566-C54A-B17B-BEB89A02099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88199" y="1830377"/>
            <a:ext cx="132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弗二</a:t>
            </a:r>
            <a:r>
              <a:rPr lang="en-US" altLang="zh-HK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18</a:t>
            </a:r>
            <a:endParaRPr lang="zh-CN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27" name="PA_淘宝店chenying0907 36">
            <a:extLst>
              <a:ext uri="{FF2B5EF4-FFF2-40B4-BE49-F238E27FC236}">
                <a16:creationId xmlns:a16="http://schemas.microsoft.com/office/drawing/2014/main" id="{F826FC37-FF8F-3D46-A83A-44E59365E97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6503" y="64197"/>
            <a:ext cx="494928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3600" baseline="30000" dirty="0"/>
              <a:t>二</a:t>
            </a:r>
            <a:r>
              <a:rPr lang="x-none" altLang="zh-HK" sz="3600" baseline="30000" dirty="0"/>
              <a:t>1</a:t>
            </a:r>
            <a:r>
              <a:rPr lang="en-US" altLang="zh-HK" sz="3600" baseline="30000" dirty="0"/>
              <a:t>8</a:t>
            </a:r>
            <a:r>
              <a:rPr lang="zh-HK" altLang="en-US" sz="3600" dirty="0"/>
              <a:t>因為我們雙方藉著他，</a:t>
            </a:r>
            <a:endParaRPr lang="en-US" altLang="zh-HK" sz="3600" dirty="0"/>
          </a:p>
          <a:p>
            <a:pPr algn="ctr"/>
            <a:r>
              <a:rPr lang="zh-HK" altLang="en-US" sz="3600" dirty="0"/>
              <a:t>在同一位聖靈裏</a:t>
            </a:r>
            <a:endParaRPr lang="en-US" altLang="zh-HK" sz="3600" dirty="0"/>
          </a:p>
          <a:p>
            <a:pPr algn="ctr"/>
            <a:r>
              <a:rPr lang="zh-HK" altLang="en-US" sz="3600" dirty="0"/>
              <a:t>得以</a:t>
            </a:r>
            <a:r>
              <a:rPr lang="zh-HK" altLang="en-US" sz="4000" b="1" dirty="0"/>
              <a:t>進到父面前</a:t>
            </a:r>
            <a:r>
              <a:rPr lang="zh-HK" altLang="en-US" sz="3600" dirty="0"/>
              <a:t>。</a:t>
            </a:r>
            <a:endParaRPr lang="en-US" altLang="zh-CN" sz="1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9" name="PA_淘宝店chenying0907 35">
            <a:extLst>
              <a:ext uri="{FF2B5EF4-FFF2-40B4-BE49-F238E27FC236}">
                <a16:creationId xmlns:a16="http://schemas.microsoft.com/office/drawing/2014/main" id="{D72FD488-81C1-0E47-BA2F-F9C07F38CB4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57847" y="3122439"/>
            <a:ext cx="603355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4000" baseline="30000" dirty="0"/>
              <a:t>三</a:t>
            </a:r>
            <a:r>
              <a:rPr lang="x-none" altLang="zh-HK" sz="4000" baseline="30000" dirty="0"/>
              <a:t>12</a:t>
            </a:r>
            <a:r>
              <a:rPr lang="zh-TW" altLang="zh-HK" sz="4000" b="1" dirty="0"/>
              <a:t>我們因信耶穌，</a:t>
            </a:r>
            <a:endParaRPr lang="en-US" altLang="zh-TW" sz="4000" b="1" dirty="0"/>
          </a:p>
          <a:p>
            <a:pPr algn="r"/>
            <a:r>
              <a:rPr lang="zh-TW" altLang="zh-HK" sz="4000" b="1" dirty="0"/>
              <a:t>就在他裏面放膽無懼，</a:t>
            </a:r>
            <a:endParaRPr lang="en-US" altLang="zh-TW" sz="4000" b="1" dirty="0"/>
          </a:p>
          <a:p>
            <a:pPr algn="r"/>
            <a:r>
              <a:rPr lang="zh-TW" altLang="zh-HK" sz="4000" b="1" dirty="0"/>
              <a:t>滿有自信地進到上帝面前</a:t>
            </a:r>
            <a:r>
              <a:rPr lang="zh-TW" altLang="zh-HK" sz="4000" dirty="0"/>
              <a:t>。</a:t>
            </a:r>
            <a:endParaRPr lang="en-US" altLang="zh-CN" sz="40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29" name="PA_文本框 32">
            <a:extLst>
              <a:ext uri="{FF2B5EF4-FFF2-40B4-BE49-F238E27FC236}">
                <a16:creationId xmlns:a16="http://schemas.microsoft.com/office/drawing/2014/main" id="{1A7DCD53-19E4-9040-9087-A22E347EC53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35049" y="1810529"/>
            <a:ext cx="132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弗二</a:t>
            </a:r>
            <a:r>
              <a:rPr lang="en-US" altLang="zh-HK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16</a:t>
            </a:r>
            <a:endParaRPr lang="zh-CN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CC8943-511E-B344-A06F-C6A40B62BB39}"/>
              </a:ext>
            </a:extLst>
          </p:cNvPr>
          <p:cNvSpPr/>
          <p:nvPr/>
        </p:nvSpPr>
        <p:spPr>
          <a:xfrm>
            <a:off x="149679" y="2522274"/>
            <a:ext cx="4493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aseline="30000" dirty="0"/>
              <a:t>二</a:t>
            </a:r>
            <a:r>
              <a:rPr lang="en-US" altLang="zh-HK" sz="2400" baseline="30000" dirty="0"/>
              <a:t>16</a:t>
            </a:r>
            <a:r>
              <a:rPr lang="zh-HK" altLang="en-US" sz="2400" dirty="0"/>
              <a:t>既在十字架上消滅了冤仇，</a:t>
            </a:r>
            <a:endParaRPr lang="en-US" altLang="zh-HK" sz="2400" dirty="0"/>
          </a:p>
          <a:p>
            <a:r>
              <a:rPr lang="zh-HK" altLang="en-US" sz="2400" dirty="0"/>
              <a:t>就藉這十字架使雙方歸為一體，</a:t>
            </a:r>
            <a:endParaRPr lang="en-US" altLang="zh-HK" sz="2400" dirty="0"/>
          </a:p>
          <a:p>
            <a:r>
              <a:rPr lang="zh-HK" altLang="en-US" sz="2400" dirty="0"/>
              <a:t>與上帝和好，</a:t>
            </a:r>
            <a:endParaRPr lang="zh-HK" altLang="en-US" sz="4800" dirty="0"/>
          </a:p>
        </p:txBody>
      </p:sp>
      <p:sp>
        <p:nvSpPr>
          <p:cNvPr id="30" name="PA_文本框 32">
            <a:extLst>
              <a:ext uri="{FF2B5EF4-FFF2-40B4-BE49-F238E27FC236}">
                <a16:creationId xmlns:a16="http://schemas.microsoft.com/office/drawing/2014/main" id="{747AED2B-45AD-E245-8FE2-4D05B65F586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0087" y="1826311"/>
            <a:ext cx="132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弗三</a:t>
            </a:r>
            <a:r>
              <a:rPr lang="en-US" altLang="zh-HK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12</a:t>
            </a:r>
            <a:endParaRPr lang="zh-CN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6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9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Line 55">
            <a:extLst>
              <a:ext uri="{FF2B5EF4-FFF2-40B4-BE49-F238E27FC236}">
                <a16:creationId xmlns:a16="http://schemas.microsoft.com/office/drawing/2014/main" id="{0AF3B050-C6A4-5443-9129-8AAA6DC29BF4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203855" y="3710073"/>
            <a:ext cx="0" cy="14660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0" name="PA_淘宝店chenying0907 80">
            <a:extLst>
              <a:ext uri="{FF2B5EF4-FFF2-40B4-BE49-F238E27FC236}">
                <a16:creationId xmlns:a16="http://schemas.microsoft.com/office/drawing/2014/main" id="{A526F73B-CF20-8147-93D2-E14D1584C92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776" y="3856680"/>
            <a:ext cx="8814448" cy="11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HK" altLang="en-US" sz="3200" baseline="30000" dirty="0"/>
              <a:t>提後二</a:t>
            </a:r>
            <a:r>
              <a:rPr lang="en-US" altLang="zh-HK" sz="3200" baseline="30000" dirty="0"/>
              <a:t>10</a:t>
            </a:r>
            <a:r>
              <a:rPr lang="zh-HK" altLang="en-US" sz="3200" dirty="0"/>
              <a:t>所以，我為了選民事事忍耐，為</a:t>
            </a:r>
            <a:r>
              <a:rPr lang="zh-HK" altLang="en-US" sz="3200" b="1" dirty="0"/>
              <a:t>使他們</a:t>
            </a:r>
            <a:r>
              <a:rPr lang="zh-HK" altLang="en-US" sz="3200" dirty="0"/>
              <a:t>也能</a:t>
            </a:r>
            <a:endParaRPr lang="en-US" altLang="zh-HK" sz="3200" dirty="0"/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HK" altLang="en-US" sz="3200" b="1" dirty="0"/>
              <a:t>得到那在基督耶穌裏的救恩和永遠的榮耀</a:t>
            </a:r>
            <a:r>
              <a:rPr lang="zh-HK" altLang="en-US" sz="3200" dirty="0"/>
              <a:t>。</a:t>
            </a:r>
            <a:endParaRPr lang="en-US" altLang="zh-CN" sz="32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DE4B024-59B7-694C-A94A-AC9EA84A4847}"/>
              </a:ext>
            </a:extLst>
          </p:cNvPr>
          <p:cNvSpPr/>
          <p:nvPr/>
        </p:nvSpPr>
        <p:spPr>
          <a:xfrm>
            <a:off x="1178714" y="108751"/>
            <a:ext cx="7474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弗三</a:t>
            </a:r>
            <a:r>
              <a:rPr lang="en-US" altLang="zh-TW" sz="4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HK" sz="4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所以我求你們，</a:t>
            </a:r>
            <a:endParaRPr lang="en-US" altLang="zh-TW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不要</a:t>
            </a:r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因我為你們所受的患難</a:t>
            </a:r>
            <a:r>
              <a:rPr lang="zh-TW" altLang="zh-HK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喪膽</a:t>
            </a:r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；</a:t>
            </a:r>
            <a:endParaRPr lang="en-US" altLang="zh-TW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這原是</a:t>
            </a:r>
            <a:r>
              <a:rPr lang="zh-TW" altLang="zh-HK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你們的光榮</a:t>
            </a:r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zh-TW" altLang="zh-HK" sz="4000" dirty="0"/>
              <a:t> </a:t>
            </a:r>
            <a:endParaRPr lang="zh-HK" altLang="en-US" sz="40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6731DD-CE38-D64E-B298-CAE9DCCAA5A3}"/>
              </a:ext>
            </a:extLst>
          </p:cNvPr>
          <p:cNvSpPr/>
          <p:nvPr/>
        </p:nvSpPr>
        <p:spPr>
          <a:xfrm>
            <a:off x="-128460" y="2140187"/>
            <a:ext cx="4572000" cy="117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HK" sz="2000" dirty="0"/>
              <a:t>…</a:t>
            </a:r>
            <a:r>
              <a:rPr lang="zh-HK" altLang="en-US" sz="2000" dirty="0"/>
              <a:t>我所遭遇的事反而使福音更興旺，</a:t>
            </a:r>
            <a:r>
              <a:rPr lang="en-US" altLang="zh-HK" sz="2000" dirty="0"/>
              <a:t>…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HK" sz="2000" dirty="0"/>
              <a:t>…</a:t>
            </a:r>
            <a:r>
              <a:rPr lang="zh-HK" altLang="en-US" sz="2000" dirty="0"/>
              <a:t>多半都因我受的捆鎖而篤信不疑，</a:t>
            </a:r>
            <a:r>
              <a:rPr lang="en-US" altLang="zh-HK" sz="2000" dirty="0"/>
              <a:t>…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HK" altLang="en-US" sz="2000" dirty="0"/>
              <a:t>（腓一</a:t>
            </a:r>
            <a:r>
              <a:rPr lang="en-US" altLang="zh-HK" sz="2000" dirty="0"/>
              <a:t>14</a:t>
            </a:r>
            <a:r>
              <a:rPr lang="zh-HK" altLang="en-US" sz="2000" dirty="0"/>
              <a:t>）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584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4314" y="-78777"/>
            <a:ext cx="3113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dirty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彰顯</a:t>
            </a:r>
            <a:endParaRPr lang="zh-CN" altLang="en-US" sz="44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9" name="PA_文本框 17">
            <a:extLst>
              <a:ext uri="{FF2B5EF4-FFF2-40B4-BE49-F238E27FC236}">
                <a16:creationId xmlns:a16="http://schemas.microsoft.com/office/drawing/2014/main" id="{8F3758AE-DE90-F049-9844-B9EE980B96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1724" y="704417"/>
            <a:ext cx="8519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4000" baseline="30000" dirty="0"/>
              <a:t>弗三</a:t>
            </a:r>
            <a:r>
              <a:rPr lang="en-US" altLang="zh-HK" sz="4000" baseline="30000" dirty="0"/>
              <a:t>7</a:t>
            </a:r>
            <a:r>
              <a:rPr lang="zh-TW" altLang="zh-HK" sz="4000" dirty="0"/>
              <a:t>我作了這福音的僕役，是照著上帝的恩賜，是照他運行的大能賜給我的。</a:t>
            </a:r>
            <a:r>
              <a:rPr lang="en-US" altLang="zh-HK" sz="4000" baseline="30000" dirty="0"/>
              <a:t>8</a:t>
            </a:r>
            <a:r>
              <a:rPr lang="zh-TW" altLang="zh-HK" sz="4000" dirty="0"/>
              <a:t>雖然我比眾聖徒中最小的還小，他還賜我這恩典，讓我把基督那測不透的豐富傳給外邦人，</a:t>
            </a:r>
            <a:r>
              <a:rPr lang="en-US" altLang="zh-HK" sz="4000" baseline="30000" dirty="0"/>
              <a:t>9</a:t>
            </a:r>
            <a:r>
              <a:rPr lang="zh-TW" altLang="zh-HK" sz="4000" dirty="0"/>
              <a:t>又使眾人都明白甚麼是歷代以來隱藏在創造萬物之上帝裏的奧祕，</a:t>
            </a:r>
          </a:p>
        </p:txBody>
      </p:sp>
    </p:spTree>
    <p:extLst>
      <p:ext uri="{BB962C8B-B14F-4D97-AF65-F5344CB8AC3E}">
        <p14:creationId xmlns:p14="http://schemas.microsoft.com/office/powerpoint/2010/main" val="850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淘宝店chenying0907 33">
            <a:extLst>
              <a:ext uri="{FF2B5EF4-FFF2-40B4-BE49-F238E27FC236}">
                <a16:creationId xmlns:a16="http://schemas.microsoft.com/office/drawing/2014/main" id="{6D7F1CBB-10C2-5143-8B6A-C232AB24EFB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8482" y="2003522"/>
            <a:ext cx="10054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自我</a:t>
            </a:r>
            <a:endParaRPr lang="en-US" altLang="zh-CN" sz="32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ctr"/>
            <a:r>
              <a:rPr lang="zh-CN" altLang="en-US" sz="3200" b="1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形</a:t>
            </a:r>
            <a:r>
              <a:rPr lang="zh-HK" altLang="en-US" sz="3200" b="1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象</a:t>
            </a:r>
            <a:endParaRPr lang="zh-CN" altLang="zh-CN" sz="32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6" name="PA_淘宝店chenying0907 35">
            <a:extLst>
              <a:ext uri="{FF2B5EF4-FFF2-40B4-BE49-F238E27FC236}">
                <a16:creationId xmlns:a16="http://schemas.microsoft.com/office/drawing/2014/main" id="{7A62D311-F494-BD4C-86A7-AD293EE09E1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730" y="3565533"/>
            <a:ext cx="333005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zh-HK" sz="4000" b="1" dirty="0"/>
              <a:t>目的感</a:t>
            </a:r>
            <a:r>
              <a:rPr lang="zh-TW" altLang="zh-HK" sz="4000" dirty="0"/>
              <a:t> </a:t>
            </a:r>
            <a:endParaRPr lang="zh-CN" altLang="en-US" sz="40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r"/>
            <a:r>
              <a:rPr lang="zh-HK" altLang="en-US" sz="2800" baseline="30000" dirty="0"/>
              <a:t>三</a:t>
            </a:r>
            <a:r>
              <a:rPr lang="en-US" altLang="zh-TW" sz="2800" baseline="30000" dirty="0"/>
              <a:t>7</a:t>
            </a:r>
            <a:r>
              <a:rPr lang="zh-TW" altLang="zh-HK" sz="2800" b="1" dirty="0"/>
              <a:t>我作了</a:t>
            </a:r>
            <a:endParaRPr lang="en-US" altLang="zh-TW" sz="2800" b="1" dirty="0"/>
          </a:p>
          <a:p>
            <a:pPr algn="r"/>
            <a:r>
              <a:rPr lang="zh-TW" altLang="en-US" sz="2400" dirty="0"/>
              <a:t>（原文直譯：</a:t>
            </a:r>
            <a:r>
              <a:rPr lang="zh-HK" altLang="en-US" sz="2400" dirty="0"/>
              <a:t>得以成為</a:t>
            </a:r>
            <a:r>
              <a:rPr lang="zh-TW" altLang="en-US" sz="2400" dirty="0"/>
              <a:t>）</a:t>
            </a:r>
            <a:endParaRPr lang="en-US" altLang="zh-CN" sz="24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7" name="PA_淘宝店chenying0907 36">
            <a:extLst>
              <a:ext uri="{FF2B5EF4-FFF2-40B4-BE49-F238E27FC236}">
                <a16:creationId xmlns:a16="http://schemas.microsoft.com/office/drawing/2014/main" id="{327F38AB-4B9C-494C-B1B1-91E8244FC82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04" y="2151485"/>
            <a:ext cx="267200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zh-HK" sz="4000" b="1" dirty="0"/>
              <a:t>身份獨特感</a:t>
            </a:r>
            <a:endParaRPr lang="zh-CN" altLang="en-US" sz="40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r"/>
            <a:r>
              <a:rPr lang="zh-HK" altLang="en-US" sz="2800" baseline="30000" dirty="0"/>
              <a:t>三</a:t>
            </a:r>
            <a:r>
              <a:rPr lang="en-US" altLang="zh-TW" sz="2800" baseline="30000" dirty="0"/>
              <a:t>7</a:t>
            </a:r>
            <a:r>
              <a:rPr lang="zh-TW" altLang="zh-HK" sz="2800" b="1" dirty="0"/>
              <a:t>福音的僕役</a:t>
            </a:r>
            <a:endParaRPr lang="en-US" altLang="zh-CN" sz="28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8" name="PA_淘宝店chenying0907 37">
            <a:extLst>
              <a:ext uri="{FF2B5EF4-FFF2-40B4-BE49-F238E27FC236}">
                <a16:creationId xmlns:a16="http://schemas.microsoft.com/office/drawing/2014/main" id="{C0717402-60A4-814E-B96C-81720CBC546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93884" y="73145"/>
            <a:ext cx="34732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4000" b="1" dirty="0"/>
              <a:t>安全</a:t>
            </a:r>
            <a:r>
              <a:rPr lang="zh-TW" altLang="zh-HK" sz="4000" b="1" dirty="0"/>
              <a:t>感</a:t>
            </a:r>
            <a:endParaRPr lang="zh-CN" altLang="en-US" sz="40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r"/>
            <a:r>
              <a:rPr lang="zh-HK" altLang="en-US" sz="2800" baseline="30000" dirty="0"/>
              <a:t>三</a:t>
            </a:r>
            <a:r>
              <a:rPr lang="en-US" altLang="zh-TW" sz="2800" baseline="30000" dirty="0"/>
              <a:t>7</a:t>
            </a:r>
            <a:r>
              <a:rPr lang="zh-TW" altLang="zh-HK" sz="2800" dirty="0"/>
              <a:t>照著</a:t>
            </a:r>
            <a:r>
              <a:rPr lang="zh-TW" altLang="zh-HK" sz="2800" b="1" dirty="0"/>
              <a:t>上帝的恩賜</a:t>
            </a:r>
            <a:endParaRPr lang="en-US" altLang="zh-TW" sz="2800" b="1" dirty="0"/>
          </a:p>
          <a:p>
            <a:pPr algn="r"/>
            <a:r>
              <a:rPr lang="zh-HK" altLang="en-US" sz="2800" baseline="30000" dirty="0"/>
              <a:t>三</a:t>
            </a:r>
            <a:r>
              <a:rPr lang="en-US" altLang="zh-TW" sz="2800" baseline="30000" dirty="0"/>
              <a:t>7</a:t>
            </a:r>
            <a:r>
              <a:rPr lang="zh-TW" altLang="zh-HK" sz="2800" dirty="0"/>
              <a:t>照</a:t>
            </a:r>
            <a:r>
              <a:rPr lang="zh-TW" altLang="zh-HK" sz="2800" b="1" dirty="0"/>
              <a:t>他運行的大能</a:t>
            </a:r>
            <a:r>
              <a:rPr lang="zh-TW" altLang="zh-HK" sz="2800" dirty="0"/>
              <a:t> </a:t>
            </a:r>
            <a:endParaRPr lang="en-US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9" name="PA_淘宝店chenying0907 38">
            <a:extLst>
              <a:ext uri="{FF2B5EF4-FFF2-40B4-BE49-F238E27FC236}">
                <a16:creationId xmlns:a16="http://schemas.microsoft.com/office/drawing/2014/main" id="{C08654C2-717F-7D42-8D30-F8BD865C3E3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5553" y="280113"/>
            <a:ext cx="370905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HK" sz="4000" b="1" dirty="0"/>
              <a:t>勝任感</a:t>
            </a:r>
            <a:r>
              <a:rPr lang="zh-TW" altLang="zh-HK" sz="4000" dirty="0"/>
              <a:t> </a:t>
            </a:r>
            <a:endParaRPr lang="zh-CN" altLang="en-US" sz="40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r>
              <a:rPr lang="zh-HK" altLang="en-US" sz="2800" baseline="30000" dirty="0"/>
              <a:t>三</a:t>
            </a:r>
            <a:r>
              <a:rPr lang="en-US" altLang="zh-HK" sz="2800" baseline="30000" dirty="0"/>
              <a:t>8</a:t>
            </a:r>
            <a:r>
              <a:rPr lang="zh-TW" altLang="zh-HK" sz="2800" dirty="0"/>
              <a:t>眾聖徒中</a:t>
            </a:r>
            <a:r>
              <a:rPr lang="zh-TW" altLang="zh-HK" sz="2800" b="1" dirty="0"/>
              <a:t>最小的還小</a:t>
            </a:r>
            <a:endParaRPr lang="en-US" altLang="zh-CN" sz="2800" b="1" dirty="0"/>
          </a:p>
        </p:txBody>
      </p:sp>
      <p:sp>
        <p:nvSpPr>
          <p:cNvPr id="20" name="PA_淘宝店chenying0907 39">
            <a:extLst>
              <a:ext uri="{FF2B5EF4-FFF2-40B4-BE49-F238E27FC236}">
                <a16:creationId xmlns:a16="http://schemas.microsoft.com/office/drawing/2014/main" id="{EA494F49-5E3F-3246-B389-ECD2600586B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21709" y="1698114"/>
            <a:ext cx="310770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HK" sz="4000" b="1" dirty="0"/>
              <a:t>價值感</a:t>
            </a:r>
            <a:r>
              <a:rPr lang="zh-TW" altLang="zh-HK" sz="4000" dirty="0"/>
              <a:t> </a:t>
            </a:r>
            <a:endParaRPr lang="zh-CN" altLang="en-US" sz="40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r>
              <a:rPr lang="zh-HK" altLang="en-US" sz="2800" baseline="30000" dirty="0"/>
              <a:t>三</a:t>
            </a:r>
            <a:r>
              <a:rPr lang="en-US" altLang="zh-HK" sz="2800" baseline="30000" dirty="0"/>
              <a:t>8</a:t>
            </a:r>
            <a:r>
              <a:rPr lang="zh-TW" altLang="zh-HK" sz="2800" dirty="0"/>
              <a:t>讓我</a:t>
            </a:r>
            <a:r>
              <a:rPr lang="zh-TW" altLang="zh-HK" sz="2800" b="1" dirty="0"/>
              <a:t>把基督那測不透</a:t>
            </a:r>
            <a:r>
              <a:rPr lang="zh-TW" altLang="zh-HK" sz="2800" dirty="0"/>
              <a:t>的豐富傳給外邦人</a:t>
            </a:r>
            <a:r>
              <a:rPr lang="zh-HK" altLang="en-US" sz="2800" dirty="0"/>
              <a:t> </a:t>
            </a:r>
            <a:r>
              <a:rPr lang="zh-HK" altLang="en-US" sz="2800" baseline="30000" dirty="0"/>
              <a:t>三</a:t>
            </a:r>
            <a:r>
              <a:rPr lang="en-US" altLang="zh-HK" sz="2800" baseline="30000" dirty="0"/>
              <a:t>9</a:t>
            </a:r>
            <a:r>
              <a:rPr lang="zh-TW" altLang="zh-HK" sz="2800" dirty="0"/>
              <a:t>又使眾人都明白甚麼是</a:t>
            </a:r>
            <a:r>
              <a:rPr lang="en-US" altLang="zh-TW" sz="2800" dirty="0"/>
              <a:t>…</a:t>
            </a:r>
            <a:r>
              <a:rPr lang="zh-TW" altLang="en-US" sz="2800" dirty="0"/>
              <a:t>奧祕</a:t>
            </a:r>
            <a:endParaRPr lang="en-US" altLang="zh-CN" sz="2800" dirty="0"/>
          </a:p>
        </p:txBody>
      </p:sp>
      <p:sp>
        <p:nvSpPr>
          <p:cNvPr id="21" name="PA_淘宝店chenying0907 38">
            <a:extLst>
              <a:ext uri="{FF2B5EF4-FFF2-40B4-BE49-F238E27FC236}">
                <a16:creationId xmlns:a16="http://schemas.microsoft.com/office/drawing/2014/main" id="{2A75CE23-6A0C-FC48-8D45-A1EBA20F49F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05632" y="4013735"/>
            <a:ext cx="451962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4000" b="1" dirty="0"/>
              <a:t>歸屬</a:t>
            </a:r>
            <a:r>
              <a:rPr lang="zh-TW" altLang="zh-HK" sz="4000" b="1" dirty="0"/>
              <a:t>感</a:t>
            </a:r>
            <a:r>
              <a:rPr lang="zh-TW" altLang="zh-HK" sz="1200" dirty="0"/>
              <a:t> </a:t>
            </a:r>
            <a:endParaRPr lang="zh-CN" altLang="en-US" sz="1200" b="1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r>
              <a:rPr lang="zh-HK" altLang="en-US" sz="2800" baseline="30000" dirty="0"/>
              <a:t>四</a:t>
            </a:r>
            <a:r>
              <a:rPr lang="en-US" altLang="zh-HK" sz="2800" baseline="30000" dirty="0"/>
              <a:t>3</a:t>
            </a:r>
            <a:r>
              <a:rPr lang="zh-TW" altLang="en-US" sz="2800" dirty="0"/>
              <a:t>竭力保持</a:t>
            </a:r>
            <a:r>
              <a:rPr lang="zh-TW" altLang="en-US" sz="2800" b="1" dirty="0"/>
              <a:t>聖靈所賜的合一</a:t>
            </a:r>
            <a:endParaRPr lang="en-US" altLang="zh-CN" sz="2800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CC93288-D10F-F444-9172-95D7F4C28ED6}"/>
              </a:ext>
            </a:extLst>
          </p:cNvPr>
          <p:cNvSpPr/>
          <p:nvPr/>
        </p:nvSpPr>
        <p:spPr>
          <a:xfrm>
            <a:off x="6949574" y="1489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000" b="1" baseline="30000" dirty="0"/>
              <a:t>弗三</a:t>
            </a:r>
            <a:r>
              <a:rPr lang="en-US" altLang="zh-HK" sz="4000" b="1" baseline="30000" dirty="0"/>
              <a:t>7-8</a:t>
            </a:r>
            <a:r>
              <a:rPr lang="zh-HK" altLang="en-US" sz="4000" b="1" baseline="30000" dirty="0"/>
              <a:t>，四</a:t>
            </a:r>
            <a:r>
              <a:rPr lang="en-US" altLang="zh-HK" sz="4000" b="1" baseline="30000" dirty="0"/>
              <a:t>3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463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1724" y="720534"/>
            <a:ext cx="3113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彰顯</a:t>
            </a:r>
            <a:endParaRPr lang="zh-CN" altLang="en-US" sz="44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9" name="PA_文本框 17">
            <a:extLst>
              <a:ext uri="{FF2B5EF4-FFF2-40B4-BE49-F238E27FC236}">
                <a16:creationId xmlns:a16="http://schemas.microsoft.com/office/drawing/2014/main" id="{8F3758AE-DE90-F049-9844-B9EE980B96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1724" y="1579563"/>
            <a:ext cx="8645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4000" baseline="30000" dirty="0"/>
              <a:t>弗三</a:t>
            </a:r>
            <a:r>
              <a:rPr lang="en-US" altLang="zh-HK" sz="4000" baseline="30000" dirty="0"/>
              <a:t>10</a:t>
            </a:r>
            <a:r>
              <a:rPr lang="zh-TW" altLang="zh-HK" sz="4000" dirty="0"/>
              <a:t>為要在現今藉著教會使天上執政的、掌權的知道</a:t>
            </a:r>
            <a:r>
              <a:rPr lang="zh-TW" altLang="zh-HK" sz="4000" b="1" dirty="0"/>
              <a:t>上帝百般的智慧</a:t>
            </a:r>
            <a:r>
              <a:rPr lang="zh-TW" altLang="zh-HK" sz="4000" dirty="0"/>
              <a:t>。</a:t>
            </a:r>
            <a:br>
              <a:rPr lang="en-US" altLang="zh-TW" sz="4000" dirty="0"/>
            </a:br>
            <a:r>
              <a:rPr lang="en-US" altLang="zh-HK" sz="4000" baseline="30000" dirty="0"/>
              <a:t>11</a:t>
            </a:r>
            <a:r>
              <a:rPr lang="zh-TW" altLang="zh-HK" sz="4000" dirty="0"/>
              <a:t>這是照著上帝在我們主基督耶穌裏所完成的永恆的計劃。</a:t>
            </a:r>
          </a:p>
        </p:txBody>
      </p:sp>
    </p:spTree>
    <p:extLst>
      <p:ext uri="{BB962C8B-B14F-4D97-AF65-F5344CB8AC3E}">
        <p14:creationId xmlns:p14="http://schemas.microsoft.com/office/powerpoint/2010/main" val="20666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淘宝店chenying0907 10">
            <a:extLst>
              <a:ext uri="{FF2B5EF4-FFF2-40B4-BE49-F238E27FC236}">
                <a16:creationId xmlns:a16="http://schemas.microsoft.com/office/drawing/2014/main" id="{AACC30A3-3AC0-DD48-AC2B-FF2145510B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0343" y="1260948"/>
            <a:ext cx="3095959" cy="30612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302F2F9-4DF8-A24D-AEF0-EE3098921E54}"/>
              </a:ext>
            </a:extLst>
          </p:cNvPr>
          <p:cNvSpPr/>
          <p:nvPr/>
        </p:nvSpPr>
        <p:spPr>
          <a:xfrm>
            <a:off x="3915109" y="3833935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sz="4000" b="1" dirty="0">
                <a:latin typeface="Tahoma" panose="020B0604030504040204" pitchFamily="34" charset="0"/>
              </a:rPr>
              <a:t>Rev. Joseph</a:t>
            </a:r>
          </a:p>
          <a:p>
            <a:pPr algn="ctr"/>
            <a:r>
              <a:rPr lang="zh-HK" altLang="en-US" sz="4000" b="1" dirty="0">
                <a:latin typeface="Tahoma" panose="020B0604030504040204" pitchFamily="34" charset="0"/>
              </a:rPr>
              <a:t>沙浸英語事工牧師</a:t>
            </a:r>
            <a:endParaRPr lang="zh-HK" altLang="en-US" sz="4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7D54F0-EC1D-F84C-97D1-74F0043D0BF7}"/>
              </a:ext>
            </a:extLst>
          </p:cNvPr>
          <p:cNvSpPr/>
          <p:nvPr/>
        </p:nvSpPr>
        <p:spPr>
          <a:xfrm>
            <a:off x="3619843" y="186918"/>
            <a:ext cx="51698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「上帝</a:t>
            </a:r>
            <a:r>
              <a:rPr lang="zh-TW" altLang="zh-HK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百般</a:t>
            </a:r>
            <a:r>
              <a:rPr lang="zh-TW" altLang="zh-HK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的智慧」</a:t>
            </a:r>
            <a:endParaRPr lang="en-US" altLang="zh-TW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原文屬於當時工藝服裝的用語，指多元色彩和多種顏色花樣的款式。</a:t>
            </a:r>
            <a:r>
              <a:rPr lang="zh-TW" altLang="zh-HK" sz="3600" dirty="0"/>
              <a:t> </a:t>
            </a:r>
            <a:endParaRPr lang="zh-HK" altLang="en-US" sz="36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5619FD7-F075-054B-873A-EF0EC0FCD9DD}"/>
              </a:ext>
            </a:extLst>
          </p:cNvPr>
          <p:cNvSpPr/>
          <p:nvPr/>
        </p:nvSpPr>
        <p:spPr>
          <a:xfrm>
            <a:off x="-10526" y="71639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800" b="1" dirty="0"/>
              <a:t>古羅馬原始多色的遺跡</a:t>
            </a:r>
          </a:p>
        </p:txBody>
      </p:sp>
    </p:spTree>
    <p:extLst>
      <p:ext uri="{BB962C8B-B14F-4D97-AF65-F5344CB8AC3E}">
        <p14:creationId xmlns:p14="http://schemas.microsoft.com/office/powerpoint/2010/main" val="308022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文本框 32">
            <a:extLst>
              <a:ext uri="{FF2B5EF4-FFF2-40B4-BE49-F238E27FC236}">
                <a16:creationId xmlns:a16="http://schemas.microsoft.com/office/drawing/2014/main" id="{37A96099-E566-C54A-B17B-BEB89A02099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088" y="1770556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HK" altLang="en-US" sz="36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教會分家</a:t>
            </a:r>
            <a:endParaRPr lang="zh-CN" altLang="zh-CN" sz="36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29" name="PA_文本框 32">
            <a:extLst>
              <a:ext uri="{FF2B5EF4-FFF2-40B4-BE49-F238E27FC236}">
                <a16:creationId xmlns:a16="http://schemas.microsoft.com/office/drawing/2014/main" id="{1A7DCD53-19E4-9040-9087-A22E347EC53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2052" y="1781876"/>
            <a:ext cx="1729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1846</a:t>
            </a:r>
            <a:r>
              <a:rPr lang="zh-HK" altLang="en-US" sz="36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年</a:t>
            </a:r>
            <a:endParaRPr lang="zh-CN" altLang="zh-CN" sz="36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0" name="PA_文本框 32">
            <a:extLst>
              <a:ext uri="{FF2B5EF4-FFF2-40B4-BE49-F238E27FC236}">
                <a16:creationId xmlns:a16="http://schemas.microsoft.com/office/drawing/2014/main" id="{747AED2B-45AD-E245-8FE2-4D05B65F586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3492" y="1782009"/>
            <a:ext cx="1729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36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2016</a:t>
            </a:r>
            <a:r>
              <a:rPr lang="zh-HK" altLang="en-US" sz="36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年</a:t>
            </a:r>
            <a:endParaRPr lang="zh-CN" altLang="zh-CN" sz="36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3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4314" y="111600"/>
            <a:ext cx="3113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共融</a:t>
            </a:r>
            <a:endParaRPr lang="zh-CN" altLang="en-US" sz="44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9" name="PA_文本框 17">
            <a:extLst>
              <a:ext uri="{FF2B5EF4-FFF2-40B4-BE49-F238E27FC236}">
                <a16:creationId xmlns:a16="http://schemas.microsoft.com/office/drawing/2014/main" id="{8F3758AE-DE90-F049-9844-B9EE980B96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4656" y="1394127"/>
            <a:ext cx="8645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4000" baseline="30000" dirty="0"/>
              <a:t>弗三</a:t>
            </a:r>
            <a:r>
              <a:rPr lang="en-US" altLang="zh-HK" sz="4000" baseline="30000" dirty="0"/>
              <a:t>2</a:t>
            </a:r>
            <a:r>
              <a:rPr lang="zh-TW" altLang="zh-HK" sz="4000" dirty="0"/>
              <a:t>想必你們曾聽見上帝賜恩給我，把關切你們的職分託付我，</a:t>
            </a:r>
            <a:r>
              <a:rPr lang="x-none" altLang="zh-HK" sz="4000" baseline="30000" dirty="0"/>
              <a:t>3</a:t>
            </a:r>
            <a:r>
              <a:rPr lang="zh-TW" altLang="zh-HK" sz="4000" dirty="0"/>
              <a:t>用啟示讓我知道福音的奧祕，正如我以前略略寫過的。</a:t>
            </a:r>
            <a:r>
              <a:rPr lang="x-none" altLang="zh-HK" sz="4000" baseline="30000" dirty="0"/>
              <a:t>4</a:t>
            </a:r>
            <a:r>
              <a:rPr lang="zh-TW" altLang="zh-HK" sz="4000" dirty="0"/>
              <a:t>你們讀了，就會知道我深深了解基督的奧祕；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19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6">
            <a:extLst>
              <a:ext uri="{FF2B5EF4-FFF2-40B4-BE49-F238E27FC236}">
                <a16:creationId xmlns:a16="http://schemas.microsoft.com/office/drawing/2014/main" id="{0C0DF6DC-37B8-CC4D-80E6-299539DA77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4314" y="-16587"/>
            <a:ext cx="3113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共融</a:t>
            </a:r>
            <a:endParaRPr lang="zh-CN" altLang="en-US" sz="44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9" name="PA_文本框 17">
            <a:extLst>
              <a:ext uri="{FF2B5EF4-FFF2-40B4-BE49-F238E27FC236}">
                <a16:creationId xmlns:a16="http://schemas.microsoft.com/office/drawing/2014/main" id="{8F3758AE-DE90-F049-9844-B9EE980B96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4656" y="743459"/>
            <a:ext cx="8645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4000" baseline="30000" dirty="0"/>
              <a:t>弗三</a:t>
            </a:r>
            <a:r>
              <a:rPr lang="x-none" altLang="zh-HK" sz="4000" baseline="30000" dirty="0"/>
              <a:t>5</a:t>
            </a:r>
            <a:r>
              <a:rPr lang="zh-TW" altLang="zh-HK" sz="4000" dirty="0"/>
              <a:t>這奧祕在以前的世代沒有讓人知道，像如今藉著聖靈向他的聖使徒和先知啟示一樣，</a:t>
            </a:r>
            <a:r>
              <a:rPr lang="x-none" altLang="zh-HK" sz="4000" baseline="30000" dirty="0"/>
              <a:t>6</a:t>
            </a:r>
            <a:r>
              <a:rPr lang="zh-TW" altLang="zh-HK" sz="4000" dirty="0"/>
              <a:t>就是外邦人在基督耶穌裏，藉著福音，得以同為後嗣，同為一體，同為蒙應許的人。</a:t>
            </a:r>
            <a:r>
              <a:rPr lang="x-none" altLang="zh-HK" sz="4000" baseline="30000" dirty="0"/>
              <a:t>7</a:t>
            </a:r>
            <a:r>
              <a:rPr lang="zh-TW" altLang="zh-HK" sz="4000" dirty="0"/>
              <a:t>我作了這福音的僕役，是照著上帝的恩賜，是照他運行的大能賜給我的。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087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店chenying0907 8">
            <a:extLst>
              <a:ext uri="{FF2B5EF4-FFF2-40B4-BE49-F238E27FC236}">
                <a16:creationId xmlns:a16="http://schemas.microsoft.com/office/drawing/2014/main" id="{902E8A3A-ADEA-664A-81A9-7E875540FE3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6631" y="2134132"/>
            <a:ext cx="1679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以弗所書</a:t>
            </a:r>
            <a:endParaRPr lang="en-US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ctr"/>
            <a:r>
              <a:rPr lang="zh-HK" altLang="en-US" sz="2800" dirty="0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第三章</a:t>
            </a:r>
            <a:endParaRPr lang="en-US" altLang="zh-CN" sz="20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0" name="PA_淘宝店chenying0907 53">
            <a:extLst>
              <a:ext uri="{FF2B5EF4-FFF2-40B4-BE49-F238E27FC236}">
                <a16:creationId xmlns:a16="http://schemas.microsoft.com/office/drawing/2014/main" id="{4EF052B0-97FF-7B4C-8D39-94BD416982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73642" y="72014"/>
            <a:ext cx="630033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x-none" altLang="zh-HK" sz="4000" baseline="30000" dirty="0"/>
              <a:t>3</a:t>
            </a:r>
            <a:r>
              <a:rPr lang="zh-TW" altLang="zh-HK" sz="4000" b="1" dirty="0"/>
              <a:t>用啟示讓我知道福音的奧祕</a:t>
            </a:r>
            <a:r>
              <a:rPr lang="zh-TW" altLang="zh-HK" sz="4000" dirty="0"/>
              <a:t>，正如我以前略略寫過的。</a:t>
            </a:r>
            <a:endParaRPr lang="en-US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1" name="PA_淘宝店chenying0907 55">
            <a:extLst>
              <a:ext uri="{FF2B5EF4-FFF2-40B4-BE49-F238E27FC236}">
                <a16:creationId xmlns:a16="http://schemas.microsoft.com/office/drawing/2014/main" id="{0CD7C291-B5D0-FF45-B3E5-050BB7F9784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660" y="3641436"/>
            <a:ext cx="57523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x-none" altLang="zh-HK" sz="4000" baseline="30000" dirty="0"/>
              <a:t>4</a:t>
            </a:r>
            <a:r>
              <a:rPr lang="zh-TW" altLang="zh-HK" sz="4000" b="1" dirty="0"/>
              <a:t>你們讀了</a:t>
            </a:r>
            <a:r>
              <a:rPr lang="zh-TW" altLang="zh-HK" sz="4000" dirty="0"/>
              <a:t>，</a:t>
            </a:r>
            <a:r>
              <a:rPr lang="zh-TW" altLang="zh-HK" sz="4000" b="1" dirty="0"/>
              <a:t>就會知道我深深了解基督的奧祕</a:t>
            </a:r>
            <a:r>
              <a:rPr lang="zh-TW" altLang="zh-HK" sz="4000" dirty="0"/>
              <a:t>；</a:t>
            </a:r>
            <a:endParaRPr lang="en-US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04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淘宝店chenying0907 32">
            <a:extLst>
              <a:ext uri="{FF2B5EF4-FFF2-40B4-BE49-F238E27FC236}">
                <a16:creationId xmlns:a16="http://schemas.microsoft.com/office/drawing/2014/main" id="{4B674AAA-B416-A44B-BF5E-8E1E6E4E413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00533" y="2350846"/>
            <a:ext cx="3641280" cy="11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HK" altLang="en-US" sz="3200" dirty="0"/>
              <a:t>並且地上的萬國都必因你的後裔得福</a:t>
            </a:r>
            <a:endParaRPr lang="en-US" altLang="zh-CN" sz="16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1" name="PA_文本框 4">
            <a:extLst>
              <a:ext uri="{FF2B5EF4-FFF2-40B4-BE49-F238E27FC236}">
                <a16:creationId xmlns:a16="http://schemas.microsoft.com/office/drawing/2014/main" id="{90F3B460-4DDC-B940-80A2-71A9CCF6122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90316"/>
            <a:ext cx="90421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zh-HK" sz="4000" b="1" dirty="0"/>
              <a:t>這奧祕在以前的世代沒有讓人知道</a:t>
            </a:r>
            <a:r>
              <a:rPr lang="zh-TW" altLang="zh-HK" sz="4000" dirty="0"/>
              <a:t>，</a:t>
            </a:r>
            <a:br>
              <a:rPr lang="en-US" altLang="zh-TW" sz="4000" dirty="0"/>
            </a:br>
            <a:r>
              <a:rPr lang="zh-TW" altLang="zh-HK" sz="4000" dirty="0"/>
              <a:t>像如今藉著聖靈向他的聖使徒和先知啟示一樣，</a:t>
            </a:r>
            <a:r>
              <a:rPr lang="zh-TW" altLang="en-US" sz="4000" dirty="0"/>
              <a:t>（弗三</a:t>
            </a:r>
            <a:r>
              <a:rPr lang="en-US" altLang="zh-HK" sz="4000" dirty="0"/>
              <a:t>5</a:t>
            </a:r>
            <a:r>
              <a:rPr lang="zh-TW" altLang="en-US" sz="4000" dirty="0"/>
              <a:t>）</a:t>
            </a:r>
            <a:endParaRPr lang="en-US" altLang="zh-CN" sz="2800" dirty="0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B338DB-7616-774F-BE89-594D817F06A5}"/>
              </a:ext>
            </a:extLst>
          </p:cNvPr>
          <p:cNvSpPr/>
          <p:nvPr/>
        </p:nvSpPr>
        <p:spPr>
          <a:xfrm>
            <a:off x="7308708" y="2459739"/>
            <a:ext cx="1524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創廿二</a:t>
            </a:r>
            <a:endParaRPr lang="en-US" altLang="zh-TW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x-none" altLang="zh-H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zh-TW" altLang="zh-HK" sz="3200" dirty="0"/>
              <a:t> </a:t>
            </a:r>
            <a:endParaRPr lang="zh-HK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584139-F4B4-8449-9EED-4CA494BB38AD}"/>
              </a:ext>
            </a:extLst>
          </p:cNvPr>
          <p:cNvSpPr/>
          <p:nvPr/>
        </p:nvSpPr>
        <p:spPr>
          <a:xfrm>
            <a:off x="1572623" y="381385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3200" dirty="0"/>
              <a:t>你們要看他如本地人，</a:t>
            </a:r>
            <a:endParaRPr lang="en-US" altLang="zh-HK" sz="3200" dirty="0"/>
          </a:p>
          <a:p>
            <a:r>
              <a:rPr lang="zh-HK" altLang="en-US" sz="3200" dirty="0"/>
              <a:t>並要愛他如己，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8C87E92-D669-B647-B9D1-53F0385C8FF1}"/>
              </a:ext>
            </a:extLst>
          </p:cNvPr>
          <p:cNvSpPr/>
          <p:nvPr/>
        </p:nvSpPr>
        <p:spPr>
          <a:xfrm>
            <a:off x="254560" y="3825621"/>
            <a:ext cx="144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利十九</a:t>
            </a:r>
            <a:endParaRPr lang="en-US" altLang="zh-TW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H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zh-TW" altLang="zh-HK" sz="3200" dirty="0"/>
              <a:t> 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69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店chenying0907 8">
            <a:extLst>
              <a:ext uri="{FF2B5EF4-FFF2-40B4-BE49-F238E27FC236}">
                <a16:creationId xmlns:a16="http://schemas.microsoft.com/office/drawing/2014/main" id="{902E8A3A-ADEA-664A-81A9-7E875540FE3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6631" y="2134132"/>
            <a:ext cx="1679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以弗所書</a:t>
            </a:r>
            <a:endParaRPr lang="en-US" altLang="zh-CN" sz="28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  <a:p>
            <a:pPr algn="ctr"/>
            <a:r>
              <a:rPr lang="zh-HK" altLang="en-US" sz="2800" dirty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第三章</a:t>
            </a:r>
            <a:endParaRPr lang="en-US" altLang="zh-CN" sz="20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0" name="PA_淘宝店chenying0907 53">
            <a:extLst>
              <a:ext uri="{FF2B5EF4-FFF2-40B4-BE49-F238E27FC236}">
                <a16:creationId xmlns:a16="http://schemas.microsoft.com/office/drawing/2014/main" id="{4EF052B0-97FF-7B4C-8D39-94BD416982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737" y="-39084"/>
            <a:ext cx="851305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HK" altLang="en-US" sz="4000" baseline="30000" dirty="0">
                <a:solidFill>
                  <a:schemeClr val="bg1"/>
                </a:solidFill>
              </a:rPr>
              <a:t>弗三</a:t>
            </a:r>
            <a:r>
              <a:rPr lang="en-US" altLang="zh-HK" sz="4000" baseline="30000" dirty="0">
                <a:solidFill>
                  <a:schemeClr val="bg1"/>
                </a:solidFill>
              </a:rPr>
              <a:t>7</a:t>
            </a:r>
            <a:r>
              <a:rPr lang="zh-TW" altLang="zh-HK" sz="4000" dirty="0">
                <a:solidFill>
                  <a:schemeClr val="bg1"/>
                </a:solidFill>
              </a:rPr>
              <a:t>我作了這福音的僕役，是照著上帝的恩賜，是照他運行的大能賜給我的。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sp>
        <p:nvSpPr>
          <p:cNvPr id="14" name="PA_淘宝店chenying0907 15">
            <a:extLst>
              <a:ext uri="{FF2B5EF4-FFF2-40B4-BE49-F238E27FC236}">
                <a16:creationId xmlns:a16="http://schemas.microsoft.com/office/drawing/2014/main" id="{E3A2BE0F-E4D9-2545-A8B4-9474C828FF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87202" y="2922025"/>
            <a:ext cx="9432993" cy="194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HK" altLang="en-US" sz="3600" b="1" i="1" dirty="0"/>
              <a:t>因為他自己是我們的和平，使雙方合而為一，</a:t>
            </a:r>
            <a:endParaRPr lang="en-US" altLang="zh-HK" sz="3600" b="1" i="1" dirty="0"/>
          </a:p>
          <a:p>
            <a:pPr algn="ctr">
              <a:lnSpc>
                <a:spcPct val="120000"/>
              </a:lnSpc>
            </a:pPr>
            <a:r>
              <a:rPr lang="zh-HK" altLang="en-US" sz="3600" b="1" i="1" dirty="0"/>
              <a:t>拆毀了中間隔絕的牆，而且以自己的身體</a:t>
            </a:r>
            <a:endParaRPr lang="en-US" altLang="zh-HK" sz="3600" b="1" i="1" dirty="0"/>
          </a:p>
          <a:p>
            <a:pPr algn="ctr">
              <a:lnSpc>
                <a:spcPct val="120000"/>
              </a:lnSpc>
            </a:pPr>
            <a:r>
              <a:rPr lang="zh-HK" altLang="en-US" sz="3600" b="1" i="1" dirty="0"/>
              <a:t>終止了冤仇，</a:t>
            </a:r>
            <a:r>
              <a:rPr lang="zh-HK" altLang="en-US" sz="3600" b="1" dirty="0"/>
              <a:t>（弗二</a:t>
            </a:r>
            <a:r>
              <a:rPr lang="en-US" altLang="zh-HK" sz="3600" b="1" dirty="0"/>
              <a:t>14</a:t>
            </a:r>
            <a:r>
              <a:rPr lang="zh-HK" altLang="en-US" sz="3600" b="1" dirty="0"/>
              <a:t>）</a:t>
            </a:r>
            <a:endParaRPr lang="en-US" altLang="zh-HK" sz="3600" b="1" dirty="0"/>
          </a:p>
        </p:txBody>
      </p:sp>
    </p:spTree>
    <p:extLst>
      <p:ext uri="{BB962C8B-B14F-4D97-AF65-F5344CB8AC3E}">
        <p14:creationId xmlns:p14="http://schemas.microsoft.com/office/powerpoint/2010/main" val="22641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淘宝店chenying0907 26">
            <a:extLst>
              <a:ext uri="{FF2B5EF4-FFF2-40B4-BE49-F238E27FC236}">
                <a16:creationId xmlns:a16="http://schemas.microsoft.com/office/drawing/2014/main" id="{75BA704C-FBEE-634B-8EBE-D75754B5112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282" y="1293580"/>
            <a:ext cx="159554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HK" altLang="en-US" sz="3600" b="1" dirty="0"/>
              <a:t>法國</a:t>
            </a:r>
            <a:br>
              <a:rPr lang="en-US" altLang="zh-HK" sz="3600" b="1" dirty="0"/>
            </a:br>
            <a:r>
              <a:rPr lang="zh-HK" altLang="en-US" sz="3600" b="1" dirty="0"/>
              <a:t>人類</a:t>
            </a:r>
            <a:endParaRPr lang="en-US" altLang="zh-HK" sz="3600" b="1" dirty="0"/>
          </a:p>
          <a:p>
            <a:pPr algn="ctr"/>
            <a:r>
              <a:rPr lang="zh-HK" altLang="en-US" sz="3600" b="1" dirty="0"/>
              <a:t>博物館</a:t>
            </a:r>
          </a:p>
        </p:txBody>
      </p:sp>
      <p:sp>
        <p:nvSpPr>
          <p:cNvPr id="14" name="PA_淘宝店chenying0907 27">
            <a:extLst>
              <a:ext uri="{FF2B5EF4-FFF2-40B4-BE49-F238E27FC236}">
                <a16:creationId xmlns:a16="http://schemas.microsoft.com/office/drawing/2014/main" id="{7554E608-51FB-C646-83C2-6917C68F581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2953" y="2966316"/>
            <a:ext cx="171608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HK" altLang="en-US" sz="3200" b="1" dirty="0"/>
              <a:t>看見我們與他者：從偏見到種族歧視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91442D1-FAE7-8E43-B7C4-726C5A38D18D}"/>
              </a:ext>
            </a:extLst>
          </p:cNvPr>
          <p:cNvSpPr/>
          <p:nvPr/>
        </p:nvSpPr>
        <p:spPr>
          <a:xfrm>
            <a:off x="4039894" y="4398830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周品華攝</a:t>
            </a:r>
          </a:p>
        </p:txBody>
      </p:sp>
    </p:spTree>
    <p:extLst>
      <p:ext uri="{BB962C8B-B14F-4D97-AF65-F5344CB8AC3E}">
        <p14:creationId xmlns:p14="http://schemas.microsoft.com/office/powerpoint/2010/main" val="18027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店chenying0907 8">
            <a:extLst>
              <a:ext uri="{FF2B5EF4-FFF2-40B4-BE49-F238E27FC236}">
                <a16:creationId xmlns:a16="http://schemas.microsoft.com/office/drawing/2014/main" id="{902E8A3A-ADEA-664A-81A9-7E875540FE3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45294" y="1855696"/>
            <a:ext cx="23222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HK" altLang="en-US" sz="3600" u="sng" dirty="0"/>
              <a:t>第一展區</a:t>
            </a:r>
            <a:endParaRPr lang="en-US" altLang="zh-TW" sz="3600" u="sng" dirty="0"/>
          </a:p>
          <a:p>
            <a:pPr algn="ctr"/>
            <a:r>
              <a:rPr lang="zh-TW" altLang="zh-HK" sz="3600" b="1" dirty="0"/>
              <a:t>我們與他者 </a:t>
            </a:r>
            <a:endParaRPr lang="en-US" altLang="zh-CN" sz="3600" b="1" dirty="0">
              <a:ea typeface="Noto Sans S Chinese Medium" panose="020B06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07073E-93B1-2D4B-B9F1-00EE24A954D6}"/>
              </a:ext>
            </a:extLst>
          </p:cNvPr>
          <p:cNvSpPr/>
          <p:nvPr/>
        </p:nvSpPr>
        <p:spPr>
          <a:xfrm>
            <a:off x="70241" y="3211316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周品華攝</a:t>
            </a:r>
          </a:p>
        </p:txBody>
      </p:sp>
    </p:spTree>
    <p:extLst>
      <p:ext uri="{BB962C8B-B14F-4D97-AF65-F5344CB8AC3E}">
        <p14:creationId xmlns:p14="http://schemas.microsoft.com/office/powerpoint/2010/main" val="8519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1162</TotalTime>
  <Words>950</Words>
  <Application>Microsoft Office PowerPoint</Application>
  <PresentationFormat>如螢幕大小 (16:9)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等线</vt:lpstr>
      <vt:lpstr>微软雅黑</vt:lpstr>
      <vt:lpstr>Noto Sans S Chinese Medium</vt:lpstr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橙色淡雅</dc:title>
  <dc:creator>第一PPT</dc:creator>
  <cp:keywords>www.1ppt.com</cp:keywords>
  <dc:description>www.1ppt.com</dc:description>
  <cp:lastModifiedBy>Chan Lai Kwan, 陳麗君</cp:lastModifiedBy>
  <cp:revision>214</cp:revision>
  <dcterms:created xsi:type="dcterms:W3CDTF">2018-09-12T12:44:48Z</dcterms:created>
  <dcterms:modified xsi:type="dcterms:W3CDTF">2023-05-25T05:33:29Z</dcterms:modified>
</cp:coreProperties>
</file>