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6693" r:id="rId2"/>
    <p:sldId id="6576" r:id="rId3"/>
    <p:sldId id="3225" r:id="rId4"/>
    <p:sldId id="6663" r:id="rId5"/>
    <p:sldId id="6667" r:id="rId6"/>
    <p:sldId id="6669" r:id="rId7"/>
    <p:sldId id="6668" r:id="rId8"/>
    <p:sldId id="6656" r:id="rId9"/>
    <p:sldId id="6674" r:id="rId10"/>
    <p:sldId id="6645" r:id="rId11"/>
    <p:sldId id="6673" r:id="rId12"/>
    <p:sldId id="6675" r:id="rId13"/>
    <p:sldId id="6678" r:id="rId14"/>
    <p:sldId id="6689" r:id="rId15"/>
    <p:sldId id="6676" r:id="rId16"/>
    <p:sldId id="6684" r:id="rId17"/>
    <p:sldId id="6685" r:id="rId18"/>
    <p:sldId id="6688" r:id="rId19"/>
    <p:sldId id="6690" r:id="rId20"/>
    <p:sldId id="6677" r:id="rId21"/>
    <p:sldId id="6687" r:id="rId22"/>
    <p:sldId id="6691" r:id="rId23"/>
  </p:sldIdLst>
  <p:sldSz cx="12192000" cy="6858000"/>
  <p:notesSz cx="6858000" cy="9144000"/>
  <p:embeddedFontLst>
    <p:embeddedFont>
      <p:font typeface="方正大標宋" panose="020B0604020202020204" charset="-120"/>
      <p:regular r:id="rId25"/>
    </p:embeddedFont>
    <p:embeddedFont>
      <p:font typeface="方正小標宋" panose="020B0604020202020204" charset="-120"/>
      <p:regular r:id="rId26"/>
    </p:embeddedFont>
    <p:embeddedFont>
      <p:font typeface="方正準圓" panose="020B0604020202020204" charset="-12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56B"/>
    <a:srgbClr val="D60C3A"/>
    <a:srgbClr val="325169"/>
    <a:srgbClr val="85015F"/>
    <a:srgbClr val="603D7B"/>
    <a:srgbClr val="A37041"/>
    <a:srgbClr val="FFFFFF"/>
    <a:srgbClr val="E8E9EE"/>
    <a:srgbClr val="EB6971"/>
    <a:srgbClr val="F0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4F04D-86E9-619C-8013-21B7A633349F}" v="5" dt="2023-05-27T03:36:21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783F-56E0-4C01-9DAD-5E7FCBD8C357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56EF0-A4CE-4DAB-9625-175C5E74E7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30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C5801-BAFC-43CC-9BE5-EB2595AB0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B785E8-A29D-46FD-A4DA-C9D8707B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6E6A08-609A-460D-880C-2C83528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A79E57-E739-454F-B06A-BA774D43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8C4C73-A3BB-436B-929C-16C89B8F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090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E978CD-6842-42D0-B209-11ECAFE6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872A27-7D07-4C86-A700-80E20636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D33F52-040B-4149-9305-C529C2D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A8E64D-2ED3-41D9-94D3-89C0ADA0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24E020-5DED-444D-8A83-20006F1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998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7234415-BFD7-4E80-92D7-763B6879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AD3279-B937-4A69-A9C4-0C70FFE6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0C1E3-C7D7-4704-AC5C-ADEA889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548834-22C2-43FE-B6B3-580BA175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FA0355-29C7-4F53-8D8A-834AC033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027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D1EC10-2560-4EC8-86D1-5DAA28ED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67396-569D-48DC-A7FC-958EBD22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C0F6D8-FE52-4FEB-86AE-D93F6222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69FD52-E3BC-4372-A96C-9499C6D6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3E0FEE-790E-4614-B4B9-1B1DAB14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271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DF019-C9C3-46A7-98D8-60D45CF1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D97CF6-CFE3-4C09-BC0B-57FEB0D2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978D59-51CD-4C50-9E3A-FCE779D4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5470A4-F91E-4717-B814-F4ABA722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CF8B70-62FA-4E1E-A2C4-266CC835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64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E1541-0EB9-4592-8EE7-8C3CC05B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5F159-DC6F-43ED-9F43-EB34B59CE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63E266-1BD6-4F9C-BB82-946952B92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EF4AEF-1C95-4B2C-A0F6-EEFA159B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D989A3-81C4-4867-805F-B249A226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FAD240-C419-44C9-8884-9583EDBF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0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B33D5-EFF5-41D3-94AE-5B135DEE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3D0F5C-1A81-4F58-B77E-1EC7E0A07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A25614-283B-4F54-9A08-464F581EE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55681B-29F8-436C-AFC9-FE767F799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8E6678-A2E0-4978-B09F-C699CB87C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798612E-85D5-43CA-833C-BAFFC5CC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F73106-7EF0-448E-96D2-68DFFC96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38EEA5-0928-4AED-A8D5-4288C59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5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0654E-CB91-4E11-9EBD-AED34B4B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F32C9F-667B-4DA6-9D79-475B13F0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5CE081A-5DB2-40B7-B29B-44D5BF3A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997D2-362C-4EEF-9642-940FF3FB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14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FF688C-3A74-4661-ADFF-2814A742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615CFBB-4C8D-4F59-BD73-18D2AA5B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E8BD84-1F1A-4C44-9664-658BB246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650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91F7A5-40B3-40F4-9438-A7BF38A7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49216E-265A-4ECF-BCE9-0E68F4D5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002394B-A1FA-4B40-84DD-9F4914E8A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C62AF7-29D0-44A8-8068-6143043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1D7208-9E81-4F58-8053-38544E37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39F31-6412-4BB1-B7F0-733080C0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05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9D8F46-7EDE-4EC2-A3AE-339E7C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8626C00-8D3B-40E5-B22B-F1B2565C1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E1BDF2-62BF-4AFB-86B3-1E23CBBF0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EF0EF1-61E9-44DE-A6F2-37EBF97C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C92D52-B148-4DA8-A49C-77EA765F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DBB77E-62BB-4B32-9AAD-2F16EAF4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61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76AE08-0270-451C-A0DF-DFF66AFB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6F2655-A9D9-4C9D-B00B-4C7E9798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DCD92D-A800-4D96-86CC-5C6A91764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A9A8-16E0-451E-862C-B3363954056F}" type="datetimeFigureOut">
              <a:rPr lang="zh-HK" altLang="en-US" smtClean="0"/>
              <a:t>26/5/2023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BCC2B4-7F60-48CB-97F0-D153FE421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F1D4B3-9A91-4054-B0DC-1BE923C6F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78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0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27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雅各啊，你為何說，以色列啊，你為何言，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「我的道路向耶和華隱藏，我的冤屈神並不查問」？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28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你豈不曾知道嗎？你豈未曾聽見嗎？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永在的神耶和華，創造地極的主，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他不疲乏，也不困倦；他的智慧無法測度。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29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疲乏的，他賜能力；軟弱的，他加力量。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30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就是年輕人也要疲乏困倦，強壯的也必全然跌倒。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31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但那等候耶和華的必重新得力。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他們必如鷹展翅上騰；他們奔跑卻不困倦，行走卻不疲乏。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7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9956B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第二以賽亞</a:t>
            </a:r>
            <a:r>
              <a:rPr lang="zh-TW" altLang="en-US" sz="20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</a:t>
            </a:r>
            <a:r>
              <a:rPr lang="zh-TW" altLang="en-US" sz="2000" b="0" i="0" u="none" strike="noStrike" baseline="0" dirty="0">
                <a:latin typeface="方正準圓" panose="02000000000000000000" pitchFamily="2" charset="-120"/>
                <a:ea typeface="方正準圓" panose="02000000000000000000" pitchFamily="2" charset="-120"/>
              </a:rPr>
              <a:t>賽</a:t>
            </a:r>
            <a:r>
              <a:rPr lang="en-US" altLang="zh-TW" sz="2000" b="0" i="0" u="none" strike="noStrike" baseline="0" dirty="0">
                <a:latin typeface="方正準圓" panose="02000000000000000000" pitchFamily="2" charset="-120"/>
                <a:ea typeface="方正準圓" panose="02000000000000000000" pitchFamily="2" charset="-120"/>
              </a:rPr>
              <a:t>40-55</a:t>
            </a:r>
            <a:r>
              <a:rPr lang="zh-TW" altLang="en-US" sz="2000" b="0" i="0" u="none" strike="noStrike" baseline="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TW" sz="20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9956B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以被擄的末期及回歸的初期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9956B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以賽亞的門徒承接了他的使命，在不同的時代宣講神的信息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9956B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安慰的信息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9956B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endParaRPr lang="zh-TW" altLang="en-US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0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27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雅各啊，你為何說，以色列啊，你為何言，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「我的道路向耶和華隱藏，我的冤屈神並不查問」？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不斷的質問及埋怨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受苦時耶和華在哪裡 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為何公義的耶和華不查問我的冤屈 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無力、無奈、無能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355600" algn="l"/>
              </a:tabLst>
              <a:defRPr/>
            </a:pPr>
            <a:r>
              <a:rPr lang="en-US" altLang="zh-TW" sz="2800" baseline="30000" dirty="0">
                <a:latin typeface="方正準圓" panose="02000000000000000000" pitchFamily="2" charset="-120"/>
                <a:ea typeface="方正準圓" panose="02000000000000000000" pitchFamily="2" charset="-120"/>
              </a:rPr>
              <a:t>27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雅各啊，你為何說，以色列啊，你為何言，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「我的道路向耶和華隱藏，我的冤屈神並不查問」？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我的 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X 3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1778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困苦時只看到自己，看不到上帝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9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耗盡 </a:t>
            </a:r>
            <a:r>
              <a:rPr lang="en-US" altLang="zh-TW" sz="2800" dirty="0">
                <a:ea typeface="方正準圓" panose="02000000000000000000" pitchFamily="2" charset="-120"/>
              </a:rPr>
              <a:t>= </a:t>
            </a:r>
            <a:r>
              <a:rPr lang="zh-HK" altLang="en-US" sz="2800" dirty="0">
                <a:ea typeface="方正準圓" panose="02000000000000000000" pitchFamily="2" charset="-120"/>
              </a:rPr>
              <a:t>狹窄</a:t>
            </a:r>
            <a:r>
              <a:rPr lang="zh-TW" altLang="en-US" sz="2800" dirty="0">
                <a:ea typeface="方正準圓" panose="02000000000000000000" pitchFamily="2" charset="-120"/>
              </a:rPr>
              <a:t>的視覺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講道講得差、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佈道會沒有人舉手、無人報訪宣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……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質疑自己的能力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浪費了餵養的機會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我的罪令諸事不順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不配事奉的資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格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神的工作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vs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人的工作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ea typeface="方正準圓" panose="02000000000000000000" pitchFamily="2" charset="-120"/>
              </a:rPr>
              <a:t>把自己放得很大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159138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耗盡 </a:t>
            </a:r>
            <a:r>
              <a:rPr lang="en-US" altLang="zh-TW" sz="2800" dirty="0">
                <a:ea typeface="方正準圓" panose="02000000000000000000" pitchFamily="2" charset="-120"/>
              </a:rPr>
              <a:t>= </a:t>
            </a:r>
            <a:r>
              <a:rPr lang="zh-HK" altLang="en-US" sz="2800" dirty="0">
                <a:ea typeface="方正準圓" panose="02000000000000000000" pitchFamily="2" charset="-120"/>
              </a:rPr>
              <a:t>狹窄</a:t>
            </a:r>
            <a:r>
              <a:rPr lang="zh-TW" altLang="en-US" sz="2800" dirty="0">
                <a:ea typeface="方正準圓" panose="02000000000000000000" pitchFamily="2" charset="-120"/>
              </a:rPr>
              <a:t>的視覺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成績不比人好、能力不出眾、樣貌不標青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只有讀書一條路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上不到心怡大學 </a:t>
            </a:r>
            <a:r>
              <a:rPr lang="en-US" altLang="zh-TW" sz="2800" dirty="0">
                <a:ea typeface="方正準圓" panose="02000000000000000000" pitchFamily="2" charset="-120"/>
              </a:rPr>
              <a:t>= </a:t>
            </a:r>
            <a:r>
              <a:rPr lang="zh-TW" altLang="en-US" sz="2800" dirty="0">
                <a:ea typeface="方正準圓" panose="02000000000000000000" pitchFamily="2" charset="-120"/>
              </a:rPr>
              <a:t>人生失敗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質疑自己不夠努力、不喜歡自己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時間不夠，</a:t>
            </a:r>
            <a:r>
              <a:rPr lang="en-US" altLang="zh-TW" sz="2800" dirty="0">
                <a:ea typeface="方正準圓" panose="02000000000000000000" pitchFamily="2" charset="-120"/>
              </a:rPr>
              <a:t>100</a:t>
            </a:r>
            <a:r>
              <a:rPr lang="zh-TW" altLang="en-US" sz="2800" dirty="0">
                <a:ea typeface="方正準圓" panose="02000000000000000000" pitchFamily="2" charset="-120"/>
              </a:rPr>
              <a:t>米的速度跑馬拉松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神的計劃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vs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人的計劃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ea typeface="方正準圓" panose="02000000000000000000" pitchFamily="2" charset="-120"/>
              </a:rPr>
              <a:t>把神看得太細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288572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28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你豈不曾知道嗎？你豈未曾聽見嗎？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永在的神耶和華，創造地極的主，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他不疲乏，也不困倦；他的智慧無法測度。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29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疲乏的，他賜能力；軟弱的，他加力量。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就是年輕人也要疲乏困倦，強壯的也必全然跌倒。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但那等候耶和華的必重新得力。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他們必如鷹展翅上騰；他們奔跑卻不困倦，行走卻不疲乏。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以創造主的姿態回應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全能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全智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9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28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你豈不曾知道嗎？你豈未曾聽見嗎？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永在的神耶和華，創造地極的主，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他不疲乏，也不困倦；他的智慧無法測度。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29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疲乏的，他賜能力；軟弱的，他加力量。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就是年輕人也要疲乏困倦，強壯的也必全然跌倒。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但那等候耶和華的必重新得力。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他們必如鷹展翅上騰；他們奔跑卻不困倦，行走卻不疲乏。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受造物的限制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最年輕、最強壯、最有權勢，也經不起上帝吹的一口氣</a:t>
            </a:r>
            <a:r>
              <a:rPr lang="zh-TW" altLang="en-US" sz="20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（賽</a:t>
            </a:r>
            <a:r>
              <a:rPr lang="en-US" altLang="zh-TW" sz="2000" dirty="0">
                <a:latin typeface="方正準圓" panose="02000000000000000000" pitchFamily="2" charset="-120"/>
                <a:ea typeface="方正準圓" panose="02000000000000000000" pitchFamily="2" charset="-120"/>
              </a:rPr>
              <a:t>40:7, 23</a:t>
            </a:r>
            <a:r>
              <a:rPr lang="zh-TW" altLang="en-US" sz="2000" dirty="0"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647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耗盡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= </a:t>
            </a: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逞強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不願意示弱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裝作剛強「誰能望穿我，這種堅壯非堅壯」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不需要幫助、不分享感受，壓力無處宣洩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忙碌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=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重要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迫切的想要證明自己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肯定、掌聲、頭銜、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存在感、有價值、被需要的感覺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更認真工作不願休息，開始忽略生理需求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（睡覺、吃東西</a:t>
            </a:r>
            <a:r>
              <a:rPr lang="zh-TW" altLang="en-US" sz="2000" dirty="0">
                <a:ea typeface="方正準圓" panose="02000000000000000000" pitchFamily="2" charset="-120"/>
              </a:rPr>
              <a:t>）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惡性循環</a:t>
            </a:r>
            <a:endParaRPr lang="en-US" altLang="zh-TW" sz="2000" dirty="0"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381868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08958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耗盡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= </a:t>
            </a: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逞強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忙碌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=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道德上的懶惰</a:t>
            </a: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道德而非靈性，因為道德有對錯，靈性只有高低</a:t>
            </a: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忙碌是道德的錯誤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因為人缺乏時間和懶於思考生命的意義</a:t>
            </a: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忙碌使人忘記</a:t>
            </a:r>
            <a:r>
              <a:rPr lang="zh-TW" altLang="en-US" sz="2800" dirty="0">
                <a:ea typeface="方正準圓" panose="02000000000000000000" pitchFamily="2" charset="-120"/>
              </a:rPr>
              <a:t>上主的使命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只為自己的事情奔波、勞碌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183622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15/4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真信心：躍出缺乏安全感	陶傳家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民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13:25-33	</a:t>
            </a:r>
            <a:endParaRPr lang="zh-TW" altLang="en-US" sz="2400" dirty="0">
              <a:solidFill>
                <a:schemeClr val="bg1">
                  <a:lumMod val="65000"/>
                </a:schemeClr>
              </a:solidFill>
              <a:ea typeface="方正準圓" panose="02000000000000000000" pitchFamily="2" charset="-120"/>
            </a:endParaRP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22/4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真信靠：躍出孤獨	蒲漢森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詩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69:1-5,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 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13-18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29/4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真休悠：躍出壓力	鄧學駿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太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6:24-34	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6/5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真平安：躍出焦慮	謝劍威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4:4-14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13/5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真釋放：躍出罪咎和羞恥	湯恩予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創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3:1-13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20/5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真和平：躍出怒氣	鄧學駿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民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20:1-13,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 弗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ea typeface="方正準圓" panose="02000000000000000000" pitchFamily="2" charset="-120"/>
              </a:rPr>
              <a:t>4:26-27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27/5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真力量：躍出耗盡	蒲漢森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賽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40:27-31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895350" algn="l"/>
                <a:tab pos="4667250" algn="l"/>
                <a:tab pos="6543675" algn="l"/>
              </a:tabLst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3/6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真喜樂：躍出愁苦	張志怡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太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11:28-30,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 箴</a:t>
            </a: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15:13-15, 17:22	</a:t>
            </a:r>
            <a:endParaRPr lang="zh-HK" altLang="en-US" sz="2400" baseline="300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609585" eaLnBrk="1" fontAlgn="base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與情緒共舞</a:t>
            </a:r>
            <a:endParaRPr lang="en-US" altLang="zh-TW" sz="4400" dirty="0">
              <a:solidFill>
                <a:schemeClr val="tx1">
                  <a:lumMod val="65000"/>
                  <a:lumOff val="35000"/>
                </a:schemeClr>
              </a:solidFill>
              <a:latin typeface="方正大標宋" panose="02000000000000000000" pitchFamily="2" charset="-120"/>
              <a:ea typeface="方正大標宋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95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28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你豈不曾知道嗎？你豈未曾聽見嗎？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永在的神耶和華，創造地極的主，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他不疲乏，也不困倦；他的智慧無法測度。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29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疲乏的，他賜能力；軟弱的，他加力量。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30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就是年輕人也要疲乏困倦，強壯的也必全然跌倒。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31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但那等候耶和華的必重新得力。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	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他們必如鷹展翅上騰；他們奔跑卻不困倦，行走卻不疲乏。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甚麼都不做的能力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動力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vs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靜力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以賽亞書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40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401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耗盡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=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過動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身心靈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瞓教只是處理身體的反應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打機、睇戲、行街、娛樂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 =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休息 </a:t>
            </a: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?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安息而非只是休息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身心靈的安靜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退修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=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密密麻麻的活動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甚麼都不做</a:t>
            </a:r>
            <a:endParaRPr lang="en-US" altLang="zh-TW" sz="2800" dirty="0"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把生命的主權交回上帝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157250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495300" y="462554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耶和華是我的牧者，</a:t>
            </a:r>
          </a:p>
          <a:p>
            <a:pPr marL="0" marR="0" lvl="0" indent="0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我必不致缺乏。</a:t>
            </a:r>
          </a:p>
          <a:p>
            <a:pPr marL="0" marR="0" lvl="0" indent="0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他使我躺臥在青草地上，</a:t>
            </a:r>
          </a:p>
          <a:p>
            <a:pPr marL="0" marR="0" lvl="0" indent="0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領我在可安歇的水邊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  <a:p>
            <a:pPr marL="0" marR="0" lvl="0" indent="0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4391A9C-9C34-1F14-6E7C-DE41D930F7A9}"/>
              </a:ext>
            </a:extLst>
          </p:cNvPr>
          <p:cNvSpPr txBox="1"/>
          <p:nvPr/>
        </p:nvSpPr>
        <p:spPr>
          <a:xfrm>
            <a:off x="581025" y="4250537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方正小標宋" panose="02000000000000000000" pitchFamily="2" charset="-120"/>
                <a:ea typeface="方正小標宋" panose="02000000000000000000" pitchFamily="2" charset="-120"/>
              </a:rPr>
              <a:t>詩   篇   </a:t>
            </a:r>
            <a:r>
              <a:rPr lang="en-US" altLang="zh-TW" sz="1400" dirty="0">
                <a:latin typeface="方正小標宋" panose="02000000000000000000" pitchFamily="2" charset="-120"/>
                <a:ea typeface="方正小標宋" panose="02000000000000000000" pitchFamily="2" charset="-120"/>
              </a:rPr>
              <a:t>2   3   :   1   -   2</a:t>
            </a:r>
            <a:endParaRPr lang="zh-HK" altLang="en-US" sz="1400" dirty="0">
              <a:latin typeface="方正小標宋" panose="02000000000000000000" pitchFamily="2" charset="-120"/>
              <a:ea typeface="方正小標宋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672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3039668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20D1CB-2E44-AE31-4548-A387BE8593CF}"/>
              </a:ext>
            </a:extLst>
          </p:cNvPr>
          <p:cNvSpPr txBox="1">
            <a:spLocks/>
          </p:cNvSpPr>
          <p:nvPr/>
        </p:nvSpPr>
        <p:spPr bwMode="auto">
          <a:xfrm>
            <a:off x="609600" y="3231471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</a:rPr>
              <a:t> </a:t>
            </a:r>
            <a:endParaRPr lang="en-US" altLang="zh-TW" sz="4400" dirty="0">
              <a:latin typeface="方正大標宋" panose="02000000000000000000" pitchFamily="2" charset="-120"/>
              <a:ea typeface="方正大標宋" panose="02000000000000000000" pitchFamily="2" charset="-120"/>
            </a:endParaRPr>
          </a:p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Burnout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9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0972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Burnout</a:t>
            </a: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過勞、倦怠、燃燒殆盡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好比流行病，蔓延全球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《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倦怠社會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》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韓炳哲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事奉、家庭、學業、職業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40194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097280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Burnout</a:t>
            </a: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世界衛生組織宣布「工作倦怠」仍然屬於「職業現象」，這表示大家可以因為工作倦怠去尋求醫療幫助，但工作倦怠本身並不被認定為疾病 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[1]</a:t>
            </a:r>
          </a:p>
          <a:p>
            <a:pPr lvl="1"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一、覺得能量耗盡或精疲力竭</a:t>
            </a:r>
          </a:p>
          <a:p>
            <a:pPr lvl="1"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二、與自己工作有關的，都感到消極或憤世嫉俗</a:t>
            </a:r>
          </a:p>
          <a:p>
            <a:pPr lvl="1"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三、專業效能減低</a:t>
            </a:r>
            <a:endParaRPr lang="en-US" altLang="zh-TW" sz="2800" noProof="0" dirty="0">
              <a:ea typeface="方正準圓" panose="02000000000000000000" pitchFamily="2" charset="-120"/>
            </a:endParaRPr>
          </a:p>
          <a:p>
            <a:pPr marL="447675" lvl="1" indent="-447675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法國、丹麥及瑞典等國已承認「</a:t>
            </a:r>
            <a:r>
              <a:rPr lang="en-US" altLang="zh-TW" sz="2800" dirty="0">
                <a:ea typeface="方正準圓" panose="02000000000000000000" pitchFamily="2" charset="-120"/>
              </a:rPr>
              <a:t>B</a:t>
            </a:r>
            <a:r>
              <a:rPr kumimoji="0" lang="en-US" altLang="zh-TW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urnout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綜合症」，視為請病假的合法理由 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[2]</a:t>
            </a:r>
            <a:endParaRPr kumimoji="0" lang="en-US" altLang="zh-TW" sz="2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326A9F2-81B5-A181-225E-DDBCECA6C384}"/>
              </a:ext>
            </a:extLst>
          </p:cNvPr>
          <p:cNvSpPr txBox="1"/>
          <p:nvPr/>
        </p:nvSpPr>
        <p:spPr>
          <a:xfrm>
            <a:off x="609600" y="6109323"/>
            <a:ext cx="11259845" cy="72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[1] Burn-out an "occupational phenomenon": International Classification of Diseases (https://www.who.int/news/item/28-05-2019-burn-out-an-occupational-phenomenon-international-classification-of-diseases)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[2] Ann Wong, 〈</a:t>
            </a:r>
            <a:r>
              <a:rPr kumimoji="0" lang="zh-HK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城市隱性「流行病」：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Burnout〉《CUP</a:t>
            </a:r>
            <a:r>
              <a:rPr kumimoji="0" lang="zh-HK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媒體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》(https://www.cup.com.hk/2019/04/09/common-ailment-burnout/)</a:t>
            </a:r>
          </a:p>
        </p:txBody>
      </p:sp>
    </p:spTree>
    <p:extLst>
      <p:ext uri="{BB962C8B-B14F-4D97-AF65-F5344CB8AC3E}">
        <p14:creationId xmlns:p14="http://schemas.microsoft.com/office/powerpoint/2010/main" val="71372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摩西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民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11:13</a:t>
            </a:r>
            <a:r>
              <a:rPr kumimoji="0" lang="zh-TW" alt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我從哪裏拿肉給這眾百姓吃呢？他們都向我哭著說：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『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給我們肉吃！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』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14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我不能獨自帶領這眾百姓，這對我太沉重了。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15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如果你這樣待我，倒不如立刻把我殺了吧！我若在你眼前蒙恩，求你不要讓我再受這樣的苦。」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ea typeface="方正準圓" panose="02000000000000000000" pitchFamily="2" charset="-120"/>
              </a:rPr>
              <a:t>百姓要求更多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HK" altLang="en-US" sz="2800" dirty="0">
                <a:ea typeface="方正準圓" panose="02000000000000000000" pitchFamily="2" charset="-120"/>
              </a:rPr>
              <a:t>七十個長老</a:t>
            </a:r>
            <a:endParaRPr lang="en-US" altLang="zh-HK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分擔帶領百姓的擔子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225304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以利亞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王上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19:3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以利亞害怕，就起來逃命，到了猶大的別是巴，把僕人留在那裏。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他自己在曠野走了一日的路程，來到一棵羅騰樹下，就坐在那裏求死，說：「耶和華啊，現在夠了！求你取我的性命吧，因為我不比我的祖先好。」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ea typeface="方正準圓" panose="02000000000000000000" pitchFamily="2" charset="-120"/>
              </a:rPr>
              <a:t>全人擺上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HK" altLang="en-US" sz="2800" dirty="0">
                <a:ea typeface="方正準圓" panose="02000000000000000000" pitchFamily="2" charset="-120"/>
              </a:rPr>
              <a:t>留下七千人是未曾向巴力屈膝</a:t>
            </a:r>
            <a:endParaRPr lang="en-US" altLang="zh-HK" sz="2800" dirty="0">
              <a:ea typeface="方正準圓" panose="02000000000000000000" pitchFamily="2" charset="-120"/>
            </a:endParaRP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膏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以利沙作先知接續你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283453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Burnout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有火才會 </a:t>
            </a:r>
            <a:r>
              <a:rPr lang="en-US" altLang="zh-TW" sz="2800" dirty="0">
                <a:ea typeface="方正準圓" panose="02000000000000000000" pitchFamily="2" charset="-120"/>
              </a:rPr>
              <a:t>B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urn</a:t>
            </a: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一個懶惰的人是不會 </a:t>
            </a:r>
            <a:r>
              <a:rPr lang="en-US" altLang="zh-TW" sz="2800" dirty="0">
                <a:ea typeface="方正準圓" panose="02000000000000000000" pitchFamily="2" charset="-120"/>
              </a:rPr>
              <a:t>Burnout</a:t>
            </a:r>
            <a:r>
              <a:rPr lang="zh-TW" altLang="en-US" sz="2800" dirty="0">
                <a:ea typeface="方正準圓" panose="02000000000000000000" pitchFamily="2" charset="-120"/>
              </a:rPr>
              <a:t>，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有熱情的人才會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事情太多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事情太難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457200" indent="-457200" algn="just" defTabSz="914378">
              <a:spcBef>
                <a:spcPts val="627"/>
              </a:spcBef>
              <a:buClr>
                <a:srgbClr val="B9956B"/>
              </a:buClr>
              <a:buFont typeface="Arial" panose="020B0604020202020204" pitchFamily="34" charset="0"/>
              <a:buChar char="•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付出沒有回報，努力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沒有成果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5951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小組架構問題無法解決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人與人的關係衝突無法處理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牧區失去動力因自己也失去動力</a:t>
            </a: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方正準圓" panose="02000000000000000000" pitchFamily="2" charset="-120"/>
                <a:cs typeface="+mn-cs"/>
              </a:rPr>
              <a:t>講道表現未如理想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方正準圓" panose="02000000000000000000" pitchFamily="2" charset="-120"/>
              <a:cs typeface="+mn-cs"/>
            </a:endParaRP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功課無新點子，食老本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放假同家人去旅行，好似無去過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lang="zh-TW" altLang="en-US" sz="2800" dirty="0">
                <a:ea typeface="方正準圓" panose="02000000000000000000" pitchFamily="2" charset="-120"/>
              </a:rPr>
              <a:t>平常有興趣的事物也失去興趣</a:t>
            </a:r>
            <a:endParaRPr lang="en-US" altLang="zh-TW" sz="2800" dirty="0">
              <a:ea typeface="方正準圓" panose="02000000000000000000" pitchFamily="2" charset="-120"/>
            </a:endParaRPr>
          </a:p>
          <a:p>
            <a:pPr marL="514350" indent="-514350" algn="just" defTabSz="914378">
              <a:spcBef>
                <a:spcPts val="627"/>
              </a:spcBef>
              <a:buClr>
                <a:srgbClr val="B9956B"/>
              </a:buClr>
              <a:buFont typeface="+mj-lt"/>
              <a:buAutoNum type="arabicPeriod"/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latin typeface="方正準圓" panose="02000000000000000000" pitchFamily="2" charset="-120"/>
                <a:ea typeface="方正準圓" panose="02000000000000000000" pitchFamily="2" charset="-120"/>
              </a:rPr>
              <a:t>……</a:t>
            </a:r>
          </a:p>
          <a:p>
            <a:pPr algn="just" defTabSz="914378">
              <a:spcBef>
                <a:spcPts val="627"/>
              </a:spcBef>
              <a:buClr>
                <a:srgbClr val="B9956B"/>
              </a:buClr>
              <a:tabLst>
                <a:tab pos="3860704" algn="l"/>
                <a:tab pos="5110035" algn="l"/>
              </a:tabLst>
              <a:defRPr/>
            </a:pP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ea typeface="方正準圓" panose="02000000000000000000" pitchFamily="2" charset="-120"/>
              </a:rPr>
              <a:t>無力感   </a:t>
            </a:r>
            <a:r>
              <a:rPr lang="en-US" altLang="zh-TW" sz="2800" dirty="0"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ea typeface="方正準圓" panose="02000000000000000000" pitchFamily="2" charset="-120"/>
              </a:rPr>
              <a:t>一切都不重要</a:t>
            </a:r>
            <a:endParaRPr lang="en-US" altLang="zh-TW" sz="2800" dirty="0"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耗盡</a:t>
            </a:r>
          </a:p>
        </p:txBody>
      </p:sp>
    </p:spTree>
    <p:extLst>
      <p:ext uri="{BB962C8B-B14F-4D97-AF65-F5344CB8AC3E}">
        <p14:creationId xmlns:p14="http://schemas.microsoft.com/office/powerpoint/2010/main" val="227316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12352</TotalTime>
  <Words>1640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pohon</dc:creator>
  <cp:lastModifiedBy>Ng Lai Kwan Michelle, 吳麗君</cp:lastModifiedBy>
  <cp:revision>1427</cp:revision>
  <dcterms:created xsi:type="dcterms:W3CDTF">2020-11-18T02:56:58Z</dcterms:created>
  <dcterms:modified xsi:type="dcterms:W3CDTF">2023-05-27T03:38:35Z</dcterms:modified>
</cp:coreProperties>
</file>