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3" d="100"/>
          <a:sy n="53" d="100"/>
        </p:scale>
        <p:origin x="79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 b="0" i="0">
        <a:latin typeface="Iansui" pitchFamily="2" charset="-120"/>
        <a:ea typeface="Iansui" pitchFamily="2" charset="-120"/>
        <a:cs typeface="Iansui" pitchFamily="2" charset="-120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>
            <a:lvl1pPr>
              <a:defRPr b="0" i="0">
                <a:latin typeface="Iansui" pitchFamily="2" charset="-120"/>
                <a:ea typeface="Iansui" pitchFamily="2" charset="-120"/>
                <a:cs typeface="Iansui" pitchFamily="2" charset="-120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2387600" y="6069072"/>
            <a:ext cx="19621500" cy="84125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 b="0" i="0">
                <a:latin typeface="Iansui" pitchFamily="2" charset="-120"/>
                <a:ea typeface="Iansui" pitchFamily="2" charset="-120"/>
                <a:cs typeface="Iansui" pitchFamily="2" charset="-120"/>
                <a:sym typeface="Helvetica Neue Medium"/>
              </a:defRPr>
            </a:lvl1pPr>
          </a:lstStyle>
          <a:p>
            <a:r>
              <a:rPr dirty="0"/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>
            <a:lvl1pPr>
              <a:defRPr b="0" i="0">
                <a:latin typeface="Iansui" pitchFamily="2" charset="-120"/>
                <a:ea typeface="Iansui" pitchFamily="2" charset="-120"/>
                <a:cs typeface="Iansui" pitchFamily="2" charset="-120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ansui" pitchFamily="2" charset="-120"/>
                <a:ea typeface="Iansui" pitchFamily="2" charset="-120"/>
                <a:cs typeface="Iansui" pitchFamily="2" charset="-120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 b="0" i="0">
                <a:latin typeface="Iansui" pitchFamily="2" charset="-120"/>
                <a:ea typeface="Iansui" pitchFamily="2" charset="-120"/>
                <a:cs typeface="Iansui" pitchFamily="2" charset="-120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0" i="0">
                <a:latin typeface="Iansui" pitchFamily="2" charset="-120"/>
                <a:ea typeface="Iansui" pitchFamily="2" charset="-120"/>
                <a:cs typeface="Iansui" pitchFamily="2" charset="-120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0" i="0">
                <a:latin typeface="Iansui" pitchFamily="2" charset="-120"/>
                <a:ea typeface="Iansui" pitchFamily="2" charset="-120"/>
                <a:cs typeface="Iansui" pitchFamily="2" charset="-120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0" i="0">
                <a:latin typeface="Iansui" pitchFamily="2" charset="-120"/>
                <a:ea typeface="Iansui" pitchFamily="2" charset="-120"/>
                <a:cs typeface="Iansui" pitchFamily="2" charset="-120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andy path between two hills leading to the ocean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Heron flying low over a beach with a short fence in the foreground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View of beach and sea from a grassy sand dune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78675" y="13081000"/>
            <a:ext cx="613951" cy="471924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 i="0">
                <a:latin typeface="Iansui" pitchFamily="2" charset="-120"/>
                <a:ea typeface="Iansui" pitchFamily="2" charset="-120"/>
                <a:cs typeface="Iansui" pitchFamily="2" charset="-120"/>
                <a:sym typeface="Helvetica Neue Light"/>
              </a:defRPr>
            </a:lvl1pPr>
          </a:lstStyle>
          <a:p>
            <a:fld id="{86CB4B4D-7CA3-9044-876B-883B54F8677D}" type="slidenum">
              <a:rPr lang="en-HK" smtClean="0"/>
              <a:pPr/>
              <a:t>‹#›</a:t>
            </a:fld>
            <a:endParaRPr lang="en-H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Iansui" pitchFamily="2" charset="-120"/>
          <a:ea typeface="Iansui" pitchFamily="2" charset="-120"/>
          <a:cs typeface="Iansui" pitchFamily="2" charset="-120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Iansui" pitchFamily="2" charset="-120"/>
          <a:ea typeface="Iansui" pitchFamily="2" charset="-120"/>
          <a:cs typeface="Iansui" pitchFamily="2" charset="-120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Iansui" pitchFamily="2" charset="-120"/>
          <a:ea typeface="Iansui" pitchFamily="2" charset="-120"/>
          <a:cs typeface="Iansui" pitchFamily="2" charset="-120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Iansui" pitchFamily="2" charset="-120"/>
          <a:ea typeface="Iansui" pitchFamily="2" charset="-120"/>
          <a:cs typeface="Iansui" pitchFamily="2" charset="-120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Iansui" pitchFamily="2" charset="-120"/>
          <a:ea typeface="Iansui" pitchFamily="2" charset="-120"/>
          <a:cs typeface="Iansui" pitchFamily="2" charset="-120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Iansui" pitchFamily="2" charset="-120"/>
          <a:ea typeface="Iansui" pitchFamily="2" charset="-120"/>
          <a:cs typeface="Iansui" pitchFamily="2" charset="-120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Box 3"/>
          <p:cNvSpPr txBox="1"/>
          <p:nvPr/>
        </p:nvSpPr>
        <p:spPr>
          <a:xfrm>
            <a:off x="7895152" y="3021719"/>
            <a:ext cx="8424213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r>
              <a:t>以斯拉記第八章</a:t>
            </a:r>
          </a:p>
        </p:txBody>
      </p:sp>
      <p:sp>
        <p:nvSpPr>
          <p:cNvPr id="120" name="TextBox 4"/>
          <p:cNvSpPr txBox="1"/>
          <p:nvPr/>
        </p:nvSpPr>
        <p:spPr>
          <a:xfrm>
            <a:off x="7416800" y="4992714"/>
            <a:ext cx="9380916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〈重建與被重建〉</a:t>
            </a:r>
          </a:p>
        </p:txBody>
      </p:sp>
      <p:sp>
        <p:nvSpPr>
          <p:cNvPr id="121" name="TextBox 5"/>
          <p:cNvSpPr txBox="1"/>
          <p:nvPr/>
        </p:nvSpPr>
        <p:spPr>
          <a:xfrm>
            <a:off x="8750254" y="6969643"/>
            <a:ext cx="6714008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蒙恩的使者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81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82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83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84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85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86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187" name="我召集這些人在流入亞哈瓦的河旁邊，我們在那裏紮營三日。我查看百姓和祭司，發現並沒有利未人在那裏...(v.15)"/>
          <p:cNvSpPr/>
          <p:nvPr/>
        </p:nvSpPr>
        <p:spPr>
          <a:xfrm>
            <a:off x="546472" y="471979"/>
            <a:ext cx="12931669" cy="5502654"/>
          </a:xfrm>
          <a:prstGeom prst="roundRect">
            <a:avLst>
              <a:gd name="adj" fmla="val 22749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60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我召集這些人在流入亞哈瓦的河旁邊，我們在那裏紮營三日。我查看百姓和祭司，發現並沒有利未人在那裏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...(v.15)</a:t>
            </a:r>
          </a:p>
        </p:txBody>
      </p:sp>
      <p:sp>
        <p:nvSpPr>
          <p:cNvPr id="188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91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9A403E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92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93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94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95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96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197" name="我召集這些人在流入亞哈瓦的河旁邊，我們在那裏紮營三日。我查看百姓和祭司，發現並沒有利未人在那裏...(v.15)"/>
          <p:cNvSpPr/>
          <p:nvPr/>
        </p:nvSpPr>
        <p:spPr>
          <a:xfrm>
            <a:off x="546472" y="471979"/>
            <a:ext cx="12931669" cy="5502654"/>
          </a:xfrm>
          <a:prstGeom prst="roundRect">
            <a:avLst>
              <a:gd name="adj" fmla="val 22749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60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我召集這些人在流入亞哈瓦的河旁邊，我們在那裏紮營三日。我查看百姓和祭司，發現並沒有利未人在那裏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...(v.15)</a:t>
            </a:r>
          </a:p>
        </p:txBody>
      </p:sp>
      <p:sp>
        <p:nvSpPr>
          <p:cNvPr id="198" name="16就派人到以利以謝、亞列、示瑪雅、以利拿單、雅立、以利拿單、拿單、撒迦利亞、米書蘭等領袖，以及約雅立和以利拿單教師那裏。17我吩咐他們往迦西斐雅地方去見那裏的領袖易多，又告訴他們當向易多和他的弟兄，就是迦西斐雅那地方的殿役說甚麼話，好為我們神的殿帶事奉的人來。18蒙我們神施恩的手幫助我們，他們在以色列的曾孫，利未的孫子，抹利的後裔中帶了一個精明的人來，就是示利比，還有他的眾子與兄弟共十八人。19另外，還有哈沙比雅，同著他有米拉利的子孫耶篩亞，以及他的眾子和兄弟共二十人。20從前大衛和眾領袖派殿役服事利"/>
          <p:cNvSpPr/>
          <p:nvPr/>
        </p:nvSpPr>
        <p:spPr>
          <a:xfrm>
            <a:off x="553262" y="6517054"/>
            <a:ext cx="12862837" cy="6675689"/>
          </a:xfrm>
          <a:prstGeom prst="roundRect">
            <a:avLst>
              <a:gd name="adj" fmla="val 4172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l" defTabSz="1219200">
              <a:lnSpc>
                <a:spcPts val="4700"/>
              </a:lnSpc>
              <a:defRPr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rPr>
                <a:solidFill>
                  <a:srgbClr val="AAAAAA"/>
                </a:solidFill>
              </a:rPr>
              <a:t>16</a:t>
            </a:r>
            <a:r>
              <a:t>就派人到以利以謝、亞列、示瑪雅、以利拿單、雅立、以利拿單、拿單、撒迦利亞、米書蘭等領袖，以及約雅立和以利拿單教師那裏。</a:t>
            </a:r>
            <a:r>
              <a:rPr>
                <a:solidFill>
                  <a:srgbClr val="AAAAAA"/>
                </a:solidFill>
              </a:rPr>
              <a:t>17</a:t>
            </a:r>
            <a:r>
              <a:t>我吩咐他們往迦西斐雅地方去見那裏的領袖易多，又告訴他們當向易多和他的弟兄，就是迦西斐雅那地方的殿役說甚麼話，好為我們神的殿帶事奉的人來。</a:t>
            </a:r>
            <a:r>
              <a:rPr>
                <a:solidFill>
                  <a:srgbClr val="AAAAAA"/>
                </a:solidFill>
              </a:rPr>
              <a:t>18</a:t>
            </a:r>
            <a:r>
              <a:t>蒙我們神施恩的手幫助我們，他們在以色列的曾孫，利未的孫子，抹利的後裔中帶了一個精明的人來，就是示利比，還有他的眾子與兄弟共十八人。</a:t>
            </a:r>
            <a:r>
              <a:rPr>
                <a:solidFill>
                  <a:srgbClr val="AAAAAA"/>
                </a:solidFill>
              </a:rPr>
              <a:t>19</a:t>
            </a:r>
            <a:r>
              <a:t>另外，還有哈沙比雅，同著他有米拉利的子孫耶篩亞，以及他的眾子和兄弟共二十人。</a:t>
            </a:r>
            <a:r>
              <a:rPr>
                <a:solidFill>
                  <a:srgbClr val="AAAAAA"/>
                </a:solidFill>
              </a:rPr>
              <a:t>20</a:t>
            </a:r>
            <a:r>
              <a:t>從前大衛和眾領袖派殿役服事利未人，現在從這殿役中也帶了二百二十人來，全都是按名指定的。</a:t>
            </a:r>
          </a:p>
        </p:txBody>
      </p:sp>
      <p:sp>
        <p:nvSpPr>
          <p:cNvPr id="199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02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9A403E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03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04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05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06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07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208" name="那時，我在亞哈瓦河邊宣告禁食，為要在我們神面前刻苦己心，求他使我們和我們的孩子，以及一切所有的，都得平坦的道路。...(v.21)"/>
          <p:cNvSpPr/>
          <p:nvPr/>
        </p:nvSpPr>
        <p:spPr>
          <a:xfrm>
            <a:off x="546472" y="471979"/>
            <a:ext cx="12931669" cy="5502654"/>
          </a:xfrm>
          <a:prstGeom prst="roundRect">
            <a:avLst>
              <a:gd name="adj" fmla="val 22749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60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那時，我在亞哈瓦河邊宣告禁食，為要在我們神面前刻苦己心，求他使我們和我們的孩子，以及一切所有的，都得平坦的道路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。...(v.21)</a:t>
            </a:r>
          </a:p>
        </p:txBody>
      </p:sp>
      <p:sp>
        <p:nvSpPr>
          <p:cNvPr id="209" name="22我以求王撥步兵騎兵幫助我們抵擋路上的仇敵為羞愧，因我們曾對王說：「我們神施恩的手必幫助凡尋求他的，但他的能力和憤怒必攻擊凡離棄他的。」23我們為此禁食祈求我們的神，他就應允我們。"/>
          <p:cNvSpPr/>
          <p:nvPr/>
        </p:nvSpPr>
        <p:spPr>
          <a:xfrm>
            <a:off x="553262" y="6517054"/>
            <a:ext cx="12862837" cy="6675689"/>
          </a:xfrm>
          <a:prstGeom prst="roundRect">
            <a:avLst>
              <a:gd name="adj" fmla="val 4172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l" defTabSz="1219200">
              <a:lnSpc>
                <a:spcPts val="7000"/>
              </a:lnSpc>
              <a:defRPr sz="47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rPr>
                <a:solidFill>
                  <a:srgbClr val="AAAAAA"/>
                </a:solidFill>
              </a:rPr>
              <a:t>22</a:t>
            </a:r>
            <a:r>
              <a:t>我以求王撥步兵騎兵幫助我們抵擋路上的仇敵為羞愧，因我們曾對王說：「我們神施恩的手必幫助凡尋求他的，但他的能力和憤怒必攻擊凡離棄他的。」</a:t>
            </a:r>
            <a:r>
              <a:rPr>
                <a:solidFill>
                  <a:srgbClr val="AAAAAA"/>
                </a:solidFill>
              </a:rPr>
              <a:t>23</a:t>
            </a:r>
            <a:r>
              <a:t>我們為此禁食祈求我們的神，他就應允我們。</a:t>
            </a:r>
          </a:p>
        </p:txBody>
      </p:sp>
      <p:sp>
        <p:nvSpPr>
          <p:cNvPr id="210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13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9A403E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14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15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16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17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18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219" name="我分派十二位祭司長，就是示利比、哈沙比雅和與他們一起的兄弟十人，25把王和謀士、軍官，並在那裏的以色列眾人為我們神殿所獻的金銀和器皿，都秤了交給他們。...(v.24-25)"/>
          <p:cNvSpPr/>
          <p:nvPr/>
        </p:nvSpPr>
        <p:spPr>
          <a:xfrm>
            <a:off x="546472" y="471979"/>
            <a:ext cx="12931669" cy="5910616"/>
          </a:xfrm>
          <a:prstGeom prst="roundRect">
            <a:avLst>
              <a:gd name="adj" fmla="val 21179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55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我分派十二位祭司長，就是示利比、哈沙比雅和與他們一起的兄弟十人，</a:t>
            </a:r>
            <a:r>
              <a:rPr b="0" dirty="0">
                <a:solidFill>
                  <a:srgbClr val="AAAAAA"/>
                </a:solidFill>
                <a:latin typeface="Iansui" pitchFamily="2" charset="-120"/>
                <a:ea typeface="Iansui" pitchFamily="2" charset="-120"/>
                <a:cs typeface="Iansui" pitchFamily="2" charset="-120"/>
              </a:rPr>
              <a:t>25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把王和謀士、軍官，並在那裏的以色列眾人為我們神殿所獻的金銀和器皿，都秤了交給他們。...(v.24-25)</a:t>
            </a:r>
          </a:p>
        </p:txBody>
      </p:sp>
      <p:sp>
        <p:nvSpPr>
          <p:cNvPr id="220" name="26我秤了交在他們手中的有六百五十他連得銀子，一百他連得銀器，一百他連得金子，27二十個金碗，值一千達利克，上等光亮的銅器皿兩個，珍貴如金。28我對他們說：「你們歸耶和華為聖，器皿也歸為聖；金銀是甘心獻給耶和華－你們列祖之神的。29你們要警醒看守，直到你們在祭司長和利未族長，以及以色列的各族長面前，在耶路撒冷耶和華殿的庫房內，把這些過了秤。」30於是，祭司和利未人把秤過的金銀和器皿接過來，要帶到耶路撒冷我們神的殿裏。"/>
          <p:cNvSpPr/>
          <p:nvPr/>
        </p:nvSpPr>
        <p:spPr>
          <a:xfrm>
            <a:off x="553262" y="6645607"/>
            <a:ext cx="12862837" cy="6547136"/>
          </a:xfrm>
          <a:prstGeom prst="roundRect">
            <a:avLst>
              <a:gd name="adj" fmla="val 4254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l" defTabSz="1219200">
              <a:lnSpc>
                <a:spcPts val="4800"/>
              </a:lnSpc>
              <a:defRPr sz="37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rPr>
                <a:solidFill>
                  <a:srgbClr val="AAAAAA"/>
                </a:solidFill>
              </a:rPr>
              <a:t>26</a:t>
            </a:r>
            <a:r>
              <a:t>我秤了交在他們手中的有六百五十他連得銀子，一百他連得銀器，一百他連得金子，</a:t>
            </a:r>
            <a:r>
              <a:rPr>
                <a:solidFill>
                  <a:srgbClr val="AAAAAA"/>
                </a:solidFill>
              </a:rPr>
              <a:t>27</a:t>
            </a:r>
            <a:r>
              <a:t>二十個金碗，值一千達利克，上等光亮的銅器皿兩個，珍貴如金。</a:t>
            </a:r>
            <a:r>
              <a:rPr>
                <a:solidFill>
                  <a:srgbClr val="AAAAAA"/>
                </a:solidFill>
              </a:rPr>
              <a:t>28</a:t>
            </a:r>
            <a:r>
              <a:t>我對他們說：「你們歸耶和華為聖，器皿也歸為聖；金銀是甘心獻給耶和華－你們列祖之神的。</a:t>
            </a:r>
            <a:r>
              <a:rPr>
                <a:solidFill>
                  <a:srgbClr val="AAAAAA"/>
                </a:solidFill>
              </a:rPr>
              <a:t>29</a:t>
            </a:r>
            <a:r>
              <a:t>你們要警醒看守，直到你們在祭司長和利未族長，以及以色列的各族長面前，在耶路撒冷耶和華殿的庫房內，把這些過了秤。」</a:t>
            </a:r>
            <a:r>
              <a:rPr>
                <a:solidFill>
                  <a:srgbClr val="AAAAAA"/>
                </a:solidFill>
              </a:rPr>
              <a:t>30</a:t>
            </a:r>
            <a:r>
              <a:t>於是，祭司和利未人把秤過的金銀和器皿接過來，要帶到耶路撒冷我們神的殿裏。</a:t>
            </a:r>
          </a:p>
        </p:txBody>
      </p:sp>
      <p:sp>
        <p:nvSpPr>
          <p:cNvPr id="221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24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25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26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27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28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29" name="正月十二日，我們從亞哈瓦河邊起行，要往耶路撒冷去。我們神的手保佑我們，救我們脫離仇敵和路上埋伏之人的手。我們到了耶路撒冷，在那裏住了三日。(v.31-32)"/>
          <p:cNvSpPr/>
          <p:nvPr/>
        </p:nvSpPr>
        <p:spPr>
          <a:xfrm>
            <a:off x="4285482" y="8456593"/>
            <a:ext cx="9635764" cy="4910402"/>
          </a:xfrm>
          <a:prstGeom prst="roundRect">
            <a:avLst>
              <a:gd name="adj" fmla="val 21375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45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正月十二日，我們從亞哈瓦河邊起行，要往耶路撒冷去。我們神的手保佑我們，救我們脫離仇敵和路上埋伏之人的手。我們到了耶路撒冷，在那裏住了三日。(v.31-32)</a:t>
            </a:r>
          </a:p>
        </p:txBody>
      </p:sp>
      <p:sp>
        <p:nvSpPr>
          <p:cNvPr id="230" name="行程歷時4個月(v.31-32)"/>
          <p:cNvSpPr/>
          <p:nvPr/>
        </p:nvSpPr>
        <p:spPr>
          <a:xfrm>
            <a:off x="2081562" y="3659679"/>
            <a:ext cx="10757353" cy="2433321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>
            <a:lvl1pPr algn="r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dirty="0">
                <a:latin typeface="Iansui" pitchFamily="2" charset="-120"/>
                <a:ea typeface="Iansui" pitchFamily="2" charset="-120"/>
                <a:cs typeface="Iansui" pitchFamily="2" charset="-120"/>
              </a:rPr>
              <a:t>行程歷時4個月(v.31-32)	</a:t>
            </a:r>
          </a:p>
        </p:txBody>
      </p:sp>
      <p:sp>
        <p:nvSpPr>
          <p:cNvPr id="231" name="B"/>
          <p:cNvSpPr txBox="1"/>
          <p:nvPr/>
        </p:nvSpPr>
        <p:spPr>
          <a:xfrm>
            <a:off x="2901110" y="3787414"/>
            <a:ext cx="1102866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B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solidFill>
            <a:srgbClr val="FFFFFF"/>
          </a:solidFill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34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solidFill>
            <a:srgbClr val="FFFFFF"/>
          </a:solidFill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35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36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37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38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39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240" name="獻禮物(v.33-34)…"/>
          <p:cNvSpPr/>
          <p:nvPr/>
        </p:nvSpPr>
        <p:spPr>
          <a:xfrm>
            <a:off x="3924672" y="8471610"/>
            <a:ext cx="8870873" cy="4869445"/>
          </a:xfrm>
          <a:prstGeom prst="roundRect">
            <a:avLst>
              <a:gd name="adj" fmla="val 257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獻禮物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(v.33-34)</a:t>
            </a:r>
          </a:p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獻燔祭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贖罪祭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(v.35)</a:t>
            </a:r>
          </a:p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諭旨交給總督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省長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(v.36)</a:t>
            </a:r>
          </a:p>
        </p:txBody>
      </p:sp>
      <p:sp>
        <p:nvSpPr>
          <p:cNvPr id="241" name="C"/>
          <p:cNvSpPr txBox="1"/>
          <p:nvPr/>
        </p:nvSpPr>
        <p:spPr>
          <a:xfrm>
            <a:off x="11139574" y="8734948"/>
            <a:ext cx="118462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C</a:t>
            </a:r>
          </a:p>
        </p:txBody>
      </p:sp>
      <p:sp>
        <p:nvSpPr>
          <p:cNvPr id="242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  <p:sp>
        <p:nvSpPr>
          <p:cNvPr id="243" name="行程歷時4個月(v.31-32)"/>
          <p:cNvSpPr/>
          <p:nvPr/>
        </p:nvSpPr>
        <p:spPr>
          <a:xfrm>
            <a:off x="2081562" y="3659679"/>
            <a:ext cx="10757353" cy="2433321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>
            <a:lvl1pPr algn="r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dirty="0">
                <a:latin typeface="Iansui" pitchFamily="2" charset="-120"/>
                <a:ea typeface="Iansui" pitchFamily="2" charset="-120"/>
                <a:cs typeface="Iansui" pitchFamily="2" charset="-120"/>
              </a:rPr>
              <a:t>行程歷時4個月(v.31-32)	</a:t>
            </a:r>
          </a:p>
        </p:txBody>
      </p:sp>
      <p:sp>
        <p:nvSpPr>
          <p:cNvPr id="244" name="B"/>
          <p:cNvSpPr txBox="1"/>
          <p:nvPr/>
        </p:nvSpPr>
        <p:spPr>
          <a:xfrm>
            <a:off x="2901110" y="3787414"/>
            <a:ext cx="1102866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B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47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48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49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50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51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52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253" name="第四日，金銀和器皿都在我們神的殿裏過了秤，交在烏利亞的兒子米利末祭司的手中。同著他的有非尼哈的兒子以利亞撒，還有利未人耶書亞的兒子約撒拔和賓內的兒子挪亞底。那時，這一切都點過秤過了，重量全寫在冊上。(v.33-34)"/>
          <p:cNvSpPr/>
          <p:nvPr/>
        </p:nvSpPr>
        <p:spPr>
          <a:xfrm>
            <a:off x="521768" y="637891"/>
            <a:ext cx="12862838" cy="6547136"/>
          </a:xfrm>
          <a:prstGeom prst="roundRect">
            <a:avLst>
              <a:gd name="adj" fmla="val 4254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>
            <a:lvl1pPr marL="508000" marR="508000" algn="l" defTabSz="1219200">
              <a:lnSpc>
                <a:spcPts val="6500"/>
              </a:lnSpc>
              <a:defRPr sz="50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r>
              <a:t>第四日，金銀和器皿都在我們神的殿裏過了秤，交在烏利亞的兒子米利末祭司的手中。同著他的有非尼哈的兒子以利亞撒，還有利未人耶書亞的兒子約撒拔和賓內的兒子挪亞底。那時，這一切都點過秤過了，重量全寫在冊上。(v.33-34)</a:t>
            </a:r>
          </a:p>
        </p:txBody>
      </p:sp>
      <p:sp>
        <p:nvSpPr>
          <p:cNvPr id="254" name="獻禮物(v.33-34)…"/>
          <p:cNvSpPr/>
          <p:nvPr/>
        </p:nvSpPr>
        <p:spPr>
          <a:xfrm>
            <a:off x="3924672" y="8471610"/>
            <a:ext cx="8870873" cy="4869445"/>
          </a:xfrm>
          <a:prstGeom prst="roundRect">
            <a:avLst>
              <a:gd name="adj" fmla="val 257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5800" b="0" u="sng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獻禮物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(v.33-34)</a:t>
            </a:r>
          </a:p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獻燔祭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贖罪祭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(v.35)</a:t>
            </a:r>
          </a:p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諭旨交給總督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省長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(v.36)</a:t>
            </a:r>
          </a:p>
        </p:txBody>
      </p:sp>
      <p:sp>
        <p:nvSpPr>
          <p:cNvPr id="255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  <p:sp>
        <p:nvSpPr>
          <p:cNvPr id="256" name="C"/>
          <p:cNvSpPr txBox="1"/>
          <p:nvPr/>
        </p:nvSpPr>
        <p:spPr>
          <a:xfrm>
            <a:off x="11139574" y="8734948"/>
            <a:ext cx="118462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C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solidFill>
            <a:srgbClr val="FFFFFF"/>
          </a:solidFill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59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solidFill>
            <a:srgbClr val="FFFFFF"/>
          </a:solidFill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60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61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62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63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64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265" name="獻禮物(v.33-34)…"/>
          <p:cNvSpPr/>
          <p:nvPr/>
        </p:nvSpPr>
        <p:spPr>
          <a:xfrm>
            <a:off x="3924672" y="8471610"/>
            <a:ext cx="8870873" cy="4869445"/>
          </a:xfrm>
          <a:prstGeom prst="roundRect">
            <a:avLst>
              <a:gd name="adj" fmla="val 257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獻禮物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(v.33-34)</a:t>
            </a:r>
          </a:p>
          <a:p>
            <a:pPr lvl="1" algn="l" defTabSz="1219200">
              <a:defRPr sz="5800" b="0" u="sng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獻燔祭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贖罪祭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(v.35)</a:t>
            </a:r>
          </a:p>
          <a:p>
            <a:pPr lvl="1" algn="l" defTabSz="1219200">
              <a:defRPr sz="5800" b="0" u="sng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諭旨交給總督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省長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(v.36)</a:t>
            </a:r>
          </a:p>
        </p:txBody>
      </p:sp>
      <p:sp>
        <p:nvSpPr>
          <p:cNvPr id="266" name="從被擄之地歸回的人向以色列的神獻燔祭，為以色列眾人獻十二頭公牛、九十六隻公綿羊、七十七隻小綿羊，又獻十二隻公山羊作贖罪祭，這些全都是獻給耶和華的燔祭。被擄歸回的人把王的諭旨交給王的總督與河西的省長，他們就支助百姓和神的殿。(.v.35-36)"/>
          <p:cNvSpPr/>
          <p:nvPr/>
        </p:nvSpPr>
        <p:spPr>
          <a:xfrm>
            <a:off x="521768" y="637891"/>
            <a:ext cx="12862838" cy="6547136"/>
          </a:xfrm>
          <a:prstGeom prst="roundRect">
            <a:avLst>
              <a:gd name="adj" fmla="val 4254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l" defTabSz="1219200">
              <a:lnSpc>
                <a:spcPts val="6500"/>
              </a:lnSpc>
              <a:defRPr sz="5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從被擄之地歸回的人向以色列的神</a:t>
            </a:r>
            <a:r>
              <a:rPr u="sng"/>
              <a:t>獻燔祭</a:t>
            </a:r>
            <a:r>
              <a:t>，為以色列眾人獻十二頭公牛、九十六隻公綿羊、七十七隻小綿羊，又獻十二隻公山羊作</a:t>
            </a:r>
            <a:r>
              <a:rPr u="sng"/>
              <a:t>贖罪祭</a:t>
            </a:r>
            <a:r>
              <a:t>，這些全都是獻給耶和華的燔祭。被擄歸回的人</a:t>
            </a:r>
            <a:r>
              <a:rPr u="sng"/>
              <a:t>把王的諭旨交給王的總督與河西的省長</a:t>
            </a:r>
            <a:r>
              <a:t>，他們就支助百姓和神的殿。(.v.35-36)</a:t>
            </a:r>
          </a:p>
        </p:txBody>
      </p:sp>
      <p:sp>
        <p:nvSpPr>
          <p:cNvPr id="267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  <p:sp>
        <p:nvSpPr>
          <p:cNvPr id="268" name="C"/>
          <p:cNvSpPr txBox="1"/>
          <p:nvPr/>
        </p:nvSpPr>
        <p:spPr>
          <a:xfrm>
            <a:off x="11139574" y="8734948"/>
            <a:ext cx="118462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C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chemeClr val="tx1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71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chemeClr val="tx1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72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73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74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75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76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277" name="獻禮物(v.33-34)…"/>
          <p:cNvSpPr/>
          <p:nvPr/>
        </p:nvSpPr>
        <p:spPr>
          <a:xfrm>
            <a:off x="3924672" y="8471610"/>
            <a:ext cx="8870873" cy="4869445"/>
          </a:xfrm>
          <a:prstGeom prst="roundRect">
            <a:avLst>
              <a:gd name="adj" fmla="val 257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獻禮物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(v.33-34)</a:t>
            </a:r>
          </a:p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獻燔祭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贖罪祭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(v.35)</a:t>
            </a:r>
          </a:p>
          <a:p>
            <a:pPr lvl="1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諭旨交給總督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/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省長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(v.36)</a:t>
            </a:r>
          </a:p>
        </p:txBody>
      </p:sp>
      <p:sp>
        <p:nvSpPr>
          <p:cNvPr id="278" name="A"/>
          <p:cNvSpPr txBox="1"/>
          <p:nvPr/>
        </p:nvSpPr>
        <p:spPr>
          <a:xfrm>
            <a:off x="12492957" y="46749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  <p:sp>
        <p:nvSpPr>
          <p:cNvPr id="279" name="C"/>
          <p:cNvSpPr txBox="1"/>
          <p:nvPr/>
        </p:nvSpPr>
        <p:spPr>
          <a:xfrm>
            <a:off x="11139574" y="8734948"/>
            <a:ext cx="118462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C</a:t>
            </a:r>
          </a:p>
        </p:txBody>
      </p:sp>
      <p:sp>
        <p:nvSpPr>
          <p:cNvPr id="280" name="行程歷時4個月(v.31-32)"/>
          <p:cNvSpPr/>
          <p:nvPr/>
        </p:nvSpPr>
        <p:spPr>
          <a:xfrm>
            <a:off x="2081562" y="3659679"/>
            <a:ext cx="10757353" cy="2433321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>
            <a:lvl1pPr algn="r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dirty="0">
                <a:latin typeface="Iansui" pitchFamily="2" charset="-120"/>
                <a:ea typeface="Iansui" pitchFamily="2" charset="-120"/>
                <a:cs typeface="Iansui" pitchFamily="2" charset="-120"/>
              </a:rPr>
              <a:t>行程歷時4個月(v.31-32)	</a:t>
            </a:r>
          </a:p>
        </p:txBody>
      </p:sp>
      <p:sp>
        <p:nvSpPr>
          <p:cNvPr id="281" name="B"/>
          <p:cNvSpPr txBox="1"/>
          <p:nvPr/>
        </p:nvSpPr>
        <p:spPr>
          <a:xfrm>
            <a:off x="2901110" y="3787414"/>
            <a:ext cx="1102866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B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chemeClr val="tx1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84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chemeClr val="tx1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85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86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87" name="巴比倫"/>
          <p:cNvSpPr txBox="1"/>
          <p:nvPr/>
        </p:nvSpPr>
        <p:spPr>
          <a:xfrm>
            <a:off x="14531207" y="6085839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88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89" name="領受使命，使命必達"/>
          <p:cNvSpPr txBox="1"/>
          <p:nvPr/>
        </p:nvSpPr>
        <p:spPr>
          <a:xfrm>
            <a:off x="764204" y="1031292"/>
            <a:ext cx="10741400" cy="1264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marL="677333" indent="-677333" algn="l" defTabSz="1219200">
              <a:lnSpc>
                <a:spcPts val="8900"/>
              </a:lnSpc>
              <a:defRPr sz="92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領受使命，使命必達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拉八21-23)"/>
          <p:cNvSpPr/>
          <p:nvPr/>
        </p:nvSpPr>
        <p:spPr>
          <a:xfrm>
            <a:off x="1466577" y="3387135"/>
            <a:ext cx="21450845" cy="6941730"/>
          </a:xfrm>
          <a:prstGeom prst="roundRect">
            <a:avLst>
              <a:gd name="adj" fmla="val 3728"/>
            </a:avLst>
          </a:prstGeom>
          <a:solidFill>
            <a:srgbClr val="FFFFFF"/>
          </a:solidFill>
          <a:ln w="177800">
            <a:solidFill>
              <a:srgbClr val="FFFFFF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>
            <a:lvl1pPr marL="508000" marR="508000" algn="just" defTabSz="1219200">
              <a:lnSpc>
                <a:spcPts val="73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r>
              <a:t>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拉八21-23)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領受使命，使命必達"/>
          <p:cNvSpPr txBox="1"/>
          <p:nvPr/>
        </p:nvSpPr>
        <p:spPr>
          <a:xfrm>
            <a:off x="764204" y="1031292"/>
            <a:ext cx="10741400" cy="1264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marL="677333" indent="-677333" algn="l" defTabSz="1219200">
              <a:lnSpc>
                <a:spcPts val="8900"/>
              </a:lnSpc>
              <a:defRPr sz="92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領受使命，使命必達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92" name="經驗「神的手」預備 (7章)…"/>
          <p:cNvSpPr/>
          <p:nvPr/>
        </p:nvSpPr>
        <p:spPr>
          <a:xfrm>
            <a:off x="13976870" y="2544021"/>
            <a:ext cx="10043292" cy="3271896"/>
          </a:xfrm>
          <a:prstGeom prst="roundRect">
            <a:avLst>
              <a:gd name="adj" fmla="val 1968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defTabSz="1219200">
              <a:defRPr sz="58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經驗「神的手」預備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 (7章)</a:t>
            </a:r>
          </a:p>
          <a:p>
            <a:pPr defTabSz="1219200">
              <a:defRPr sz="58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經歷「神的手」帶領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 (8章)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extBox 6"/>
          <p:cNvSpPr txBox="1"/>
          <p:nvPr/>
        </p:nvSpPr>
        <p:spPr>
          <a:xfrm>
            <a:off x="692609" y="2474325"/>
            <a:ext cx="25348108" cy="3191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神的手幫助使波斯王允許一齊所求的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(7:6)</a:t>
            </a:r>
          </a:p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神施恩的手幫助完成行程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(7:9)</a:t>
            </a:r>
          </a:p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神的手幫助招聚首領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(7:28; 8:1-14)</a:t>
            </a:r>
          </a:p>
        </p:txBody>
      </p:sp>
      <p:sp>
        <p:nvSpPr>
          <p:cNvPr id="295" name="領受使命，使命必達"/>
          <p:cNvSpPr txBox="1"/>
          <p:nvPr/>
        </p:nvSpPr>
        <p:spPr>
          <a:xfrm>
            <a:off x="764204" y="1031292"/>
            <a:ext cx="10741400" cy="1264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marL="677333" indent="-677333" algn="l" defTabSz="1219200">
              <a:lnSpc>
                <a:spcPts val="8900"/>
              </a:lnSpc>
              <a:defRPr sz="92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領受使命，使命必達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296" name="經驗「神的手」預備 (7章)…"/>
          <p:cNvSpPr/>
          <p:nvPr/>
        </p:nvSpPr>
        <p:spPr>
          <a:xfrm>
            <a:off x="13976870" y="2544021"/>
            <a:ext cx="10043292" cy="3271896"/>
          </a:xfrm>
          <a:prstGeom prst="roundRect">
            <a:avLst>
              <a:gd name="adj" fmla="val 1968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defTabSz="1219200">
              <a:defRPr sz="58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經驗「神的手」預備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 (7章)</a:t>
            </a:r>
          </a:p>
          <a:p>
            <a:pPr defTabSz="1219200">
              <a:defRPr sz="58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經歷「神的手」帶領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 (8章)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Box 6"/>
          <p:cNvSpPr txBox="1"/>
          <p:nvPr/>
        </p:nvSpPr>
        <p:spPr>
          <a:xfrm>
            <a:off x="692609" y="2474325"/>
            <a:ext cx="25348108" cy="6510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神的手幫助使波斯王允許一齊所求的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(7:6)</a:t>
            </a:r>
          </a:p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神施恩的手幫助完成行程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(7:9)</a:t>
            </a:r>
          </a:p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神的手幫助招聚首領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(7:28; 8:1-14)</a:t>
            </a:r>
          </a:p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神施恩的手招聚利未人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(8:18)</a:t>
            </a:r>
          </a:p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 u="sng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神施恩的手必幫助一切尋求祂的人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(8:22)</a:t>
            </a:r>
          </a:p>
          <a:p>
            <a:pPr marL="586539" indent="-586539" algn="l" defTabSz="1219200">
              <a:lnSpc>
                <a:spcPts val="8500"/>
              </a:lnSpc>
              <a:buSzPct val="100000"/>
              <a:buChar char="•"/>
              <a:defRPr sz="52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神的手保佑，在旅途中脫離危險，脫離仇敵的手，完成使命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(v.31)</a:t>
            </a:r>
          </a:p>
        </p:txBody>
      </p:sp>
      <p:sp>
        <p:nvSpPr>
          <p:cNvPr id="299" name="領受使命，使命必達"/>
          <p:cNvSpPr txBox="1"/>
          <p:nvPr/>
        </p:nvSpPr>
        <p:spPr>
          <a:xfrm>
            <a:off x="764204" y="1031292"/>
            <a:ext cx="10741400" cy="1264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marL="677333" indent="-677333" algn="l" defTabSz="1219200">
              <a:lnSpc>
                <a:spcPts val="8900"/>
              </a:lnSpc>
              <a:defRPr sz="92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領受使命，使命必達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300" name="經驗「神的手」預備 (7章)…"/>
          <p:cNvSpPr/>
          <p:nvPr/>
        </p:nvSpPr>
        <p:spPr>
          <a:xfrm>
            <a:off x="13976870" y="2544021"/>
            <a:ext cx="10043292" cy="3271896"/>
          </a:xfrm>
          <a:prstGeom prst="roundRect">
            <a:avLst>
              <a:gd name="adj" fmla="val 1968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defTabSz="1219200">
              <a:defRPr sz="58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經驗「神的手」預備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 (7章)</a:t>
            </a:r>
          </a:p>
          <a:p>
            <a:pPr defTabSz="1219200">
              <a:defRPr sz="58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經歷「神的手」帶領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 (8章)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上帝の手"/>
          <p:cNvSpPr txBox="1"/>
          <p:nvPr/>
        </p:nvSpPr>
        <p:spPr>
          <a:xfrm>
            <a:off x="7042573" y="3037839"/>
            <a:ext cx="10382327" cy="320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609600">
              <a:defRPr sz="20000" b="0">
                <a:solidFill>
                  <a:srgbClr val="4D5156"/>
                </a:solidFill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上帝の手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v.21-23)"/>
          <p:cNvSpPr/>
          <p:nvPr/>
        </p:nvSpPr>
        <p:spPr>
          <a:xfrm>
            <a:off x="1466577" y="2184400"/>
            <a:ext cx="21450845" cy="6941729"/>
          </a:xfrm>
          <a:prstGeom prst="roundRect">
            <a:avLst>
              <a:gd name="adj" fmla="val 3728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just" defTabSz="1219200">
              <a:lnSpc>
                <a:spcPts val="73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v.21-23)</a:t>
            </a:r>
          </a:p>
        </p:txBody>
      </p:sp>
      <p:sp>
        <p:nvSpPr>
          <p:cNvPr id="305" name="TextBox 4"/>
          <p:cNvSpPr txBox="1"/>
          <p:nvPr/>
        </p:nvSpPr>
        <p:spPr>
          <a:xfrm>
            <a:off x="1539545" y="741622"/>
            <a:ext cx="23359831" cy="1115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l" defTabSz="1219200">
              <a:lnSpc>
                <a:spcPts val="9300"/>
              </a:lnSpc>
              <a:defRPr sz="6600" b="0" u="sng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 b="1">
                <a:latin typeface="Calibri"/>
                <a:ea typeface="Calibri"/>
                <a:cs typeface="Calibri"/>
                <a:sym typeface="Calibri"/>
              </a:defRPr>
            </a:pPr>
            <a:r>
              <a:rPr b="0">
                <a:latin typeface="Iansui Regular"/>
                <a:ea typeface="Iansui Regular"/>
                <a:cs typeface="Iansui Regular"/>
                <a:sym typeface="Iansui Regular"/>
              </a:rPr>
              <a:t>我們上帝施恩的手必幫助凡尋求他的人...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TextBox 4"/>
          <p:cNvSpPr txBox="1"/>
          <p:nvPr/>
        </p:nvSpPr>
        <p:spPr>
          <a:xfrm>
            <a:off x="1539545" y="741622"/>
            <a:ext cx="23359831" cy="1115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l" defTabSz="1219200">
              <a:lnSpc>
                <a:spcPts val="9300"/>
              </a:lnSpc>
              <a:defRPr sz="6600" b="0" u="sng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 b="1">
                <a:latin typeface="Calibri"/>
                <a:ea typeface="Calibri"/>
                <a:cs typeface="Calibri"/>
                <a:sym typeface="Calibri"/>
              </a:defRPr>
            </a:pPr>
            <a:r>
              <a:rPr b="0">
                <a:latin typeface="Iansui Regular"/>
                <a:ea typeface="Iansui Regular"/>
                <a:cs typeface="Iansui Regular"/>
                <a:sym typeface="Iansui Regular"/>
              </a:rPr>
              <a:t>我們上帝施恩的手必幫助凡尋求他的人...</a:t>
            </a:r>
          </a:p>
        </p:txBody>
      </p:sp>
      <p:sp>
        <p:nvSpPr>
          <p:cNvPr id="308" name="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v.21-23)"/>
          <p:cNvSpPr/>
          <p:nvPr/>
        </p:nvSpPr>
        <p:spPr>
          <a:xfrm>
            <a:off x="1466577" y="2185204"/>
            <a:ext cx="21450845" cy="6942668"/>
          </a:xfrm>
          <a:prstGeom prst="roundRect">
            <a:avLst>
              <a:gd name="adj" fmla="val 372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just" defTabSz="1219200">
              <a:lnSpc>
                <a:spcPts val="73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v.21-23)</a:t>
            </a:r>
          </a:p>
        </p:txBody>
      </p:sp>
      <p:sp>
        <p:nvSpPr>
          <p:cNvPr id="309" name="正月十二日，我們從亞哈瓦河邊起行，要往耶路撒冷去。我們神的手保佑我們，救我們脫離仇敵和路上埋伏之人的手。(v.31)"/>
          <p:cNvSpPr/>
          <p:nvPr/>
        </p:nvSpPr>
        <p:spPr>
          <a:xfrm>
            <a:off x="1466577" y="9544449"/>
            <a:ext cx="21450846" cy="3341029"/>
          </a:xfrm>
          <a:prstGeom prst="roundRect">
            <a:avLst>
              <a:gd name="adj" fmla="val 7745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>
            <a:lvl1pPr marL="508000" marR="508000" algn="just" defTabSz="1219200">
              <a:lnSpc>
                <a:spcPts val="73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r>
              <a:t>正月十二日，我們從亞哈瓦河邊起行，要往耶路撒冷去。我們神的手保佑我們，救我們脫離仇敵和路上埋伏之人的手。(v.31)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v.21-23)"/>
          <p:cNvSpPr/>
          <p:nvPr/>
        </p:nvSpPr>
        <p:spPr>
          <a:xfrm>
            <a:off x="1466577" y="2184400"/>
            <a:ext cx="21450845" cy="6942667"/>
          </a:xfrm>
          <a:prstGeom prst="roundRect">
            <a:avLst>
              <a:gd name="adj" fmla="val 372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just" defTabSz="1219200">
              <a:lnSpc>
                <a:spcPts val="73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那時，我在亞哈瓦河邊宣告禁食，為要在我們上帝面前刻苦己心，求他使我們和我們的孩子，以及一切所有的，</a:t>
            </a:r>
            <a:r>
              <a:rPr>
                <a:solidFill>
                  <a:srgbClr val="FFFFFF"/>
                </a:solidFill>
              </a:rPr>
              <a:t>都得</a:t>
            </a:r>
            <a:r>
              <a:t>平坦的道路。我以求王撥步兵騎兵幫助我們抵擋路上的仇敵為羞愧，因我們曾對王說：「我們上帝施恩的手必幫助凡</a:t>
            </a:r>
            <a:r>
              <a:rPr>
                <a:solidFill>
                  <a:srgbClr val="FFFFFF"/>
                </a:solidFill>
              </a:rPr>
              <a:t>尋求</a:t>
            </a:r>
            <a:r>
              <a:t>他的，但他的能力和憤怒必攻擊凡離棄他的。」我們為此禁食</a:t>
            </a:r>
            <a:r>
              <a:rPr>
                <a:solidFill>
                  <a:srgbClr val="FFFFFF"/>
                </a:solidFill>
              </a:rPr>
              <a:t>祈求</a:t>
            </a:r>
            <a:r>
              <a:t>我們的上帝，他就應允我們。(v.21-23)</a:t>
            </a:r>
          </a:p>
        </p:txBody>
      </p:sp>
      <p:sp>
        <p:nvSpPr>
          <p:cNvPr id="312" name="TextBox 4"/>
          <p:cNvSpPr txBox="1"/>
          <p:nvPr/>
        </p:nvSpPr>
        <p:spPr>
          <a:xfrm>
            <a:off x="1539545" y="741622"/>
            <a:ext cx="23359831" cy="1115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l" defTabSz="1219200">
              <a:lnSpc>
                <a:spcPts val="9300"/>
              </a:lnSpc>
              <a:defRPr sz="6600" b="0" u="sng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 b="1">
                <a:latin typeface="Calibri"/>
                <a:ea typeface="Calibri"/>
                <a:cs typeface="Calibri"/>
                <a:sym typeface="Calibri"/>
              </a:defRPr>
            </a:pPr>
            <a:r>
              <a:rPr b="0">
                <a:latin typeface="Iansui Regular"/>
                <a:ea typeface="Iansui Regular"/>
                <a:cs typeface="Iansui Regular"/>
                <a:sym typeface="Iansui Regular"/>
              </a:rPr>
              <a:t>我們上帝施恩的手必幫助凡尋求他的人...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那時，我在亞哈瓦河邊宣告禁食，為要在我們上帝面前刻苦己心，求他使我們和我們的孩子，以及一切所有的，都得平坦的道路。我以求王撥步兵騎兵幫助我們抵擋路上的仇敵為羞愧，因我們曾對王說：「我們上帝施恩的手必幫助凡尋求他的，但他的能力和憤怒必攻擊凡離棄他的。」我們為此禁食祈求我們的上帝，他就應允我們。(v.21-23)"/>
          <p:cNvSpPr/>
          <p:nvPr/>
        </p:nvSpPr>
        <p:spPr>
          <a:xfrm>
            <a:off x="1466577" y="2184400"/>
            <a:ext cx="21450845" cy="6942667"/>
          </a:xfrm>
          <a:prstGeom prst="roundRect">
            <a:avLst>
              <a:gd name="adj" fmla="val 372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just" defTabSz="1219200">
              <a:lnSpc>
                <a:spcPts val="73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那時，我在亞哈瓦河邊宣告禁食，為要在我們上帝面前刻苦己心，求他使我們和我們的孩子，以及一切所有的，</a:t>
            </a:r>
            <a:r>
              <a:rPr>
                <a:solidFill>
                  <a:srgbClr val="FFFFFF"/>
                </a:solidFill>
              </a:rPr>
              <a:t>都得</a:t>
            </a:r>
            <a:r>
              <a:t>平坦的道路。我以求王撥步兵騎兵幫助我們抵擋路上的仇敵為羞愧，因我們曾對王說：「我們上帝施恩的手必幫助凡</a:t>
            </a:r>
            <a:r>
              <a:rPr>
                <a:solidFill>
                  <a:srgbClr val="FFFFFF"/>
                </a:solidFill>
              </a:rPr>
              <a:t>尋求</a:t>
            </a:r>
            <a:r>
              <a:t>他的，但他的能力和憤怒必攻擊凡離棄他的。」我們為此禁食</a:t>
            </a:r>
            <a:r>
              <a:rPr>
                <a:solidFill>
                  <a:srgbClr val="FFFFFF"/>
                </a:solidFill>
              </a:rPr>
              <a:t>祈求</a:t>
            </a:r>
            <a:r>
              <a:t>我們的上帝，他就應允我們。(v.21-23)</a:t>
            </a:r>
          </a:p>
        </p:txBody>
      </p:sp>
      <p:sp>
        <p:nvSpPr>
          <p:cNvPr id="315" name="刻苦己心 = 謙卑"/>
          <p:cNvSpPr txBox="1"/>
          <p:nvPr/>
        </p:nvSpPr>
        <p:spPr>
          <a:xfrm>
            <a:off x="1132839" y="10090856"/>
            <a:ext cx="6205221" cy="1019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marL="508000" marR="508000" algn="just" defTabSz="1219200">
              <a:lnSpc>
                <a:spcPts val="73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r>
              <a:t>刻苦己心 = 謙卑</a:t>
            </a:r>
          </a:p>
        </p:txBody>
      </p:sp>
      <p:sp>
        <p:nvSpPr>
          <p:cNvPr id="316" name="TextBox 4"/>
          <p:cNvSpPr txBox="1"/>
          <p:nvPr/>
        </p:nvSpPr>
        <p:spPr>
          <a:xfrm>
            <a:off x="1539545" y="741622"/>
            <a:ext cx="23359831" cy="1115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l" defTabSz="1219200">
              <a:lnSpc>
                <a:spcPts val="9300"/>
              </a:lnSpc>
              <a:defRPr sz="6600" b="0" u="sng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 b="1">
                <a:latin typeface="Calibri"/>
                <a:ea typeface="Calibri"/>
                <a:cs typeface="Calibri"/>
                <a:sym typeface="Calibri"/>
              </a:defRPr>
            </a:pPr>
            <a:r>
              <a:rPr b="0">
                <a:latin typeface="Iansui Regular"/>
                <a:ea typeface="Iansui Regular"/>
                <a:cs typeface="Iansui Regular"/>
                <a:sym typeface="Iansui Regular"/>
              </a:rPr>
              <a:t>我們上帝施恩的手必幫助凡尋求他的人...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Box 3"/>
          <p:cNvSpPr txBox="1"/>
          <p:nvPr/>
        </p:nvSpPr>
        <p:spPr>
          <a:xfrm>
            <a:off x="1540932" y="888451"/>
            <a:ext cx="21977908" cy="2301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 defTabSz="1219200">
              <a:lnSpc>
                <a:spcPts val="9300"/>
              </a:lnSpc>
              <a:defRPr sz="66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「…我們</a:t>
            </a:r>
            <a:r>
              <a:rPr sz="9200"/>
              <a:t>上帝施恩的手</a:t>
            </a:r>
            <a:r>
              <a:t>必幫助</a:t>
            </a:r>
            <a:r>
              <a:rPr sz="9200" u="sng"/>
              <a:t>凡尋求</a:t>
            </a:r>
            <a:r>
              <a:t>他的，</a:t>
            </a:r>
            <a:br/>
            <a:r>
              <a:t>		但他的能力和憤怒必攻擊凡離棄他的。」(拉八22）</a:t>
            </a:r>
          </a:p>
        </p:txBody>
      </p:sp>
      <p:sp>
        <p:nvSpPr>
          <p:cNvPr id="319" name="『所羅門獻殿的時候，耶和華臨到跟所羅門說：   「這稱為我名下的子民，若是...     謙卑自己，禱告，     尋求我的面，轉離他們的惡行，   我必從天上垂聽，赦免他們的罪，醫治他們的地。」』               (代下七14)"/>
          <p:cNvSpPr/>
          <p:nvPr/>
        </p:nvSpPr>
        <p:spPr>
          <a:xfrm>
            <a:off x="1473199" y="3386666"/>
            <a:ext cx="21454535" cy="8605512"/>
          </a:xfrm>
          <a:prstGeom prst="roundRect">
            <a:avLst>
              <a:gd name="adj" fmla="val 30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just" defTabSz="1219200">
              <a:lnSpc>
                <a:spcPts val="106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『所羅門獻殿的時候，耶和華臨到跟所羅門說：</a:t>
            </a:r>
            <a:br/>
            <a:r>
              <a:t>		「這稱為我名下的子民，若是...</a:t>
            </a:r>
            <a:br/>
            <a:r>
              <a:t>				</a:t>
            </a:r>
            <a:r>
              <a:rPr sz="7200"/>
              <a:t>謙卑自己，禱告，</a:t>
            </a:r>
            <a:br>
              <a:rPr sz="7200"/>
            </a:br>
            <a:r>
              <a:rPr sz="7200"/>
              <a:t>				尋求我的面，轉離他們的惡行，</a:t>
            </a:r>
            <a:br/>
            <a:r>
              <a:t>		我必從天上垂聽，赦免他們的罪，醫治他們的地。」』</a:t>
            </a:r>
            <a:br/>
            <a:r>
              <a:t>														(代下七14)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我必睜眼看，側耳聽在此處所獻的禱告。現在我已選擇這殿，分別為聖，使我的名永在其中；我的眼、我的心也必時常在那裏...(代下七15-16)…"/>
          <p:cNvSpPr/>
          <p:nvPr/>
        </p:nvSpPr>
        <p:spPr>
          <a:xfrm>
            <a:off x="1473199" y="3386666"/>
            <a:ext cx="21454535" cy="8605512"/>
          </a:xfrm>
          <a:prstGeom prst="roundRect">
            <a:avLst>
              <a:gd name="adj" fmla="val 30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l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我必睜眼看，側耳聽在此處所獻的禱告。現在我已選擇這殿，分別為聖，使我的名永在其中；我的眼、我的心也必時常在那裏...(代下七15-16)</a:t>
            </a:r>
          </a:p>
          <a:p>
            <a:pPr marL="508000" marR="508000" algn="l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endParaRPr/>
          </a:p>
          <a:p>
            <a:pPr marL="508000" marR="508000" algn="l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你若行在我面前，效法你父大衛所行的，遵行我一切所吩咐你的，		</a:t>
            </a:r>
          </a:p>
          <a:p>
            <a:pPr marL="508000" marR="508000" algn="l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謹守我的律例典章... (代下七17)</a:t>
            </a:r>
          </a:p>
          <a:p>
            <a:pPr marL="508000" marR="508000" algn="l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endParaRPr/>
          </a:p>
          <a:p>
            <a:pPr marL="508000" marR="508000" algn="l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倘若你們轉去，離棄我擺在你們面前的律例誡命，去事奉別神，</a:t>
            </a:r>
            <a:br/>
            <a:r>
              <a:t>敬拜它們...(代下七19)</a:t>
            </a:r>
          </a:p>
        </p:txBody>
      </p:sp>
      <p:sp>
        <p:nvSpPr>
          <p:cNvPr id="322" name="TextBox 3"/>
          <p:cNvSpPr txBox="1"/>
          <p:nvPr/>
        </p:nvSpPr>
        <p:spPr>
          <a:xfrm>
            <a:off x="1540932" y="888451"/>
            <a:ext cx="21977908" cy="2301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 defTabSz="1219200">
              <a:lnSpc>
                <a:spcPts val="9300"/>
              </a:lnSpc>
              <a:defRPr sz="66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「…我們</a:t>
            </a:r>
            <a:r>
              <a:rPr sz="9200"/>
              <a:t>上帝施恩的手</a:t>
            </a:r>
            <a:r>
              <a:t>必幫助</a:t>
            </a:r>
            <a:r>
              <a:rPr sz="9200" u="sng"/>
              <a:t>凡尋求</a:t>
            </a:r>
            <a:r>
              <a:t>他的，</a:t>
            </a:r>
            <a:br/>
            <a:r>
              <a:t>		但他的能力和憤怒必攻擊凡離棄他的。」(拉八22）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4"/>
          <p:cNvSpPr txBox="1"/>
          <p:nvPr/>
        </p:nvSpPr>
        <p:spPr>
          <a:xfrm>
            <a:off x="3000928" y="2595075"/>
            <a:ext cx="18975633" cy="1309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l" defTabSz="1219200">
              <a:lnSpc>
                <a:spcPts val="12000"/>
              </a:lnSpc>
              <a:defRPr sz="8400" b="0">
                <a:latin typeface="Calibri"/>
                <a:ea typeface="Calibri"/>
                <a:cs typeface="Calibri"/>
                <a:sym typeface="Calibri"/>
              </a:defRPr>
            </a:pPr>
            <a:r>
              <a:rPr dirty="0" err="1">
                <a:latin typeface="Iansui Regular"/>
                <a:ea typeface="Iansui Regular"/>
                <a:cs typeface="Iansui Regular"/>
                <a:sym typeface="Iansui Regular"/>
              </a:rPr>
              <a:t>重建聖殿</a:t>
            </a:r>
            <a:r>
              <a:rPr dirty="0">
                <a:latin typeface="Iansui Regular"/>
                <a:ea typeface="Iansui Regular"/>
                <a:cs typeface="Iansui Regular"/>
                <a:sym typeface="Iansui Regular"/>
              </a:rPr>
              <a:t> 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- </a:t>
            </a:r>
            <a:r>
              <a:rPr dirty="0" err="1">
                <a:latin typeface="Iansui Regular"/>
                <a:ea typeface="Iansui Regular"/>
                <a:cs typeface="Iansui Regular"/>
                <a:sym typeface="Iansui Regular"/>
              </a:rPr>
              <a:t>所羅巴伯</a:t>
            </a:r>
            <a:r>
              <a:rPr dirty="0">
                <a:latin typeface="Iansui Regular"/>
                <a:ea typeface="Iansui Regular"/>
                <a:cs typeface="Iansui Regular"/>
                <a:sym typeface="Iansui Regular"/>
              </a:rPr>
              <a:t>(以斯拉記1-6章)</a:t>
            </a:r>
          </a:p>
        </p:txBody>
      </p:sp>
      <p:sp>
        <p:nvSpPr>
          <p:cNvPr id="126" name="TextBox 5"/>
          <p:cNvSpPr txBox="1"/>
          <p:nvPr/>
        </p:nvSpPr>
        <p:spPr>
          <a:xfrm>
            <a:off x="3000928" y="4571988"/>
            <a:ext cx="21516446" cy="1309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l" defTabSz="1219200">
              <a:lnSpc>
                <a:spcPts val="12000"/>
              </a:lnSpc>
              <a:defRPr sz="8400" b="0">
                <a:latin typeface="Calibri"/>
                <a:ea typeface="Calibri"/>
                <a:cs typeface="Calibri"/>
                <a:sym typeface="Calibri"/>
              </a:defRPr>
            </a:pPr>
            <a:r>
              <a:rPr dirty="0" err="1">
                <a:latin typeface="Iansui Regular"/>
                <a:ea typeface="Iansui Regular"/>
                <a:cs typeface="Iansui Regular"/>
                <a:sym typeface="Iansui Regular"/>
              </a:rPr>
              <a:t>恢復聖殿祭祀</a:t>
            </a:r>
            <a:r>
              <a:rPr dirty="0">
                <a:latin typeface="Iansui Regular"/>
                <a:ea typeface="Iansui Regular"/>
                <a:cs typeface="Iansui Regular"/>
                <a:sym typeface="Iansui Regular"/>
              </a:rPr>
              <a:t> 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- </a:t>
            </a:r>
            <a:r>
              <a:rPr dirty="0" err="1">
                <a:latin typeface="Iansui Regular"/>
                <a:ea typeface="Iansui Regular"/>
                <a:cs typeface="Iansui Regular"/>
                <a:sym typeface="Iansui Regular"/>
              </a:rPr>
              <a:t>以斯拉</a:t>
            </a:r>
            <a:r>
              <a:rPr dirty="0">
                <a:latin typeface="Iansui Regular"/>
                <a:ea typeface="Iansui Regular"/>
                <a:cs typeface="Iansui Regular"/>
                <a:sym typeface="Iansui Regular"/>
              </a:rPr>
              <a:t>(以斯拉記7-10章)</a:t>
            </a:r>
          </a:p>
        </p:txBody>
      </p:sp>
      <p:sp>
        <p:nvSpPr>
          <p:cNvPr id="127" name="TextBox 6"/>
          <p:cNvSpPr txBox="1"/>
          <p:nvPr/>
        </p:nvSpPr>
        <p:spPr>
          <a:xfrm>
            <a:off x="3000928" y="6548901"/>
            <a:ext cx="15379098" cy="1309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l" defTabSz="1219200">
              <a:lnSpc>
                <a:spcPts val="12000"/>
              </a:lnSpc>
              <a:defRPr sz="8400" b="0">
                <a:latin typeface="Calibri"/>
                <a:ea typeface="Calibri"/>
                <a:cs typeface="Calibri"/>
                <a:sym typeface="Calibri"/>
              </a:defRPr>
            </a:pPr>
            <a:r>
              <a:rPr dirty="0" err="1">
                <a:latin typeface="Iansui Regular"/>
                <a:ea typeface="Iansui Regular"/>
                <a:cs typeface="Iansui Regular"/>
                <a:sym typeface="Iansui Regular"/>
              </a:rPr>
              <a:t>重建城牆</a:t>
            </a:r>
            <a:r>
              <a:rPr dirty="0">
                <a:latin typeface="Iansui Regular"/>
                <a:ea typeface="Iansui Regular"/>
                <a:cs typeface="Iansui Regular"/>
                <a:sym typeface="Iansui Regular"/>
              </a:rPr>
              <a:t> 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- </a:t>
            </a:r>
            <a:r>
              <a:rPr dirty="0" err="1">
                <a:latin typeface="Iansui Regular"/>
                <a:ea typeface="Iansui Regular"/>
                <a:cs typeface="Iansui Regular"/>
                <a:sym typeface="Iansui Regular"/>
              </a:rPr>
              <a:t>尼希米</a:t>
            </a:r>
            <a:r>
              <a:rPr dirty="0">
                <a:latin typeface="Iansui Regular"/>
                <a:ea typeface="Iansui Regular"/>
                <a:cs typeface="Iansui Regular"/>
                <a:sym typeface="Iansui Regular"/>
              </a:rPr>
              <a:t>(</a:t>
            </a:r>
            <a:r>
              <a:rPr dirty="0" err="1">
                <a:latin typeface="Iansui Regular"/>
                <a:ea typeface="Iansui Regular"/>
                <a:cs typeface="Iansui Regular"/>
                <a:sym typeface="Iansui Regular"/>
              </a:rPr>
              <a:t>尼希米記</a:t>
            </a:r>
            <a:r>
              <a:rPr dirty="0">
                <a:latin typeface="Iansui Regular"/>
                <a:ea typeface="Iansui Regular"/>
                <a:cs typeface="Iansui Regular"/>
                <a:sym typeface="Iansui Regular"/>
              </a:rPr>
              <a:t>)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...我就必把以色列人從我賜給他們的地上連根拔起，也必從我面前捨棄那為我名所分別為聖的殿，使它在萬民中成為笑柄，被人譏誚。…"/>
          <p:cNvSpPr/>
          <p:nvPr/>
        </p:nvSpPr>
        <p:spPr>
          <a:xfrm>
            <a:off x="1473199" y="3386666"/>
            <a:ext cx="21454535" cy="8605512"/>
          </a:xfrm>
          <a:prstGeom prst="roundRect">
            <a:avLst>
              <a:gd name="adj" fmla="val 30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just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...我就必把以色列人從我賜給他們的地上連根拔起，也必從我面前捨棄那為我名所分別為聖的殿，使它在萬民中成為笑柄，被人譏誚。</a:t>
            </a:r>
          </a:p>
          <a:p>
            <a:pPr marL="508000" marR="508000" algn="just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endParaRPr/>
          </a:p>
          <a:p>
            <a:pPr marL="508000" marR="508000" algn="just" defTabSz="1219200">
              <a:defRPr sz="52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這殿雖然崇高，將來凡經過的人必驚訝說：『耶和華為何向這地和這殿如此行呢？』人必說：『因為此地的人離棄領他們祖先出埃及地的耶和華－他們的神，去親近別神，敬拜事奉它們，所以耶和華使這一切災禍臨到他們。』(代下七20-22)</a:t>
            </a:r>
          </a:p>
        </p:txBody>
      </p:sp>
      <p:sp>
        <p:nvSpPr>
          <p:cNvPr id="325" name="TextBox 3"/>
          <p:cNvSpPr txBox="1"/>
          <p:nvPr/>
        </p:nvSpPr>
        <p:spPr>
          <a:xfrm>
            <a:off x="1540932" y="888451"/>
            <a:ext cx="21977908" cy="2301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 defTabSz="1219200">
              <a:lnSpc>
                <a:spcPts val="9300"/>
              </a:lnSpc>
              <a:defRPr sz="66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「…我們</a:t>
            </a:r>
            <a:r>
              <a:rPr sz="9200"/>
              <a:t>上帝施恩的手</a:t>
            </a:r>
            <a:r>
              <a:t>必幫助</a:t>
            </a:r>
            <a:r>
              <a:rPr sz="9200" u="sng"/>
              <a:t>凡尋求</a:t>
            </a:r>
            <a:r>
              <a:t>他的，</a:t>
            </a:r>
            <a:br/>
            <a:r>
              <a:t>		但他的能力和憤怒必攻擊凡離棄他的。」(拉八22）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Box 3"/>
          <p:cNvSpPr txBox="1"/>
          <p:nvPr/>
        </p:nvSpPr>
        <p:spPr>
          <a:xfrm>
            <a:off x="1540932" y="888451"/>
            <a:ext cx="21977908" cy="2301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 defTabSz="1219200">
              <a:lnSpc>
                <a:spcPts val="9300"/>
              </a:lnSpc>
              <a:defRPr sz="66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「…我們</a:t>
            </a:r>
            <a:r>
              <a:rPr sz="9200"/>
              <a:t>上帝施恩的手</a:t>
            </a:r>
            <a:r>
              <a:t>必幫助</a:t>
            </a:r>
            <a:r>
              <a:rPr sz="9200" u="sng"/>
              <a:t>凡尋求</a:t>
            </a:r>
            <a:r>
              <a:t>他的，</a:t>
            </a:r>
            <a:br/>
            <a:r>
              <a:t>		但他的能力和憤怒必攻擊凡離棄他的。」(拉八22）</a:t>
            </a:r>
          </a:p>
        </p:txBody>
      </p:sp>
      <p:sp>
        <p:nvSpPr>
          <p:cNvPr id="328" name="『所羅門獻殿的時候，耶和華臨到跟所羅門說：   「這稱為我名下的子民，若是...     謙卑自己，禱告，     尋求我的面，轉離他們的惡行，   我必從天上垂聽，赦免他們的罪，醫治他們的地。」』               (代下七14)"/>
          <p:cNvSpPr/>
          <p:nvPr/>
        </p:nvSpPr>
        <p:spPr>
          <a:xfrm>
            <a:off x="1464733" y="4268488"/>
            <a:ext cx="21454534" cy="8605512"/>
          </a:xfrm>
          <a:prstGeom prst="roundRect">
            <a:avLst>
              <a:gd name="adj" fmla="val 300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just" defTabSz="1219200">
              <a:lnSpc>
                <a:spcPts val="10600"/>
              </a:lnSpc>
              <a:defRPr sz="6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『所羅門獻殿的時候，耶和華臨到跟所羅門說：</a:t>
            </a:r>
            <a:br/>
            <a:r>
              <a:t>		「這稱為我名下的子民，若是...</a:t>
            </a:r>
            <a:br/>
            <a:r>
              <a:t>				</a:t>
            </a:r>
            <a:r>
              <a:rPr sz="7200"/>
              <a:t>謙卑自己，禱告，</a:t>
            </a:r>
            <a:br>
              <a:rPr sz="7200"/>
            </a:br>
            <a:r>
              <a:rPr sz="7200"/>
              <a:t>				尋求我的面，轉離他們的惡行，</a:t>
            </a:r>
            <a:br/>
            <a:r>
              <a:t>		我必從天上垂聽，赦免他們的罪，醫治他們的地。」』</a:t>
            </a:r>
            <a:br/>
            <a:r>
              <a:t>														(代下七14)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0" name="Table 1"/>
          <p:cNvGraphicFramePr/>
          <p:nvPr/>
        </p:nvGraphicFramePr>
        <p:xfrm>
          <a:off x="587851" y="94308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謙卑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禱告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1" name="TextBox 4"/>
          <p:cNvSpPr txBox="1"/>
          <p:nvPr/>
        </p:nvSpPr>
        <p:spPr>
          <a:xfrm>
            <a:off x="7501542" y="1186544"/>
            <a:ext cx="9380916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〈重建與被重建〉</a:t>
            </a:r>
          </a:p>
        </p:txBody>
      </p:sp>
      <p:sp>
        <p:nvSpPr>
          <p:cNvPr id="332" name="TextBox 4"/>
          <p:cNvSpPr txBox="1"/>
          <p:nvPr/>
        </p:nvSpPr>
        <p:spPr>
          <a:xfrm>
            <a:off x="7501542" y="3197672"/>
            <a:ext cx="9380916" cy="2956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/>
          <a:p>
            <a:pPr defTabSz="1219200">
              <a:lnSpc>
                <a:spcPts val="12000"/>
              </a:lnSpc>
              <a:defRPr sz="8400" b="0"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不單是重建聖殿</a:t>
            </a:r>
          </a:p>
          <a:p>
            <a:pPr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也要重建人心</a:t>
            </a:r>
          </a:p>
        </p:txBody>
      </p:sp>
      <p:graphicFrame>
        <p:nvGraphicFramePr>
          <p:cNvPr id="333" name="Table 1-2"/>
          <p:cNvGraphicFramePr/>
          <p:nvPr/>
        </p:nvGraphicFramePr>
        <p:xfrm>
          <a:off x="15294452" y="94435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尋求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轉離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.U.S.H."/>
          <p:cNvSpPr txBox="1"/>
          <p:nvPr/>
        </p:nvSpPr>
        <p:spPr>
          <a:xfrm>
            <a:off x="5918301" y="4527520"/>
            <a:ext cx="427328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Wawati TC Regular"/>
                <a:ea typeface="Wawati TC Regular"/>
                <a:cs typeface="Wawati TC Regular"/>
                <a:sym typeface="Wawati TC Regular"/>
              </a:defRPr>
            </a:lvl1pPr>
          </a:lstStyle>
          <a:p>
            <a:r>
              <a:rPr dirty="0">
                <a:latin typeface="Iansui" pitchFamily="2" charset="-120"/>
                <a:ea typeface="Iansui" pitchFamily="2" charset="-120"/>
                <a:cs typeface="Iansui" pitchFamily="2" charset="-120"/>
              </a:rPr>
              <a:t>P.U.S.H.</a:t>
            </a:r>
          </a:p>
        </p:txBody>
      </p:sp>
      <p:sp>
        <p:nvSpPr>
          <p:cNvPr id="336" name="TextBox 4"/>
          <p:cNvSpPr txBox="1"/>
          <p:nvPr/>
        </p:nvSpPr>
        <p:spPr>
          <a:xfrm>
            <a:off x="9867338" y="481455"/>
            <a:ext cx="14751169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恢復禱告－禱告與神建立關係</a:t>
            </a:r>
          </a:p>
        </p:txBody>
      </p:sp>
      <p:graphicFrame>
        <p:nvGraphicFramePr>
          <p:cNvPr id="337" name="Table 1"/>
          <p:cNvGraphicFramePr/>
          <p:nvPr/>
        </p:nvGraphicFramePr>
        <p:xfrm>
          <a:off x="587851" y="94308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謙卑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禱告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8" name="Table 1-2"/>
          <p:cNvGraphicFramePr/>
          <p:nvPr/>
        </p:nvGraphicFramePr>
        <p:xfrm>
          <a:off x="15294452" y="94435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尋求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轉離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.U.S.H."/>
          <p:cNvSpPr txBox="1"/>
          <p:nvPr/>
        </p:nvSpPr>
        <p:spPr>
          <a:xfrm>
            <a:off x="5918301" y="4222720"/>
            <a:ext cx="427328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Wawati TC Regular"/>
                <a:ea typeface="Wawati TC Regular"/>
                <a:cs typeface="Wawati TC Regular"/>
                <a:sym typeface="Wawati TC Regular"/>
              </a:defRPr>
            </a:lvl1pPr>
          </a:lstStyle>
          <a:p>
            <a:r>
              <a:rPr dirty="0">
                <a:latin typeface="Iansui" pitchFamily="2" charset="-120"/>
                <a:ea typeface="Iansui" pitchFamily="2" charset="-120"/>
                <a:cs typeface="Iansui" pitchFamily="2" charset="-120"/>
              </a:rPr>
              <a:t>P.U.S.H.</a:t>
            </a:r>
          </a:p>
        </p:txBody>
      </p:sp>
      <p:sp>
        <p:nvSpPr>
          <p:cNvPr id="341" name="Pray Until Something Happens"/>
          <p:cNvSpPr txBox="1"/>
          <p:nvPr/>
        </p:nvSpPr>
        <p:spPr>
          <a:xfrm>
            <a:off x="4346295" y="5797322"/>
            <a:ext cx="7474480" cy="738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4000" b="0">
                <a:latin typeface="Wawati TC Regular"/>
                <a:ea typeface="Wawati TC Regular"/>
                <a:cs typeface="Wawati TC Regular"/>
                <a:sym typeface="Wawati TC Regular"/>
              </a:defRPr>
            </a:lvl1pPr>
          </a:lstStyle>
          <a:p>
            <a:r>
              <a:rPr dirty="0">
                <a:latin typeface="Iansui" pitchFamily="2" charset="-120"/>
                <a:ea typeface="Iansui" pitchFamily="2" charset="-120"/>
                <a:cs typeface="Iansui" pitchFamily="2" charset="-120"/>
              </a:rPr>
              <a:t>Pray Until Something Happens</a:t>
            </a:r>
          </a:p>
        </p:txBody>
      </p:sp>
      <p:sp>
        <p:nvSpPr>
          <p:cNvPr id="342" name="TextBox 4"/>
          <p:cNvSpPr txBox="1"/>
          <p:nvPr/>
        </p:nvSpPr>
        <p:spPr>
          <a:xfrm>
            <a:off x="9867338" y="481455"/>
            <a:ext cx="14751169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恢復禱告－禱告與神建立關係</a:t>
            </a:r>
          </a:p>
        </p:txBody>
      </p:sp>
      <p:graphicFrame>
        <p:nvGraphicFramePr>
          <p:cNvPr id="343" name="Table 1"/>
          <p:cNvGraphicFramePr/>
          <p:nvPr/>
        </p:nvGraphicFramePr>
        <p:xfrm>
          <a:off x="587851" y="94308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謙卑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禱告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4" name="Table 1-2"/>
          <p:cNvGraphicFramePr/>
          <p:nvPr/>
        </p:nvGraphicFramePr>
        <p:xfrm>
          <a:off x="15294452" y="94435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尋求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轉離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Box 4"/>
          <p:cNvSpPr txBox="1"/>
          <p:nvPr/>
        </p:nvSpPr>
        <p:spPr>
          <a:xfrm>
            <a:off x="8608154" y="482600"/>
            <a:ext cx="16351828" cy="143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恢復倚靠－群體認定與神的關係</a:t>
            </a:r>
          </a:p>
        </p:txBody>
      </p:sp>
      <p:graphicFrame>
        <p:nvGraphicFramePr>
          <p:cNvPr id="347" name="Table 1"/>
          <p:cNvGraphicFramePr/>
          <p:nvPr/>
        </p:nvGraphicFramePr>
        <p:xfrm>
          <a:off x="587851" y="94308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謙卑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禱告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8" name="Table 1-2"/>
          <p:cNvGraphicFramePr/>
          <p:nvPr/>
        </p:nvGraphicFramePr>
        <p:xfrm>
          <a:off x="15294452" y="94435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尋求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轉離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TextBox 4"/>
          <p:cNvSpPr txBox="1"/>
          <p:nvPr/>
        </p:nvSpPr>
        <p:spPr>
          <a:xfrm>
            <a:off x="9175039" y="482600"/>
            <a:ext cx="17174792" cy="143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恢復祭祀－禮儀見證與神的關係</a:t>
            </a:r>
          </a:p>
        </p:txBody>
      </p:sp>
      <p:graphicFrame>
        <p:nvGraphicFramePr>
          <p:cNvPr id="351" name="Table 1"/>
          <p:cNvGraphicFramePr/>
          <p:nvPr/>
        </p:nvGraphicFramePr>
        <p:xfrm>
          <a:off x="587851" y="94308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謙卑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禱告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2" name="Table 1-2"/>
          <p:cNvGraphicFramePr/>
          <p:nvPr/>
        </p:nvGraphicFramePr>
        <p:xfrm>
          <a:off x="15294452" y="94435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尋求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轉離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TextBox 4"/>
          <p:cNvSpPr txBox="1"/>
          <p:nvPr/>
        </p:nvSpPr>
        <p:spPr>
          <a:xfrm>
            <a:off x="735277" y="1141865"/>
            <a:ext cx="14275486" cy="3225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/>
          <a:p>
            <a:pPr defTabSz="1219200">
              <a:lnSpc>
                <a:spcPts val="13000"/>
              </a:lnSpc>
              <a:defRPr sz="10000" b="0"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讚美一神 萬福之源</a:t>
            </a:r>
          </a:p>
          <a:p>
            <a:pPr defTabSz="1219200">
              <a:lnSpc>
                <a:spcPts val="13000"/>
              </a:lnSpc>
              <a:defRPr sz="10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世上眾生 都當頌讚</a:t>
            </a:r>
          </a:p>
        </p:txBody>
      </p:sp>
      <p:sp>
        <p:nvSpPr>
          <p:cNvPr id="355" name="TextBox 4"/>
          <p:cNvSpPr txBox="1"/>
          <p:nvPr/>
        </p:nvSpPr>
        <p:spPr>
          <a:xfrm>
            <a:off x="10441871" y="4804190"/>
            <a:ext cx="13876593" cy="3225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/>
          <a:p>
            <a:pPr algn="l" defTabSz="1219200">
              <a:lnSpc>
                <a:spcPts val="13000"/>
              </a:lnSpc>
              <a:defRPr sz="10000" b="0"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天使天軍 讚美主恩</a:t>
            </a:r>
          </a:p>
          <a:p>
            <a:pPr algn="l" defTabSz="1219200">
              <a:lnSpc>
                <a:spcPts val="13000"/>
              </a:lnSpc>
              <a:defRPr sz="10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讚美聖父聖子與聖靈</a:t>
            </a:r>
          </a:p>
        </p:txBody>
      </p:sp>
      <p:graphicFrame>
        <p:nvGraphicFramePr>
          <p:cNvPr id="356" name="Table 1"/>
          <p:cNvGraphicFramePr/>
          <p:nvPr/>
        </p:nvGraphicFramePr>
        <p:xfrm>
          <a:off x="587851" y="94308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謙卑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禱告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7" name="Table 1-2"/>
          <p:cNvGraphicFramePr/>
          <p:nvPr/>
        </p:nvGraphicFramePr>
        <p:xfrm>
          <a:off x="15294452" y="9443588"/>
          <a:ext cx="8430828" cy="3887650"/>
        </p:xfrm>
        <a:graphic>
          <a:graphicData uri="http://schemas.openxmlformats.org/drawingml/2006/table">
            <a:tbl>
              <a:tblPr>
                <a:tableStyleId>{2708684C-4D16-4618-839F-0558EEFCDFE6}</a:tableStyleId>
              </a:tblPr>
              <a:tblGrid>
                <a:gridCol w="421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650"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尋求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219200">
                        <a:defRPr sz="1800"/>
                      </a:pPr>
                      <a:r>
                        <a:rPr sz="10000" b="0" i="0" dirty="0" err="1">
                          <a:latin typeface="Iansui" pitchFamily="2" charset="-120"/>
                          <a:ea typeface="Iansui" pitchFamily="2" charset="-120"/>
                          <a:cs typeface="Iansui" pitchFamily="2" charset="-120"/>
                          <a:sym typeface="HanziPen TC Regular"/>
                        </a:rPr>
                        <a:t>轉離</a:t>
                      </a:r>
                      <a:endParaRPr sz="10000" b="0" i="0" dirty="0">
                        <a:latin typeface="Iansui" pitchFamily="2" charset="-120"/>
                        <a:ea typeface="Iansui" pitchFamily="2" charset="-120"/>
                        <a:cs typeface="Iansui" pitchFamily="2" charset="-120"/>
                        <a:sym typeface="HanziPen TC Regular"/>
                      </a:endParaRPr>
                    </a:p>
                  </a:txBody>
                  <a:tcPr marL="0" marR="0" marT="0" marB="0" anchor="ctr" horzOverflow="overflow">
                    <a:lnL w="165100">
                      <a:solidFill>
                        <a:srgbClr val="000000"/>
                      </a:solidFill>
                    </a:lnL>
                    <a:lnR w="165100">
                      <a:solidFill>
                        <a:srgbClr val="000000"/>
                      </a:solidFill>
                    </a:lnR>
                    <a:lnT w="165100">
                      <a:solidFill>
                        <a:srgbClr val="000000"/>
                      </a:solidFill>
                    </a:lnT>
                    <a:lnB w="1651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TextBox 3"/>
          <p:cNvSpPr txBox="1"/>
          <p:nvPr/>
        </p:nvSpPr>
        <p:spPr>
          <a:xfrm>
            <a:off x="12527489" y="1581312"/>
            <a:ext cx="10862574" cy="47074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 defTabSz="1219200">
              <a:lnSpc>
                <a:spcPts val="9300"/>
              </a:lnSpc>
              <a:defRPr sz="8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「我們上帝施恩的手必幫助</a:t>
            </a:r>
            <a:r>
              <a:rPr u="sng"/>
              <a:t>凡尋求</a:t>
            </a:r>
            <a:r>
              <a:t>他的，但他的能力和憤怒必攻擊凡離棄他的。」(拉八22）</a:t>
            </a: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TextBox 4"/>
          <p:cNvSpPr txBox="1"/>
          <p:nvPr/>
        </p:nvSpPr>
        <p:spPr>
          <a:xfrm>
            <a:off x="4496104" y="3158414"/>
            <a:ext cx="14751169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恢復禱告－禱告與神建立關係</a:t>
            </a:r>
          </a:p>
        </p:txBody>
      </p:sp>
      <p:sp>
        <p:nvSpPr>
          <p:cNvPr id="362" name="TextBox 4"/>
          <p:cNvSpPr txBox="1"/>
          <p:nvPr/>
        </p:nvSpPr>
        <p:spPr>
          <a:xfrm>
            <a:off x="4496105" y="4624666"/>
            <a:ext cx="15222307" cy="1432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恢復倚靠－群體認定與神的關係</a:t>
            </a:r>
          </a:p>
        </p:txBody>
      </p:sp>
      <p:sp>
        <p:nvSpPr>
          <p:cNvPr id="363" name="TextBox 4"/>
          <p:cNvSpPr txBox="1"/>
          <p:nvPr/>
        </p:nvSpPr>
        <p:spPr>
          <a:xfrm>
            <a:off x="4496104" y="6090917"/>
            <a:ext cx="15222309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恢復祭祀－禮儀見證與神的關係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0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1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25400">
            <a:solidFill>
              <a:srgbClr val="FFFFFF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2" name="從巴比倫歸回到…"/>
          <p:cNvSpPr txBox="1"/>
          <p:nvPr/>
        </p:nvSpPr>
        <p:spPr>
          <a:xfrm>
            <a:off x="17325443" y="1123299"/>
            <a:ext cx="5509198" cy="19697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從巴比倫歸回到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3" name="巴比倫"/>
          <p:cNvSpPr txBox="1"/>
          <p:nvPr/>
        </p:nvSpPr>
        <p:spPr>
          <a:xfrm>
            <a:off x="14531207" y="6085839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4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5" name="Circle"/>
          <p:cNvSpPr/>
          <p:nvPr/>
        </p:nvSpPr>
        <p:spPr>
          <a:xfrm>
            <a:off x="16658116" y="1011215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6" name="吾珥"/>
          <p:cNvSpPr txBox="1"/>
          <p:nvPr/>
        </p:nvSpPr>
        <p:spPr>
          <a:xfrm>
            <a:off x="18142906" y="8682481"/>
            <a:ext cx="2174952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吾珥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TextBox 3"/>
          <p:cNvSpPr txBox="1"/>
          <p:nvPr/>
        </p:nvSpPr>
        <p:spPr>
          <a:xfrm>
            <a:off x="1056727" y="1219199"/>
            <a:ext cx="23359831" cy="12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l" defTabSz="1219200">
              <a:lnSpc>
                <a:spcPts val="9300"/>
              </a:lnSpc>
              <a:defRPr sz="10600" b="0" u="sng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r>
              <a:t>小組分享：</a:t>
            </a:r>
          </a:p>
        </p:txBody>
      </p:sp>
      <p:sp>
        <p:nvSpPr>
          <p:cNvPr id="366" name="TextBox 5"/>
          <p:cNvSpPr txBox="1"/>
          <p:nvPr/>
        </p:nvSpPr>
        <p:spPr>
          <a:xfrm>
            <a:off x="948804" y="3037772"/>
            <a:ext cx="21164867" cy="10236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1. 分享過去一件「神施恩的手」帶領你經過的事。</a:t>
            </a:r>
          </a:p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2. 你渴望在那一項中「恢復/更新」？</a:t>
            </a:r>
          </a:p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	 － 敬拜生活；</a:t>
            </a:r>
          </a:p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	 － 神話語追求；</a:t>
            </a:r>
          </a:p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	 － 靈修禱告生活；</a:t>
            </a:r>
          </a:p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	 － 在日常生活中倚靠上帝；</a:t>
            </a:r>
          </a:p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	 － 團契相交生活。</a:t>
            </a:r>
          </a:p>
          <a:p>
            <a:pPr algn="just" defTabSz="1219200">
              <a:lnSpc>
                <a:spcPts val="9000"/>
              </a:lnSpc>
              <a:defRPr sz="70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t>3. 小組可定下未來3個月一齊努力實踐的目標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39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40" name="巴比倫"/>
          <p:cNvSpPr txBox="1"/>
          <p:nvPr/>
        </p:nvSpPr>
        <p:spPr>
          <a:xfrm>
            <a:off x="14531207" y="6085839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41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42" name="Circle"/>
          <p:cNvSpPr/>
          <p:nvPr/>
        </p:nvSpPr>
        <p:spPr>
          <a:xfrm>
            <a:off x="16658116" y="1011215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43" name="吾珥"/>
          <p:cNvSpPr txBox="1"/>
          <p:nvPr/>
        </p:nvSpPr>
        <p:spPr>
          <a:xfrm>
            <a:off x="18142906" y="8682481"/>
            <a:ext cx="2174952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吾珥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44" name="第二次「出埃及」…"/>
          <p:cNvSpPr/>
          <p:nvPr/>
        </p:nvSpPr>
        <p:spPr>
          <a:xfrm>
            <a:off x="3936115" y="8641512"/>
            <a:ext cx="10149840" cy="3271896"/>
          </a:xfrm>
          <a:prstGeom prst="roundRect">
            <a:avLst>
              <a:gd name="adj" fmla="val 1968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defTabSz="1219200">
              <a:defRPr sz="7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第二次「出埃及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」</a:t>
            </a:r>
          </a:p>
          <a:p>
            <a:pPr defTabSz="1219200">
              <a:defRPr sz="7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再一次返回「應許之地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」</a:t>
            </a:r>
          </a:p>
        </p:txBody>
      </p:sp>
      <p:sp>
        <p:nvSpPr>
          <p:cNvPr id="145" name="尼希米、以斯拉…"/>
          <p:cNvSpPr/>
          <p:nvPr/>
        </p:nvSpPr>
        <p:spPr>
          <a:xfrm>
            <a:off x="15798094" y="546056"/>
            <a:ext cx="8320558" cy="3576876"/>
          </a:xfrm>
          <a:prstGeom prst="roundRect">
            <a:avLst>
              <a:gd name="adj" fmla="val 16311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尼希米、以斯拉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從巴比倫歸回耶路撒冷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48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49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50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51" name="巴比倫"/>
          <p:cNvSpPr txBox="1"/>
          <p:nvPr/>
        </p:nvSpPr>
        <p:spPr>
          <a:xfrm>
            <a:off x="14531207" y="6085839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52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53" name="54年後再一次歸回"/>
          <p:cNvSpPr/>
          <p:nvPr/>
        </p:nvSpPr>
        <p:spPr>
          <a:xfrm>
            <a:off x="3936115" y="8641512"/>
            <a:ext cx="10149840" cy="3271896"/>
          </a:xfrm>
          <a:prstGeom prst="roundRect">
            <a:avLst>
              <a:gd name="adj" fmla="val 19680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>
            <a:lvl1pPr defTabSz="1219200">
              <a:defRPr sz="72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>
                <a:latin typeface="Iansui" pitchFamily="2" charset="-120"/>
                <a:ea typeface="Iansui" pitchFamily="2" charset="-120"/>
                <a:cs typeface="Iansui" pitchFamily="2" charset="-120"/>
              </a:rPr>
              <a:t>54年後再一次歸回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Box 5"/>
          <p:cNvSpPr txBox="1"/>
          <p:nvPr/>
        </p:nvSpPr>
        <p:spPr>
          <a:xfrm>
            <a:off x="93392" y="3488255"/>
            <a:ext cx="24197216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defTabSz="1219200">
              <a:lnSpc>
                <a:spcPts val="12000"/>
              </a:lnSpc>
              <a:defRPr sz="8400" b="0"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以斯拉作為文士...</a:t>
            </a:r>
          </a:p>
        </p:txBody>
      </p:sp>
      <p:sp>
        <p:nvSpPr>
          <p:cNvPr id="156" name="TextBox 5"/>
          <p:cNvSpPr txBox="1"/>
          <p:nvPr/>
        </p:nvSpPr>
        <p:spPr>
          <a:xfrm>
            <a:off x="8385728" y="5022428"/>
            <a:ext cx="21516446" cy="1432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l" defTabSz="1219200">
              <a:lnSpc>
                <a:spcPts val="12000"/>
              </a:lnSpc>
              <a:defRPr sz="8400" b="0">
                <a:latin typeface="Iansui Regular"/>
                <a:ea typeface="Iansui Regular"/>
                <a:cs typeface="Iansui Regular"/>
                <a:sym typeface="Iansui Regular"/>
              </a:defRPr>
            </a:lvl1pPr>
          </a:lstStyle>
          <a:p>
            <a:pPr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latin typeface="Iansui Regular"/>
                <a:ea typeface="Iansui Regular"/>
                <a:cs typeface="Iansui Regular"/>
                <a:sym typeface="Iansui Regular"/>
              </a:rPr>
              <a:t>恢復聖殿祭祀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59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60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61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62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63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64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165" name="這些是亞達薛西王在位的時候，同我從巴比倫上來的族長和他們的家譜... (v.1)"/>
          <p:cNvSpPr/>
          <p:nvPr/>
        </p:nvSpPr>
        <p:spPr>
          <a:xfrm>
            <a:off x="540378" y="473517"/>
            <a:ext cx="12931670" cy="4447832"/>
          </a:xfrm>
          <a:prstGeom prst="roundRect">
            <a:avLst>
              <a:gd name="adj" fmla="val 28144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65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這些是亞達薛西王在位的時候，同我從巴比倫上來的族長和他們的家譜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... (v.1)</a:t>
            </a:r>
          </a:p>
        </p:txBody>
      </p:sp>
      <p:sp>
        <p:nvSpPr>
          <p:cNvPr id="166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ircle"/>
          <p:cNvSpPr/>
          <p:nvPr/>
        </p:nvSpPr>
        <p:spPr>
          <a:xfrm>
            <a:off x="14441112" y="7895149"/>
            <a:ext cx="2503929" cy="2503930"/>
          </a:xfrm>
          <a:prstGeom prst="ellipse">
            <a:avLst/>
          </a:prstGeom>
          <a:ln w="165100">
            <a:solidFill>
              <a:srgbClr val="000000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69" name="Circle"/>
          <p:cNvSpPr/>
          <p:nvPr/>
        </p:nvSpPr>
        <p:spPr>
          <a:xfrm>
            <a:off x="658100" y="9276444"/>
            <a:ext cx="2503929" cy="2503929"/>
          </a:xfrm>
          <a:prstGeom prst="ellipse">
            <a:avLst/>
          </a:prstGeom>
          <a:ln w="165100">
            <a:solidFill>
              <a:srgbClr val="9A403E"/>
            </a:solidFill>
            <a:miter lim="400000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70" name="Rounded Rectangle"/>
          <p:cNvSpPr/>
          <p:nvPr/>
        </p:nvSpPr>
        <p:spPr>
          <a:xfrm>
            <a:off x="16389563" y="694259"/>
            <a:ext cx="7380955" cy="3113601"/>
          </a:xfrm>
          <a:prstGeom prst="roundRect">
            <a:avLst>
              <a:gd name="adj" fmla="val 15000"/>
            </a:avLst>
          </a:prstGeom>
          <a:solidFill>
            <a:srgbClr val="73FDFF"/>
          </a:solidFill>
          <a:ln w="25400">
            <a:solidFill>
              <a:srgbClr val="4F81BD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60959" tIns="60959" rIns="60959" bIns="60959" anchor="ctr"/>
          <a:lstStyle/>
          <a:p>
            <a:pPr algn="l" defTabSz="1219200">
              <a:defRPr sz="2400" b="0">
                <a:latin typeface="Calibri"/>
                <a:ea typeface="Calibri"/>
                <a:cs typeface="Calibri"/>
                <a:sym typeface="Calibri"/>
              </a:defRPr>
            </a:pP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71" name="以斯拉…"/>
          <p:cNvSpPr txBox="1"/>
          <p:nvPr/>
        </p:nvSpPr>
        <p:spPr>
          <a:xfrm>
            <a:off x="16555999" y="767699"/>
            <a:ext cx="7048081" cy="227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/>
          <a:p>
            <a:pPr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以斯拉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  <a:p>
            <a:pPr defTabSz="1219200">
              <a:defRPr sz="6000" b="0">
                <a:latin typeface="Yuanti TC Regular"/>
                <a:ea typeface="Yuanti TC Regular"/>
                <a:cs typeface="Yuanti TC Regular"/>
                <a:sym typeface="Yuanti TC Regular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從巴比倫到耶路撒冷</a:t>
            </a:r>
            <a:endParaRPr b="0"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72" name="巴比倫"/>
          <p:cNvSpPr txBox="1"/>
          <p:nvPr/>
        </p:nvSpPr>
        <p:spPr>
          <a:xfrm>
            <a:off x="17376007" y="8374953"/>
            <a:ext cx="3200874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巴比倫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73" name="耶路撒冷"/>
          <p:cNvSpPr txBox="1"/>
          <p:nvPr/>
        </p:nvSpPr>
        <p:spPr>
          <a:xfrm>
            <a:off x="316637" y="7137830"/>
            <a:ext cx="4226796" cy="1354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0959" tIns="60959" rIns="60959" bIns="60959">
            <a:spAutoFit/>
          </a:bodyPr>
          <a:lstStyle>
            <a:lvl1pPr algn="l" defTabSz="1219200">
              <a:defRPr sz="8000" b="0">
                <a:latin typeface="Yuanti TC Regular"/>
                <a:ea typeface="Yuanti TC Regular"/>
                <a:cs typeface="Yuanti TC Regular"/>
                <a:sym typeface="Yuanti TC Regular"/>
              </a:defRPr>
            </a:lvl1pPr>
          </a:lstStyle>
          <a:p>
            <a:r>
              <a:rPr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耶路撒冷</a:t>
            </a:r>
            <a:endParaRPr dirty="0">
              <a:latin typeface="Iansui" pitchFamily="2" charset="-120"/>
              <a:ea typeface="Iansui" pitchFamily="2" charset="-120"/>
              <a:cs typeface="Iansui" pitchFamily="2" charset="-120"/>
            </a:endParaRPr>
          </a:p>
        </p:txBody>
      </p:sp>
      <p:sp>
        <p:nvSpPr>
          <p:cNvPr id="174" name="招聚民眾(v.1-14)…"/>
          <p:cNvSpPr/>
          <p:nvPr/>
        </p:nvSpPr>
        <p:spPr>
          <a:xfrm>
            <a:off x="13895779" y="473009"/>
            <a:ext cx="10143077" cy="6876900"/>
          </a:xfrm>
          <a:prstGeom prst="roundRect">
            <a:avLst>
              <a:gd name="adj" fmla="val 18203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招聚民眾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(v.1-14)</a:t>
            </a:r>
          </a:p>
          <a:p>
            <a:pPr lvl="3" algn="l" defTabSz="1219200">
              <a:defRPr sz="58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整頓隊伍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亞哈瓦河邊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招募利未人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(v.15-20)</a:t>
            </a:r>
          </a:p>
          <a:p>
            <a:pPr lvl="4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禱告禁食三日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(v.21-23)</a:t>
            </a:r>
          </a:p>
          <a:p>
            <a:pPr marL="575733" lvl="4" indent="1253066" algn="l" defTabSz="1219200">
              <a:defRPr sz="44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－</a:t>
            </a: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將運送禮物的責任分給</a:t>
            </a:r>
            <a:b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</a:b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12祭司家族(v.24-30)</a:t>
            </a:r>
          </a:p>
        </p:txBody>
      </p:sp>
      <p:sp>
        <p:nvSpPr>
          <p:cNvPr id="175" name="2屬非尼哈的子孫有革順；屬以他瑪的子孫有但以理；屬大衛的子孫有哈突；3屬示迦尼的子孫；屬巴錄的子孫有撒迦利亞，同著他按家譜計算，男丁一百五十人；4屬巴哈‧摩押的子孫有西拉希雅的兒子以利約乃，同著他有男丁二百人；5屬薩土的子孫有雅哈悉的兒子示迦尼，同著他有男丁三百人；6屬亞丁的子孫有約拿單的兒子以別，同著他有男丁五十人；7屬以攔的子孫有亞他利雅的兒子耶篩亞，同著他有男丁七十人；8屬示法提雅的子孫有米迦勒的兒子西巴第雅，同著他有男丁八十人；9屬約押的子孫有耶歇的兒子俄巴底亞，同著他有男丁二百一十八人；10屬"/>
          <p:cNvSpPr/>
          <p:nvPr/>
        </p:nvSpPr>
        <p:spPr>
          <a:xfrm>
            <a:off x="553262" y="5339741"/>
            <a:ext cx="12862837" cy="7853002"/>
          </a:xfrm>
          <a:prstGeom prst="roundRect">
            <a:avLst>
              <a:gd name="adj" fmla="val 3547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marL="508000" marR="508000" algn="l" defTabSz="1219200">
              <a:lnSpc>
                <a:spcPts val="4700"/>
              </a:lnSpc>
              <a:defRPr sz="2500" b="0">
                <a:latin typeface="Iansui Regular"/>
                <a:ea typeface="Iansui Regular"/>
                <a:cs typeface="Iansui Regular"/>
                <a:sym typeface="Iansui Regular"/>
              </a:defRPr>
            </a:pPr>
            <a:r>
              <a:rPr>
                <a:solidFill>
                  <a:srgbClr val="AAAAAA"/>
                </a:solidFill>
              </a:rPr>
              <a:t>2</a:t>
            </a:r>
            <a:r>
              <a:t>屬非尼哈的子孫有革順；屬以他瑪的子孫有但以理；屬大衛的子孫有哈突；</a:t>
            </a:r>
            <a:r>
              <a:rPr>
                <a:solidFill>
                  <a:srgbClr val="AAAAAA"/>
                </a:solidFill>
              </a:rPr>
              <a:t>3</a:t>
            </a:r>
            <a:r>
              <a:t>屬示迦尼的子孫；屬巴錄的子孫有撒迦利亞，同著他按家譜計算，男丁一百五十人；</a:t>
            </a:r>
            <a:r>
              <a:rPr>
                <a:solidFill>
                  <a:srgbClr val="AAAAAA"/>
                </a:solidFill>
              </a:rPr>
              <a:t>4</a:t>
            </a:r>
            <a:r>
              <a:t>屬巴哈‧摩押的子孫有西拉希雅的兒子以利約乃，同著他有男丁二百人；</a:t>
            </a:r>
            <a:r>
              <a:rPr>
                <a:solidFill>
                  <a:srgbClr val="AAAAAA"/>
                </a:solidFill>
              </a:rPr>
              <a:t>5</a:t>
            </a:r>
            <a:r>
              <a:t>屬薩土的子孫有雅哈悉的兒子示迦尼，同著他有男丁三百人；</a:t>
            </a:r>
            <a:r>
              <a:rPr>
                <a:solidFill>
                  <a:srgbClr val="AAAAAA"/>
                </a:solidFill>
              </a:rPr>
              <a:t>6</a:t>
            </a:r>
            <a:r>
              <a:t>屬亞丁的子孫有約拿單的兒子以別，同著他有男丁五十人；</a:t>
            </a:r>
            <a:r>
              <a:rPr>
                <a:solidFill>
                  <a:srgbClr val="AAAAAA"/>
                </a:solidFill>
              </a:rPr>
              <a:t>7</a:t>
            </a:r>
            <a:r>
              <a:t>屬以攔的子孫有亞他利雅的兒子耶篩亞，同著他有男丁七十人；</a:t>
            </a:r>
            <a:r>
              <a:rPr>
                <a:solidFill>
                  <a:srgbClr val="AAAAAA"/>
                </a:solidFill>
              </a:rPr>
              <a:t>8</a:t>
            </a:r>
            <a:r>
              <a:t>屬示法提雅的子孫有米迦勒的兒子西巴第雅，同著他有男丁八十人；</a:t>
            </a:r>
            <a:r>
              <a:rPr>
                <a:solidFill>
                  <a:srgbClr val="AAAAAA"/>
                </a:solidFill>
              </a:rPr>
              <a:t>9</a:t>
            </a:r>
            <a:r>
              <a:t>屬約押的子孫有耶歇的兒子俄巴底亞，同著他有男丁二百一十八人；</a:t>
            </a:r>
            <a:r>
              <a:rPr>
                <a:solidFill>
                  <a:srgbClr val="AAAAAA"/>
                </a:solidFill>
              </a:rPr>
              <a:t>10</a:t>
            </a:r>
            <a:r>
              <a:t>屬巴尼的子孫有約細斐的兒子示羅密，同著他有男丁一百六十人；</a:t>
            </a:r>
            <a:r>
              <a:rPr>
                <a:solidFill>
                  <a:srgbClr val="AAAAAA"/>
                </a:solidFill>
              </a:rPr>
              <a:t>11</a:t>
            </a:r>
            <a:r>
              <a:t>屬比拜的子孫有比拜的兒子撒迦利亞，同著他有男丁二十八人；</a:t>
            </a:r>
            <a:r>
              <a:rPr>
                <a:solidFill>
                  <a:srgbClr val="AAAAAA"/>
                </a:solidFill>
              </a:rPr>
              <a:t>12</a:t>
            </a:r>
            <a:r>
              <a:t>屬押甲的子孫有哈加坦的兒子約哈難，同著他有男丁一百一十人；</a:t>
            </a:r>
            <a:r>
              <a:rPr>
                <a:solidFill>
                  <a:srgbClr val="AAAAAA"/>
                </a:solidFill>
              </a:rPr>
              <a:t>13</a:t>
            </a:r>
            <a:r>
              <a:t>屬亞多尼干的子孫，就是晚到的，他們的名字是以利法列、耶利、示瑪雅，同著他們有男丁六十人；</a:t>
            </a:r>
            <a:r>
              <a:rPr>
                <a:solidFill>
                  <a:srgbClr val="AAAAAA"/>
                </a:solidFill>
              </a:rPr>
              <a:t>14</a:t>
            </a:r>
            <a:r>
              <a:t>屬比革瓦伊的子孫有烏太和撒刻，同著他們有男丁七十人。</a:t>
            </a:r>
          </a:p>
        </p:txBody>
      </p:sp>
      <p:sp>
        <p:nvSpPr>
          <p:cNvPr id="177" name="這些是亞達薛西王在位的時候，同我從巴比倫上來的族長和他們的家譜... (v.1)"/>
          <p:cNvSpPr/>
          <p:nvPr/>
        </p:nvSpPr>
        <p:spPr>
          <a:xfrm>
            <a:off x="540378" y="473517"/>
            <a:ext cx="12931670" cy="4447832"/>
          </a:xfrm>
          <a:prstGeom prst="roundRect">
            <a:avLst>
              <a:gd name="adj" fmla="val 28144"/>
            </a:avLst>
          </a:prstGeom>
          <a:solidFill>
            <a:srgbClr val="FFFFFF"/>
          </a:solidFill>
          <a:ln w="177800">
            <a:solidFill>
              <a:srgbClr val="000000"/>
            </a:solidFill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0959" tIns="60959" rIns="60959" bIns="60959" anchor="ctr"/>
          <a:lstStyle/>
          <a:p>
            <a:pPr lvl="1" algn="l" defTabSz="1219200">
              <a:defRPr sz="6500" b="0">
                <a:latin typeface="Calibri"/>
                <a:ea typeface="Calibri"/>
                <a:cs typeface="Calibri"/>
                <a:sym typeface="Calibri"/>
              </a:defRPr>
            </a:pPr>
            <a:r>
              <a:rPr b="0" dirty="0" err="1">
                <a:latin typeface="Iansui" pitchFamily="2" charset="-120"/>
                <a:ea typeface="Iansui" pitchFamily="2" charset="-120"/>
                <a:cs typeface="Iansui" pitchFamily="2" charset="-120"/>
              </a:rPr>
              <a:t>這些是亞達薛西王在位的時候，同我從巴比倫上來的族長和他們的家譜</a:t>
            </a:r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... (v.1)</a:t>
            </a:r>
          </a:p>
        </p:txBody>
      </p:sp>
      <p:sp>
        <p:nvSpPr>
          <p:cNvPr id="178" name="A"/>
          <p:cNvSpPr txBox="1"/>
          <p:nvPr/>
        </p:nvSpPr>
        <p:spPr>
          <a:xfrm>
            <a:off x="22350467" y="5223033"/>
            <a:ext cx="116378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0"/>
            </a:lvl1pPr>
          </a:lstStyle>
          <a:p>
            <a:r>
              <a:rPr b="0" dirty="0">
                <a:latin typeface="Iansui" pitchFamily="2" charset="-120"/>
                <a:ea typeface="Iansui" pitchFamily="2" charset="-120"/>
                <a:cs typeface="Iansui" pitchFamily="2" charset="-120"/>
              </a:rPr>
              <a:t>A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1557</Words>
  <Application>Microsoft Office PowerPoint</Application>
  <PresentationFormat>自訂</PresentationFormat>
  <Paragraphs>265</Paragraphs>
  <Slides>40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40</vt:i4>
      </vt:variant>
    </vt:vector>
  </HeadingPairs>
  <TitlesOfParts>
    <vt:vector size="44" baseType="lpstr">
      <vt:lpstr>Helvetica Neue</vt:lpstr>
      <vt:lpstr>Iansui</vt:lpstr>
      <vt:lpstr>Iansui Regular</vt:lpstr>
      <vt:lpstr>White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Choi Chun Chin Sunny, 蔡俊展</cp:lastModifiedBy>
  <cp:revision>3</cp:revision>
  <dcterms:modified xsi:type="dcterms:W3CDTF">2023-09-28T06:27:19Z</dcterms:modified>
</cp:coreProperties>
</file>