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2" r:id="rId2"/>
  </p:sldMasterIdLst>
  <p:notesMasterIdLst>
    <p:notesMasterId r:id="rId22"/>
  </p:notesMasterIdLst>
  <p:sldIdLst>
    <p:sldId id="314" r:id="rId3"/>
    <p:sldId id="316" r:id="rId4"/>
    <p:sldId id="31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5" r:id="rId21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EBEBE"/>
    <a:srgbClr val="2F4768"/>
    <a:srgbClr val="C3A67E"/>
    <a:srgbClr val="273D5C"/>
    <a:srgbClr val="202F41"/>
    <a:srgbClr val="5A8284"/>
    <a:srgbClr val="A28E62"/>
    <a:srgbClr val="AF9E77"/>
    <a:srgbClr val="F0F2F1"/>
    <a:srgbClr val="FFF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5" autoAdjust="0"/>
    <p:restoredTop sz="93858" autoAdjust="0"/>
  </p:normalViewPr>
  <p:slideViewPr>
    <p:cSldViewPr snapToGrid="0">
      <p:cViewPr varScale="1">
        <p:scale>
          <a:sx n="103" d="100"/>
          <a:sy n="103" d="100"/>
        </p:scale>
        <p:origin x="8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85B66-5E93-4A01-84B7-5C1C97A7E41A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2AFEF-97B9-4F12-908C-F4FFC03DA6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4442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0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62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05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64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25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96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96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95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46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80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12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95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70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93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78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87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44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62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2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75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52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486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87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175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89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7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20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60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4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05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01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62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82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12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2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7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20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44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7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48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53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531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09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164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63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39473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00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9036050" y="549275"/>
            <a:ext cx="2568576" cy="256857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223744" y="2545443"/>
            <a:ext cx="3763282" cy="376328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</p:bldLst>
  </p:timing>
  <p:hf sldNum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2023/9/29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9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2023/9/29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1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2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3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46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5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45C2-55AE-4059-9D2B-908FC2B5E173}" type="datetimeFigureOut">
              <a:rPr lang="zh-CN" altLang="en-US" smtClean="0"/>
              <a:t>2023/9/29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5E2C-8E39-4BF5-AB01-6169D0D95B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79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85" r:id="rId30"/>
    <p:sldLayoutId id="2147483686" r:id="rId31"/>
    <p:sldLayoutId id="2147483687" r:id="rId32"/>
    <p:sldLayoutId id="2147483688" r:id="rId33"/>
    <p:sldLayoutId id="2147483689" r:id="rId34"/>
    <p:sldLayoutId id="2147483690" r:id="rId35"/>
    <p:sldLayoutId id="2147483691" r:id="rId36"/>
    <p:sldLayoutId id="2147483692" r:id="rId37"/>
    <p:sldLayoutId id="2147483693" r:id="rId38"/>
    <p:sldLayoutId id="2147483694" r:id="rId39"/>
    <p:sldLayoutId id="2147483695" r:id="rId40"/>
    <p:sldLayoutId id="2147483696" r:id="rId41"/>
    <p:sldLayoutId id="2147483697" r:id="rId42"/>
    <p:sldLayoutId id="2147483698" r:id="rId43"/>
    <p:sldLayoutId id="2147483699" r:id="rId44"/>
    <p:sldLayoutId id="2147483700" r:id="rId45"/>
    <p:sldLayoutId id="2147483701" r:id="rId46"/>
    <p:sldLayoutId id="2147483702" r:id="rId47"/>
    <p:sldLayoutId id="2147483703" r:id="rId48"/>
    <p:sldLayoutId id="2147483704" r:id="rId49"/>
    <p:sldLayoutId id="2147483705" r:id="rId50"/>
    <p:sldLayoutId id="2147483706" r:id="rId51"/>
    <p:sldLayoutId id="2147483707" r:id="rId52"/>
    <p:sldLayoutId id="2147483708" r:id="rId53"/>
    <p:sldLayoutId id="2147483709" r:id="rId54"/>
    <p:sldLayoutId id="2147483710" r:id="rId55"/>
    <p:sldLayoutId id="2147483711" r:id="rId56"/>
    <p:sldLayoutId id="2147483654" r:id="rId57"/>
    <p:sldLayoutId id="2147483655" r:id="rId58"/>
    <p:sldLayoutId id="2147483656" r:id="rId59"/>
    <p:sldLayoutId id="2147483657" r:id="rId60"/>
    <p:sldLayoutId id="2147483658" r:id="rId61"/>
    <p:sldLayoutId id="2147483659" r:id="rId62"/>
    <p:sldLayoutId id="2147483660" r:id="rId63"/>
  </p:sldLayoutIdLst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11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mc:AlternateContent xmlns:mc="http://schemas.openxmlformats.org/markup-compatibility/2006" xmlns:p14="http://schemas.microsoft.com/office/powerpoint/2010/main">
    <mc:Choice Requires="p14">
      <p:transition spd="slow" p14:dur="1750" advTm="0">
        <p14:prism isInverted="1"/>
      </p:transition>
    </mc:Choice>
    <mc:Fallback xmlns="">
      <p:transition spd="slow" advTm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id="{4F854816-D8F0-657C-E55E-BFD6F53E69EA}"/>
              </a:ext>
            </a:extLst>
          </p:cNvPr>
          <p:cNvSpPr txBox="1"/>
          <p:nvPr/>
        </p:nvSpPr>
        <p:spPr>
          <a:xfrm>
            <a:off x="2269547" y="2011210"/>
            <a:ext cx="734018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zh-HK" sz="7200" b="1" spc="600" dirty="0">
                <a:latin typeface="Arial"/>
                <a:ea typeface="微软雅黑"/>
                <a:cs typeface="Adobe Hebrew" panose="02040503050201020203" pitchFamily="18" charset="-79"/>
              </a:rPr>
              <a:t>美德或下流</a:t>
            </a:r>
            <a:r>
              <a:rPr lang="zh-TW" altLang="en-US" sz="7200" b="1" spc="600" dirty="0">
                <a:latin typeface="Arial"/>
                <a:ea typeface="微软雅黑"/>
                <a:cs typeface="Adobe Hebrew" panose="02040503050201020203" pitchFamily="18" charset="-79"/>
              </a:rPr>
              <a:t>，</a:t>
            </a:r>
            <a:endParaRPr lang="en-US" altLang="zh-TW" sz="7200" b="1" spc="600" dirty="0">
              <a:latin typeface="Arial"/>
              <a:ea typeface="微软雅黑"/>
              <a:cs typeface="Adobe Hebrew" panose="02040503050201020203" pitchFamily="18" charset="-79"/>
            </a:endParaRPr>
          </a:p>
          <a:p>
            <a:pPr algn="ctr"/>
            <a:r>
              <a:rPr lang="zh-TW" altLang="zh-HK" sz="7200" b="1" spc="600" dirty="0">
                <a:latin typeface="Arial"/>
                <a:ea typeface="微软雅黑"/>
                <a:cs typeface="Adobe Hebrew" panose="02040503050201020203" pitchFamily="18" charset="-79"/>
              </a:rPr>
              <a:t>應該持咩態度</a:t>
            </a:r>
          </a:p>
          <a:p>
            <a:pPr algn="ctr"/>
            <a:endParaRPr lang="zh-CN" altLang="en-US" sz="7200" b="1" spc="600" dirty="0">
              <a:latin typeface="Arial"/>
              <a:ea typeface="微软雅黑"/>
              <a:cs typeface="Adobe Hebrew" panose="02040503050201020203" pitchFamily="18" charset="-79"/>
              <a:sym typeface="Arial"/>
            </a:endParaRPr>
          </a:p>
        </p:txBody>
      </p:sp>
      <p:sp>
        <p:nvSpPr>
          <p:cNvPr id="5" name="文本框 18">
            <a:extLst>
              <a:ext uri="{FF2B5EF4-FFF2-40B4-BE49-F238E27FC236}">
                <a16:creationId xmlns:a16="http://schemas.microsoft.com/office/drawing/2014/main" id="{E043F34D-76DB-909E-0135-8307F9792379}"/>
              </a:ext>
            </a:extLst>
          </p:cNvPr>
          <p:cNvSpPr txBox="1"/>
          <p:nvPr/>
        </p:nvSpPr>
        <p:spPr>
          <a:xfrm>
            <a:off x="3738208" y="4329627"/>
            <a:ext cx="47751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1200"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 algn="l"/>
            <a:r>
              <a:rPr lang="zh-CN" altLang="en-US" sz="3600" spc="200" dirty="0">
                <a:latin typeface="Arial"/>
                <a:ea typeface="微软雅黑"/>
                <a:sym typeface="Arial"/>
              </a:rPr>
              <a:t>以弗所書五</a:t>
            </a:r>
            <a:r>
              <a:rPr lang="zh-HK" altLang="en-US" sz="3600" spc="200" dirty="0">
                <a:latin typeface="Arial"/>
                <a:ea typeface="微软雅黑"/>
                <a:sym typeface="Arial"/>
              </a:rPr>
              <a:t>章</a:t>
            </a:r>
            <a:r>
              <a:rPr lang="en-US" altLang="zh-HK" sz="3600" spc="200" dirty="0">
                <a:latin typeface="Arial"/>
                <a:ea typeface="微软雅黑"/>
                <a:sym typeface="Arial"/>
              </a:rPr>
              <a:t>1-14</a:t>
            </a:r>
            <a:r>
              <a:rPr lang="zh-HK" altLang="en-US" sz="3600" spc="200" dirty="0">
                <a:latin typeface="Arial"/>
                <a:ea typeface="微软雅黑"/>
                <a:sym typeface="Arial"/>
              </a:rPr>
              <a:t>節</a:t>
            </a:r>
            <a:endParaRPr lang="zh-CN" altLang="en-US" sz="3600" spc="200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10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98AA459-79D1-A9EB-FDDC-CB28C8AA788D}"/>
              </a:ext>
            </a:extLst>
          </p:cNvPr>
          <p:cNvSpPr txBox="1"/>
          <p:nvPr/>
        </p:nvSpPr>
        <p:spPr>
          <a:xfrm>
            <a:off x="1017514" y="3614613"/>
            <a:ext cx="1169551" cy="35235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HK" altLang="en-US" sz="3200" b="1" spc="600" dirty="0">
                <a:latin typeface="Arial"/>
                <a:ea typeface="微软雅黑"/>
                <a:sym typeface="Arial"/>
              </a:rPr>
              <a:t>以弗所書五章</a:t>
            </a:r>
            <a:endParaRPr lang="zh-CN" altLang="en-US" sz="3200" b="1" spc="600" dirty="0">
              <a:latin typeface="Arial"/>
              <a:ea typeface="微软雅黑"/>
              <a:sym typeface="Arial"/>
            </a:endParaRPr>
          </a:p>
          <a:p>
            <a:endParaRPr kumimoji="1" lang="zh-HK" altLang="en-US" sz="32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E8FEB10-0CD1-164C-0B44-0EE62BCE528D}"/>
              </a:ext>
            </a:extLst>
          </p:cNvPr>
          <p:cNvSpPr/>
          <p:nvPr/>
        </p:nvSpPr>
        <p:spPr>
          <a:xfrm>
            <a:off x="2388637" y="61555"/>
            <a:ext cx="98033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所以，不要與他們同夥。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8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從前你們是暗昧的，但如今在主裏面是光明的，行事為人要像光明的子女</a:t>
            </a:r>
            <a:r>
              <a:rPr lang="en-US" altLang="zh-HK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9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光明所結的果子就是一切的良善、公義、誠實。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總要察驗甚麼是主所喜悅的事。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11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那暗昧無益的事，不可參與，倒要把這種事揭發出來。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2E7B744-EE05-886D-D7D1-D9D15A3C4A35}"/>
              </a:ext>
            </a:extLst>
          </p:cNvPr>
          <p:cNvSpPr/>
          <p:nvPr/>
        </p:nvSpPr>
        <p:spPr>
          <a:xfrm>
            <a:off x="2388637" y="3391251"/>
            <a:ext cx="86917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12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因為，他們暗中所做的，就是連提起來都是可恥的。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13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凡被光所照明的都顯露出來，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因為使一切顯露出來的就是光。所以有話說：「你這睡著的人醒過來吧！要從死人中復活，基督要光照你了。」</a:t>
            </a:r>
          </a:p>
          <a:p>
            <a:pPr algn="just"/>
            <a:endParaRPr lang="zh-HK" altLang="en-US" sz="3600" spc="15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817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4">
            <a:extLst>
              <a:ext uri="{FF2B5EF4-FFF2-40B4-BE49-F238E27FC236}">
                <a16:creationId xmlns:a16="http://schemas.microsoft.com/office/drawing/2014/main" id="{419A1975-41D3-B712-4659-1A453FBD5926}"/>
              </a:ext>
            </a:extLst>
          </p:cNvPr>
          <p:cNvSpPr txBox="1"/>
          <p:nvPr/>
        </p:nvSpPr>
        <p:spPr>
          <a:xfrm>
            <a:off x="6211072" y="2670053"/>
            <a:ext cx="5622339" cy="569515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en-US" altLang="zh-HK" sz="3600" baseline="30000" dirty="0">
                <a:solidFill>
                  <a:schemeClr val="tx1"/>
                </a:solidFill>
              </a:rPr>
              <a:t>5:7</a:t>
            </a:r>
            <a:r>
              <a:rPr lang="zh-HK" altLang="en-US" sz="3600" dirty="0">
                <a:solidFill>
                  <a:schemeClr val="tx1"/>
                </a:solidFill>
              </a:rPr>
              <a:t>所以，不要與他們同夥。</a:t>
            </a:r>
            <a:endParaRPr lang="zh-CN" altLang="en-US" sz="44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92B369B3-F22B-B095-8301-FAB4554FDFCB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z="3600" b="1" spc="600" dirty="0">
                <a:latin typeface="Arial"/>
                <a:ea typeface="微软雅黑"/>
                <a:sym typeface="Arial"/>
              </a:rPr>
              <a:t>2</a:t>
            </a:r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.</a:t>
            </a:r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勿</a:t>
            </a:r>
            <a:r>
              <a:rPr lang="zh-TW" altLang="en-US" sz="3600" b="1" spc="600" dirty="0">
                <a:latin typeface="Arial"/>
                <a:ea typeface="微软雅黑"/>
              </a:rPr>
              <a:t>跟大隊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4" name="文本框 24">
            <a:extLst>
              <a:ext uri="{FF2B5EF4-FFF2-40B4-BE49-F238E27FC236}">
                <a16:creationId xmlns:a16="http://schemas.microsoft.com/office/drawing/2014/main" id="{C90E8C6B-41F5-3C4A-C282-BEA2362CA375}"/>
              </a:ext>
            </a:extLst>
          </p:cNvPr>
          <p:cNvSpPr txBox="1"/>
          <p:nvPr/>
        </p:nvSpPr>
        <p:spPr>
          <a:xfrm>
            <a:off x="6211072" y="5151413"/>
            <a:ext cx="4510716" cy="569515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en-US" altLang="zh-HK" sz="3600" baseline="30000" dirty="0">
                <a:solidFill>
                  <a:schemeClr val="tx1"/>
                </a:solidFill>
              </a:rPr>
              <a:t>5:11</a:t>
            </a:r>
            <a:r>
              <a:rPr lang="zh-HK" altLang="en-US" sz="3600" dirty="0">
                <a:solidFill>
                  <a:schemeClr val="tx1"/>
                </a:solidFill>
              </a:rPr>
              <a:t>那暗昧無益的事，</a:t>
            </a:r>
            <a:endParaRPr lang="en-US" altLang="zh-HK" sz="3600" dirty="0">
              <a:solidFill>
                <a:schemeClr val="tx1"/>
              </a:solidFill>
            </a:endParaRPr>
          </a:p>
          <a:p>
            <a:pPr algn="ctr"/>
            <a:r>
              <a:rPr lang="zh-HK" altLang="en-US" sz="3600" dirty="0">
                <a:solidFill>
                  <a:schemeClr val="tx1"/>
                </a:solidFill>
              </a:rPr>
              <a:t>不可參與， </a:t>
            </a:r>
            <a:endParaRPr lang="zh-CN" altLang="en-US" sz="36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E8B90DA-5F6E-C10B-D364-19CC5E0C6230}"/>
              </a:ext>
            </a:extLst>
          </p:cNvPr>
          <p:cNvSpPr/>
          <p:nvPr/>
        </p:nvSpPr>
        <p:spPr>
          <a:xfrm>
            <a:off x="3697703" y="2294170"/>
            <a:ext cx="171874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不要</a:t>
            </a:r>
            <a:endParaRPr lang="en-US" altLang="zh-TW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zh-TW" altLang="zh-HK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同流合污</a:t>
            </a:r>
            <a:r>
              <a:rPr lang="zh-TW" altLang="zh-HK" sz="2800" dirty="0"/>
              <a:t> </a:t>
            </a:r>
            <a:endParaRPr lang="zh-HK" altLang="en-US" sz="28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2E5BAC7-ECBF-2520-D40B-5636B119D253}"/>
              </a:ext>
            </a:extLst>
          </p:cNvPr>
          <p:cNvSpPr/>
          <p:nvPr/>
        </p:nvSpPr>
        <p:spPr>
          <a:xfrm>
            <a:off x="3658293" y="491295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無益靈命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59524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7">
            <a:extLst>
              <a:ext uri="{FF2B5EF4-FFF2-40B4-BE49-F238E27FC236}">
                <a16:creationId xmlns:a16="http://schemas.microsoft.com/office/drawing/2014/main" id="{1400E013-DCA5-415F-3FA5-D60ED44B26C8}"/>
              </a:ext>
            </a:extLst>
          </p:cNvPr>
          <p:cNvSpPr txBox="1"/>
          <p:nvPr/>
        </p:nvSpPr>
        <p:spPr>
          <a:xfrm>
            <a:off x="1012936" y="1666081"/>
            <a:ext cx="10147194" cy="2066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2000"/>
              </a:lnSpc>
              <a:spcBef>
                <a:spcPct val="0"/>
              </a:spcBef>
              <a:buNone/>
              <a:defRPr sz="1400" b="0" spc="0">
                <a:solidFill>
                  <a:schemeClr val="tx1">
                    <a:lumMod val="75000"/>
                    <a:lumOff val="25000"/>
                  </a:schemeClr>
                </a:solidFill>
                <a:latin typeface="仓耳明楷 W03" panose="00000500000000000000" pitchFamily="2" charset="-122"/>
                <a:ea typeface="仓耳明楷 W03" panose="00000500000000000000" pitchFamily="2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HK" sz="3600" baseline="30000" dirty="0">
                <a:solidFill>
                  <a:schemeClr val="tx1"/>
                </a:solidFill>
              </a:rPr>
              <a:t>8</a:t>
            </a:r>
            <a:r>
              <a:rPr lang="zh-HK" altLang="en-US" sz="3600" dirty="0">
                <a:solidFill>
                  <a:schemeClr val="tx1"/>
                </a:solidFill>
              </a:rPr>
              <a:t>從前你們是暗昧的，但如今在主裏面是光明的，行事為人要像光明的子女</a:t>
            </a:r>
            <a:r>
              <a:rPr lang="en-US" altLang="zh-HK" sz="3600" dirty="0">
                <a:solidFill>
                  <a:schemeClr val="tx1"/>
                </a:solidFill>
              </a:rPr>
              <a:t>—</a:t>
            </a:r>
          </a:p>
          <a:p>
            <a:pPr algn="ctr">
              <a:lnSpc>
                <a:spcPct val="100000"/>
              </a:lnSpc>
            </a:pPr>
            <a:r>
              <a:rPr lang="en-US" altLang="zh-HK" sz="3600" baseline="30000" dirty="0">
                <a:solidFill>
                  <a:schemeClr val="tx1"/>
                </a:solidFill>
              </a:rPr>
              <a:t>9</a:t>
            </a:r>
            <a:r>
              <a:rPr lang="zh-HK" altLang="en-US" sz="3600" dirty="0">
                <a:solidFill>
                  <a:schemeClr val="tx1"/>
                </a:solidFill>
              </a:rPr>
              <a:t>光明所結的果子就是一切的良善、公義、誠實。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42E7E2A6-1280-2B1A-71B4-D0F91182526F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z="3600" b="1" spc="600" dirty="0">
                <a:latin typeface="Arial"/>
                <a:ea typeface="微软雅黑"/>
                <a:sym typeface="Arial"/>
              </a:rPr>
              <a:t>2</a:t>
            </a:r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.</a:t>
            </a:r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勿</a:t>
            </a:r>
            <a:r>
              <a:rPr lang="zh-TW" altLang="en-US" sz="3600" b="1" spc="600" dirty="0">
                <a:latin typeface="Arial"/>
                <a:ea typeface="微软雅黑"/>
              </a:rPr>
              <a:t>跟大隊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550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3">
            <a:extLst>
              <a:ext uri="{FF2B5EF4-FFF2-40B4-BE49-F238E27FC236}">
                <a16:creationId xmlns:a16="http://schemas.microsoft.com/office/drawing/2014/main" id="{53C25530-E84F-9A8F-4B54-08C93E6DCB40}"/>
              </a:ext>
            </a:extLst>
          </p:cNvPr>
          <p:cNvSpPr txBox="1"/>
          <p:nvPr/>
        </p:nvSpPr>
        <p:spPr>
          <a:xfrm>
            <a:off x="3758957" y="3379541"/>
            <a:ext cx="7140191" cy="8458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en-US" altLang="zh-HK" sz="3600" baseline="30000" dirty="0">
                <a:solidFill>
                  <a:schemeClr val="tx1"/>
                </a:solidFill>
              </a:rPr>
              <a:t>5:12</a:t>
            </a:r>
            <a:r>
              <a:rPr lang="zh-HK" altLang="en-US" sz="3600" dirty="0">
                <a:solidFill>
                  <a:schemeClr val="tx1"/>
                </a:solidFill>
              </a:rPr>
              <a:t>因為，他們暗中所做的，</a:t>
            </a:r>
            <a:endParaRPr lang="en-US" altLang="zh-HK" sz="3600" dirty="0">
              <a:solidFill>
                <a:schemeClr val="tx1"/>
              </a:solidFill>
            </a:endParaRPr>
          </a:p>
          <a:p>
            <a:pPr algn="ctr"/>
            <a:r>
              <a:rPr lang="zh-HK" altLang="en-US" sz="3600" dirty="0">
                <a:solidFill>
                  <a:schemeClr val="tx1"/>
                </a:solidFill>
              </a:rPr>
              <a:t>就是連提起來都是</a:t>
            </a:r>
            <a:r>
              <a:rPr lang="zh-HK" altLang="en-US" sz="3600" b="1" dirty="0">
                <a:solidFill>
                  <a:schemeClr val="tx1"/>
                </a:solidFill>
              </a:rPr>
              <a:t>可恥的</a:t>
            </a:r>
            <a:r>
              <a:rPr lang="zh-HK" altLang="en-US" sz="3600" dirty="0">
                <a:solidFill>
                  <a:schemeClr val="tx1"/>
                </a:solidFill>
              </a:rPr>
              <a:t>。</a:t>
            </a:r>
            <a:endParaRPr lang="zh-CN" altLang="en-US" sz="32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D5C27B2A-0C56-EFC5-068B-01CEA0A40EE9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z="3600" b="1" spc="600" dirty="0">
                <a:latin typeface="Arial"/>
                <a:ea typeface="微软雅黑"/>
                <a:sym typeface="Arial"/>
              </a:rPr>
              <a:t>2</a:t>
            </a:r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.</a:t>
            </a:r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勿</a:t>
            </a:r>
            <a:r>
              <a:rPr lang="zh-TW" altLang="en-US" sz="3600" b="1" spc="600" dirty="0">
                <a:latin typeface="Arial"/>
                <a:ea typeface="微软雅黑"/>
              </a:rPr>
              <a:t>跟大隊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BB18E70-86D9-1C5D-3AB6-DB40D10CF39F}"/>
              </a:ext>
            </a:extLst>
          </p:cNvPr>
          <p:cNvSpPr txBox="1"/>
          <p:nvPr/>
        </p:nvSpPr>
        <p:spPr>
          <a:xfrm>
            <a:off x="464060" y="1010284"/>
            <a:ext cx="2954655" cy="55843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HK" sz="3600" spc="600" baseline="30000" dirty="0">
                <a:latin typeface="Arial"/>
                <a:ea typeface="微软雅黑"/>
              </a:rPr>
              <a:t>5:11</a:t>
            </a:r>
            <a:r>
              <a:rPr lang="zh-HK" altLang="en-US" sz="3600" spc="600" dirty="0">
                <a:latin typeface="Arial"/>
                <a:ea typeface="微软雅黑"/>
              </a:rPr>
              <a:t>那暗昧無益的事，</a:t>
            </a:r>
            <a:endParaRPr lang="en-US" altLang="zh-HK" sz="3600" spc="600" dirty="0">
              <a:latin typeface="Arial"/>
              <a:ea typeface="微软雅黑"/>
            </a:endParaRPr>
          </a:p>
          <a:p>
            <a:pPr algn="ctr"/>
            <a:r>
              <a:rPr lang="zh-HK" altLang="en-US" sz="3600" spc="600" dirty="0">
                <a:latin typeface="Arial"/>
                <a:ea typeface="微软雅黑"/>
              </a:rPr>
              <a:t>不可參與，</a:t>
            </a:r>
            <a:endParaRPr lang="en-US" altLang="zh-HK" sz="3600" spc="600" dirty="0">
              <a:latin typeface="Arial"/>
              <a:ea typeface="微软雅黑"/>
            </a:endParaRPr>
          </a:p>
          <a:p>
            <a:pPr algn="ctr"/>
            <a:r>
              <a:rPr lang="zh-HK" altLang="en-US" sz="3600" spc="600" dirty="0">
                <a:latin typeface="Arial"/>
                <a:ea typeface="微软雅黑"/>
              </a:rPr>
              <a:t>倒要把這種事揭發出來。</a:t>
            </a:r>
          </a:p>
          <a:p>
            <a:pPr algn="ctr"/>
            <a:endParaRPr lang="zh-CN" altLang="en-US" sz="3600" spc="600" dirty="0">
              <a:latin typeface="Arial"/>
              <a:ea typeface="微软雅黑"/>
              <a:sym typeface="Arial"/>
            </a:endParaRPr>
          </a:p>
          <a:p>
            <a:pPr algn="ctr"/>
            <a:endParaRPr kumimoji="1"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14814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>
            <a:extLst>
              <a:ext uri="{FF2B5EF4-FFF2-40B4-BE49-F238E27FC236}">
                <a16:creationId xmlns:a16="http://schemas.microsoft.com/office/drawing/2014/main" id="{763CA440-14B1-5954-8B31-4E5F4BF48F79}"/>
              </a:ext>
            </a:extLst>
          </p:cNvPr>
          <p:cNvSpPr txBox="1"/>
          <p:nvPr/>
        </p:nvSpPr>
        <p:spPr>
          <a:xfrm>
            <a:off x="484527" y="2908795"/>
            <a:ext cx="3167071" cy="569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>
              <a:lnSpc>
                <a:spcPts val="4500"/>
              </a:lnSpc>
            </a:pPr>
            <a:r>
              <a:rPr lang="zh-TW" altLang="zh-HK" sz="4400" b="1" dirty="0">
                <a:solidFill>
                  <a:schemeClr val="tx1"/>
                </a:solidFill>
                <a:latin typeface="Arial"/>
                <a:ea typeface="微软雅黑"/>
              </a:rPr>
              <a:t>充當積極的旁觀者</a:t>
            </a:r>
            <a:endParaRPr lang="zh-CN" altLang="en-US" sz="44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文本框 26">
            <a:extLst>
              <a:ext uri="{FF2B5EF4-FFF2-40B4-BE49-F238E27FC236}">
                <a16:creationId xmlns:a16="http://schemas.microsoft.com/office/drawing/2014/main" id="{60625063-D857-D27C-E8F1-B1EC105B38A5}"/>
              </a:ext>
            </a:extLst>
          </p:cNvPr>
          <p:cNvSpPr txBox="1"/>
          <p:nvPr/>
        </p:nvSpPr>
        <p:spPr>
          <a:xfrm>
            <a:off x="5471350" y="3316946"/>
            <a:ext cx="2266993" cy="10636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dirty="0">
                <a:solidFill>
                  <a:schemeClr val="tx1"/>
                </a:solidFill>
              </a:rPr>
              <a:t>質疑</a:t>
            </a:r>
            <a:endParaRPr lang="en-US" altLang="zh-TW" sz="3600" dirty="0">
              <a:solidFill>
                <a:schemeClr val="tx1"/>
              </a:solidFill>
            </a:endParaRPr>
          </a:p>
          <a:p>
            <a:pPr algn="ctr"/>
            <a:r>
              <a:rPr lang="zh-TW" altLang="zh-HK" sz="3600" dirty="0">
                <a:solidFill>
                  <a:schemeClr val="tx1"/>
                </a:solidFill>
              </a:rPr>
              <a:t>下流的話</a:t>
            </a:r>
            <a:endParaRPr lang="zh-CN" altLang="en-US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7B0637F-E120-1119-0EED-B5558BEA6C00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z="3600" b="1" spc="600" dirty="0">
                <a:latin typeface="Arial"/>
                <a:ea typeface="微软雅黑"/>
                <a:sym typeface="Arial"/>
              </a:rPr>
              <a:t>2</a:t>
            </a:r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.</a:t>
            </a:r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勿</a:t>
            </a:r>
            <a:r>
              <a:rPr lang="zh-TW" altLang="en-US" sz="3600" b="1" spc="600" dirty="0">
                <a:latin typeface="Arial"/>
                <a:ea typeface="微软雅黑"/>
              </a:rPr>
              <a:t>跟大隊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5" name="文本框 26">
            <a:extLst>
              <a:ext uri="{FF2B5EF4-FFF2-40B4-BE49-F238E27FC236}">
                <a16:creationId xmlns:a16="http://schemas.microsoft.com/office/drawing/2014/main" id="{F88429BD-786A-1DB1-0294-110BA51B6503}"/>
              </a:ext>
            </a:extLst>
          </p:cNvPr>
          <p:cNvSpPr txBox="1"/>
          <p:nvPr/>
        </p:nvSpPr>
        <p:spPr>
          <a:xfrm>
            <a:off x="5467632" y="1532478"/>
            <a:ext cx="2266993" cy="1135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dirty="0">
                <a:solidFill>
                  <a:schemeClr val="tx1"/>
                </a:solidFill>
              </a:rPr>
              <a:t>幽默方式改變話題</a:t>
            </a:r>
            <a:endParaRPr lang="zh-CN" altLang="en-US" sz="36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6" name="文本框 26">
            <a:extLst>
              <a:ext uri="{FF2B5EF4-FFF2-40B4-BE49-F238E27FC236}">
                <a16:creationId xmlns:a16="http://schemas.microsoft.com/office/drawing/2014/main" id="{F1D1EA8A-6A54-D12C-55E2-10B96B2AF3BF}"/>
              </a:ext>
            </a:extLst>
          </p:cNvPr>
          <p:cNvSpPr txBox="1"/>
          <p:nvPr/>
        </p:nvSpPr>
        <p:spPr>
          <a:xfrm>
            <a:off x="9251673" y="1632621"/>
            <a:ext cx="2266993" cy="10636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en-US" sz="3600" dirty="0">
                <a:solidFill>
                  <a:schemeClr val="tx1"/>
                </a:solidFill>
              </a:rPr>
              <a:t>跟</a:t>
            </a:r>
            <a:r>
              <a:rPr lang="zh-TW" altLang="zh-HK" sz="3600" dirty="0">
                <a:solidFill>
                  <a:schemeClr val="tx1"/>
                </a:solidFill>
              </a:rPr>
              <a:t>其他旁觀者遏制</a:t>
            </a:r>
            <a:endParaRPr lang="zh-CN" altLang="en-US" sz="36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" name="文本框 26">
            <a:extLst>
              <a:ext uri="{FF2B5EF4-FFF2-40B4-BE49-F238E27FC236}">
                <a16:creationId xmlns:a16="http://schemas.microsoft.com/office/drawing/2014/main" id="{52F21226-5951-1FFE-0DDC-EE5EED4C45B2}"/>
              </a:ext>
            </a:extLst>
          </p:cNvPr>
          <p:cNvSpPr txBox="1"/>
          <p:nvPr/>
        </p:nvSpPr>
        <p:spPr>
          <a:xfrm>
            <a:off x="9335052" y="3352712"/>
            <a:ext cx="2266993" cy="10636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en-US" sz="3600" dirty="0">
                <a:solidFill>
                  <a:schemeClr val="tx1"/>
                </a:solidFill>
              </a:rPr>
              <a:t>私下關懷被針對者</a:t>
            </a:r>
            <a:endParaRPr lang="zh-CN" altLang="en-US" sz="36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B9E7023-8D9C-47F9-8DC8-CDECEDDEFD8C}"/>
              </a:ext>
            </a:extLst>
          </p:cNvPr>
          <p:cNvSpPr/>
          <p:nvPr/>
        </p:nvSpPr>
        <p:spPr>
          <a:xfrm>
            <a:off x="1724876" y="5006494"/>
            <a:ext cx="93817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360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5:11</a:t>
            </a:r>
            <a:r>
              <a:rPr lang="en-US" altLang="zh-HK" sz="3600" spc="600" dirty="0">
                <a:latin typeface="Arial"/>
                <a:ea typeface="微软雅黑"/>
              </a:rPr>
              <a:t>…</a:t>
            </a:r>
            <a:r>
              <a:rPr lang="zh-HK" altLang="en-US" sz="3600" spc="600" dirty="0">
                <a:latin typeface="Arial"/>
                <a:ea typeface="微软雅黑"/>
              </a:rPr>
              <a:t>倒要把這種事揭發出來。</a:t>
            </a:r>
          </a:p>
          <a:p>
            <a:r>
              <a:rPr lang="en-US" altLang="zh-HK" sz="360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5:13</a:t>
            </a:r>
            <a:r>
              <a:rPr lang="zh-HK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凡被光所照明的都顯露出來，</a:t>
            </a:r>
            <a:endParaRPr lang="en-US" altLang="zh-HK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HK" sz="360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5:14</a:t>
            </a:r>
            <a:r>
              <a:rPr lang="zh-HK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因為使一切顯露出來的就是光。</a:t>
            </a:r>
            <a:r>
              <a:rPr lang="en-US" altLang="zh-HK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6177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01093F-ED66-9171-FB2B-6FBEA63453BE}"/>
              </a:ext>
            </a:extLst>
          </p:cNvPr>
          <p:cNvSpPr/>
          <p:nvPr/>
        </p:nvSpPr>
        <p:spPr>
          <a:xfrm>
            <a:off x="4628144" y="2943334"/>
            <a:ext cx="57975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spc="600" dirty="0">
                <a:solidFill>
                  <a:srgbClr val="202F41"/>
                </a:solidFill>
                <a:latin typeface="Arial"/>
                <a:ea typeface="微软雅黑"/>
              </a:rPr>
              <a:t>懂感恩、懂幽默</a:t>
            </a:r>
            <a:endParaRPr lang="es-ES" sz="5400" b="1" spc="600" dirty="0">
              <a:solidFill>
                <a:srgbClr val="202F4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CuadroTexto 41">
            <a:extLst>
              <a:ext uri="{FF2B5EF4-FFF2-40B4-BE49-F238E27FC236}">
                <a16:creationId xmlns:a16="http://schemas.microsoft.com/office/drawing/2014/main" id="{270DF83A-1759-9CE0-7C85-BF06FCD9D703}"/>
              </a:ext>
            </a:extLst>
          </p:cNvPr>
          <p:cNvSpPr txBox="1"/>
          <p:nvPr/>
        </p:nvSpPr>
        <p:spPr>
          <a:xfrm>
            <a:off x="4464525" y="2196294"/>
            <a:ext cx="298626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4400" b="0" i="0" spc="600">
                <a:solidFill>
                  <a:srgbClr val="202F41"/>
                </a:solidFill>
                <a:effectLst/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 algn="l"/>
            <a:r>
              <a:rPr lang="es-ES" spc="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pc="0" dirty="0">
                <a:latin typeface="Arial"/>
                <a:ea typeface="微软雅黑"/>
                <a:sym typeface="Arial"/>
              </a:rPr>
              <a:t>3</a:t>
            </a:r>
            <a:endParaRPr lang="es-ES" spc="0" dirty="0">
              <a:latin typeface="Arial"/>
              <a:ea typeface="微软雅黑"/>
              <a:sym typeface="Arial"/>
            </a:endParaRPr>
          </a:p>
        </p:txBody>
      </p:sp>
      <p:sp>
        <p:nvSpPr>
          <p:cNvPr id="4" name="文本框 12">
            <a:extLst>
              <a:ext uri="{FF2B5EF4-FFF2-40B4-BE49-F238E27FC236}">
                <a16:creationId xmlns:a16="http://schemas.microsoft.com/office/drawing/2014/main" id="{6DE56AE4-9220-C657-F3A4-DE79C744811A}"/>
              </a:ext>
            </a:extLst>
          </p:cNvPr>
          <p:cNvSpPr txBox="1"/>
          <p:nvPr/>
        </p:nvSpPr>
        <p:spPr>
          <a:xfrm>
            <a:off x="4678967" y="3944757"/>
            <a:ext cx="5746700" cy="44165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>
              <a:lnSpc>
                <a:spcPts val="2500"/>
              </a:lnSpc>
            </a:pPr>
            <a:r>
              <a:rPr lang="zh-CN" altLang="en-US" sz="3600" dirty="0">
                <a:latin typeface="Arial"/>
                <a:ea typeface="微软雅黑"/>
                <a:sym typeface="Arial"/>
              </a:rPr>
              <a:t>以弗所書</a:t>
            </a:r>
            <a:r>
              <a:rPr lang="zh-HK" altLang="en-US" sz="3600" dirty="0">
                <a:latin typeface="Arial"/>
                <a:ea typeface="微软雅黑"/>
                <a:sym typeface="Arial"/>
              </a:rPr>
              <a:t>五章</a:t>
            </a:r>
            <a:r>
              <a:rPr lang="en-US" altLang="zh-HK" sz="3600" dirty="0">
                <a:latin typeface="Arial"/>
                <a:ea typeface="微软雅黑"/>
                <a:sym typeface="Arial"/>
              </a:rPr>
              <a:t>1-2, 4, 10</a:t>
            </a:r>
            <a:r>
              <a:rPr lang="zh-HK" altLang="en-US" sz="3600" dirty="0">
                <a:latin typeface="Arial"/>
                <a:ea typeface="微软雅黑"/>
                <a:sym typeface="Arial"/>
              </a:rPr>
              <a:t>節</a:t>
            </a:r>
            <a:endParaRPr lang="zh-CN" altLang="en-US" sz="3600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5724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7801EBD0-6E63-E7F9-31D3-615EDC2537F8}"/>
              </a:ext>
            </a:extLst>
          </p:cNvPr>
          <p:cNvSpPr txBox="1"/>
          <p:nvPr/>
        </p:nvSpPr>
        <p:spPr>
          <a:xfrm>
            <a:off x="2249155" y="3614613"/>
            <a:ext cx="1169551" cy="35235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HK" altLang="en-US" sz="3200" b="1" spc="600" dirty="0">
                <a:latin typeface="Arial"/>
                <a:ea typeface="微软雅黑"/>
                <a:sym typeface="Arial"/>
              </a:rPr>
              <a:t>以弗所書五章</a:t>
            </a:r>
            <a:endParaRPr lang="zh-CN" altLang="en-US" sz="3200" b="1" spc="600" dirty="0">
              <a:latin typeface="Arial"/>
              <a:ea typeface="微软雅黑"/>
              <a:sym typeface="Arial"/>
            </a:endParaRPr>
          </a:p>
          <a:p>
            <a:endParaRPr kumimoji="1" lang="zh-HK" altLang="en-US" sz="32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3ED462F-4E9B-5208-42DB-8262D4B71694}"/>
              </a:ext>
            </a:extLst>
          </p:cNvPr>
          <p:cNvSpPr/>
          <p:nvPr/>
        </p:nvSpPr>
        <p:spPr>
          <a:xfrm>
            <a:off x="3819536" y="1474902"/>
            <a:ext cx="79716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所以，作為蒙慈愛的兒女，你們該效法上帝。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要憑愛心行事，正如基督愛我們，為我們捨了自己，當作馨香的供物和祭物獻給上帝 。</a:t>
            </a:r>
          </a:p>
        </p:txBody>
      </p:sp>
    </p:spTree>
    <p:extLst>
      <p:ext uri="{BB962C8B-B14F-4D97-AF65-F5344CB8AC3E}">
        <p14:creationId xmlns:p14="http://schemas.microsoft.com/office/powerpoint/2010/main" val="391225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9">
            <a:extLst>
              <a:ext uri="{FF2B5EF4-FFF2-40B4-BE49-F238E27FC236}">
                <a16:creationId xmlns:a16="http://schemas.microsoft.com/office/drawing/2014/main" id="{FD2E2338-DB62-03C3-625D-712B8DA4E0BD}"/>
              </a:ext>
            </a:extLst>
          </p:cNvPr>
          <p:cNvSpPr txBox="1"/>
          <p:nvPr/>
        </p:nvSpPr>
        <p:spPr>
          <a:xfrm>
            <a:off x="2604953" y="1430418"/>
            <a:ext cx="6990774" cy="7019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aseline="30000" dirty="0">
                <a:solidFill>
                  <a:schemeClr val="tx1"/>
                </a:solidFill>
              </a:rPr>
              <a:t>5:10</a:t>
            </a:r>
            <a:r>
              <a:rPr lang="zh-HK" altLang="en-US" sz="3600" dirty="0">
                <a:solidFill>
                  <a:schemeClr val="tx1"/>
                </a:solidFill>
              </a:rPr>
              <a:t>總要察驗甚麼是主所喜悅的事。</a:t>
            </a:r>
            <a:endParaRPr lang="zh-CN" altLang="en-US" sz="44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902F012A-A41A-FBEF-EC1C-48C612EE1DAB}"/>
              </a:ext>
            </a:extLst>
          </p:cNvPr>
          <p:cNvSpPr/>
          <p:nvPr/>
        </p:nvSpPr>
        <p:spPr>
          <a:xfrm>
            <a:off x="2709055" y="291645"/>
            <a:ext cx="548020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z="3600" b="1" spc="600" dirty="0">
                <a:latin typeface="Arial"/>
                <a:ea typeface="微软雅黑"/>
                <a:sym typeface="Arial"/>
              </a:rPr>
              <a:t>3</a:t>
            </a:r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.</a:t>
            </a:r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勿懂感恩、懂幽默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4" name="文本框 19">
            <a:extLst>
              <a:ext uri="{FF2B5EF4-FFF2-40B4-BE49-F238E27FC236}">
                <a16:creationId xmlns:a16="http://schemas.microsoft.com/office/drawing/2014/main" id="{1D2AC53D-D2C5-2024-2B1E-C6DF910DE7E0}"/>
              </a:ext>
            </a:extLst>
          </p:cNvPr>
          <p:cNvSpPr txBox="1"/>
          <p:nvPr/>
        </p:nvSpPr>
        <p:spPr>
          <a:xfrm>
            <a:off x="2647990" y="3225031"/>
            <a:ext cx="8321700" cy="569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aseline="30000" dirty="0">
                <a:solidFill>
                  <a:schemeClr val="tx1"/>
                </a:solidFill>
              </a:rPr>
              <a:t>5:4</a:t>
            </a:r>
            <a:r>
              <a:rPr lang="zh-HK" altLang="en-US" sz="3600" dirty="0">
                <a:solidFill>
                  <a:schemeClr val="tx1"/>
                </a:solidFill>
              </a:rPr>
              <a:t>淫詞、妄語和粗俗的俏皮話都不合宜；</a:t>
            </a:r>
            <a:r>
              <a:rPr lang="zh-HK" altLang="en-US" sz="3600" b="1" dirty="0">
                <a:solidFill>
                  <a:schemeClr val="tx1"/>
                </a:solidFill>
              </a:rPr>
              <a:t>總要說感謝的話</a:t>
            </a:r>
            <a:r>
              <a:rPr lang="zh-HK" altLang="en-US" sz="3600" dirty="0">
                <a:solidFill>
                  <a:schemeClr val="tx1"/>
                </a:solidFill>
              </a:rPr>
              <a:t>。</a:t>
            </a:r>
            <a:endParaRPr lang="zh-CN" altLang="en-US" sz="36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" name="文本框 19">
            <a:extLst>
              <a:ext uri="{FF2B5EF4-FFF2-40B4-BE49-F238E27FC236}">
                <a16:creationId xmlns:a16="http://schemas.microsoft.com/office/drawing/2014/main" id="{B617DBBF-D4FB-B170-9DD5-7AAC9A5CB02A}"/>
              </a:ext>
            </a:extLst>
          </p:cNvPr>
          <p:cNvSpPr txBox="1"/>
          <p:nvPr/>
        </p:nvSpPr>
        <p:spPr>
          <a:xfrm>
            <a:off x="2604953" y="5291740"/>
            <a:ext cx="8321700" cy="569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aseline="30000" dirty="0">
                <a:solidFill>
                  <a:schemeClr val="tx1"/>
                </a:solidFill>
              </a:rPr>
              <a:t>1:15</a:t>
            </a:r>
            <a:r>
              <a:rPr lang="zh-TW" altLang="zh-HK" sz="3600" dirty="0">
                <a:solidFill>
                  <a:schemeClr val="tx1"/>
                </a:solidFill>
              </a:rPr>
              <a:t>因此，我既然聽見你們對主耶穌有信心，對眾聖徒有愛心，</a:t>
            </a:r>
            <a:r>
              <a:rPr lang="x-none" altLang="zh-HK" sz="3600" baseline="30000">
                <a:solidFill>
                  <a:schemeClr val="tx1"/>
                </a:solidFill>
              </a:rPr>
              <a:t>16</a:t>
            </a:r>
            <a:r>
              <a:rPr lang="zh-TW" altLang="zh-HK" sz="3600" b="1" dirty="0">
                <a:solidFill>
                  <a:schemeClr val="tx1"/>
                </a:solidFill>
              </a:rPr>
              <a:t>就不住地為你們感謝上帝</a:t>
            </a:r>
            <a:r>
              <a:rPr lang="zh-TW" altLang="zh-HK" sz="3600" dirty="0">
                <a:solidFill>
                  <a:schemeClr val="tx1"/>
                </a:solidFill>
              </a:rPr>
              <a:t>，禱告的時候常常提到你們， </a:t>
            </a:r>
            <a:endParaRPr lang="zh-CN" altLang="en-US" sz="3600" dirty="0">
              <a:solidFill>
                <a:schemeClr val="tx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507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9">
            <a:extLst>
              <a:ext uri="{FF2B5EF4-FFF2-40B4-BE49-F238E27FC236}">
                <a16:creationId xmlns:a16="http://schemas.microsoft.com/office/drawing/2014/main" id="{29472128-7496-1B05-5F8C-19C82882DB22}"/>
              </a:ext>
            </a:extLst>
          </p:cNvPr>
          <p:cNvSpPr txBox="1"/>
          <p:nvPr/>
        </p:nvSpPr>
        <p:spPr>
          <a:xfrm>
            <a:off x="2828887" y="1467740"/>
            <a:ext cx="6990774" cy="7019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aseline="30000" dirty="0">
                <a:solidFill>
                  <a:schemeClr val="tx1"/>
                </a:solidFill>
              </a:rPr>
              <a:t>5:10</a:t>
            </a:r>
            <a:r>
              <a:rPr lang="zh-HK" altLang="en-US" sz="3600" dirty="0">
                <a:solidFill>
                  <a:schemeClr val="tx1"/>
                </a:solidFill>
              </a:rPr>
              <a:t>總要察驗甚麼是主所喜悅的事。</a:t>
            </a:r>
            <a:endParaRPr lang="zh-CN" altLang="en-US" sz="44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339CF13E-DC17-0212-8846-AE97F5D6BFB0}"/>
              </a:ext>
            </a:extLst>
          </p:cNvPr>
          <p:cNvSpPr/>
          <p:nvPr/>
        </p:nvSpPr>
        <p:spPr>
          <a:xfrm>
            <a:off x="2932989" y="328967"/>
            <a:ext cx="548020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</a:t>
            </a:r>
            <a:r>
              <a:rPr lang="en-US" altLang="zh-HK" sz="3600" b="1" spc="600" dirty="0">
                <a:latin typeface="Arial"/>
                <a:ea typeface="微软雅黑"/>
                <a:sym typeface="Arial"/>
              </a:rPr>
              <a:t>3</a:t>
            </a:r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.</a:t>
            </a:r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勿懂感恩、懂幽默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4" name="文本框 19">
            <a:extLst>
              <a:ext uri="{FF2B5EF4-FFF2-40B4-BE49-F238E27FC236}">
                <a16:creationId xmlns:a16="http://schemas.microsoft.com/office/drawing/2014/main" id="{441B0D72-F2A2-2EAD-E101-A9F79E14D126}"/>
              </a:ext>
            </a:extLst>
          </p:cNvPr>
          <p:cNvSpPr txBox="1"/>
          <p:nvPr/>
        </p:nvSpPr>
        <p:spPr>
          <a:xfrm>
            <a:off x="2871924" y="3262353"/>
            <a:ext cx="8321700" cy="569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aseline="30000" dirty="0">
                <a:solidFill>
                  <a:schemeClr val="tx1"/>
                </a:solidFill>
              </a:rPr>
              <a:t>5:4</a:t>
            </a:r>
            <a:r>
              <a:rPr lang="zh-HK" altLang="en-US" sz="3600" dirty="0">
                <a:solidFill>
                  <a:schemeClr val="tx1"/>
                </a:solidFill>
              </a:rPr>
              <a:t>淫詞、妄語和粗俗的俏皮話都不合宜；</a:t>
            </a:r>
            <a:r>
              <a:rPr lang="zh-HK" altLang="en-US" sz="3600" b="1" dirty="0">
                <a:solidFill>
                  <a:schemeClr val="tx1"/>
                </a:solidFill>
              </a:rPr>
              <a:t>總要說感謝的話</a:t>
            </a:r>
            <a:r>
              <a:rPr lang="zh-HK" altLang="en-US" sz="3600" dirty="0">
                <a:solidFill>
                  <a:schemeClr val="tx1"/>
                </a:solidFill>
              </a:rPr>
              <a:t>。</a:t>
            </a:r>
            <a:endParaRPr lang="zh-CN" altLang="en-US" sz="36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" name="文本框 19">
            <a:extLst>
              <a:ext uri="{FF2B5EF4-FFF2-40B4-BE49-F238E27FC236}">
                <a16:creationId xmlns:a16="http://schemas.microsoft.com/office/drawing/2014/main" id="{3A76564B-8B1F-008F-A4E4-237601C52BA9}"/>
              </a:ext>
            </a:extLst>
          </p:cNvPr>
          <p:cNvSpPr txBox="1"/>
          <p:nvPr/>
        </p:nvSpPr>
        <p:spPr>
          <a:xfrm>
            <a:off x="2828887" y="5329062"/>
            <a:ext cx="8321700" cy="569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aseline="30000" dirty="0">
                <a:solidFill>
                  <a:schemeClr val="tx1"/>
                </a:solidFill>
              </a:rPr>
              <a:t>1:15</a:t>
            </a:r>
            <a:r>
              <a:rPr lang="zh-TW" altLang="zh-HK" sz="3600" dirty="0">
                <a:solidFill>
                  <a:schemeClr val="tx1"/>
                </a:solidFill>
              </a:rPr>
              <a:t>因此，我既然聽見你們對主耶穌有信心，對眾聖徒有愛心，</a:t>
            </a:r>
            <a:r>
              <a:rPr lang="x-none" altLang="zh-HK" sz="3600" baseline="30000">
                <a:solidFill>
                  <a:schemeClr val="tx1"/>
                </a:solidFill>
              </a:rPr>
              <a:t>16</a:t>
            </a:r>
            <a:r>
              <a:rPr lang="zh-TW" altLang="zh-HK" sz="3600" b="1" dirty="0">
                <a:solidFill>
                  <a:schemeClr val="tx1"/>
                </a:solidFill>
              </a:rPr>
              <a:t>就不住地為你們感謝上帝</a:t>
            </a:r>
            <a:r>
              <a:rPr lang="zh-TW" altLang="zh-HK" sz="3600" dirty="0">
                <a:solidFill>
                  <a:schemeClr val="tx1"/>
                </a:solidFill>
              </a:rPr>
              <a:t>，禱告的時候常常提到你們， </a:t>
            </a:r>
            <a:endParaRPr lang="zh-CN" altLang="en-US" sz="3600" dirty="0">
              <a:solidFill>
                <a:schemeClr val="tx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1364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9">
            <a:extLst>
              <a:ext uri="{FF2B5EF4-FFF2-40B4-BE49-F238E27FC236}">
                <a16:creationId xmlns:a16="http://schemas.microsoft.com/office/drawing/2014/main" id="{5C25A00D-F62E-B5CF-199A-321A2AF6174A}"/>
              </a:ext>
            </a:extLst>
          </p:cNvPr>
          <p:cNvSpPr txBox="1"/>
          <p:nvPr/>
        </p:nvSpPr>
        <p:spPr>
          <a:xfrm>
            <a:off x="745089" y="5244491"/>
            <a:ext cx="10701819" cy="7019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baseline="30000" dirty="0">
                <a:solidFill>
                  <a:schemeClr val="tx1"/>
                </a:solidFill>
              </a:rPr>
              <a:t>弗五</a:t>
            </a:r>
            <a:r>
              <a:rPr lang="en-US" altLang="zh-TW" sz="4000" baseline="30000" dirty="0">
                <a:solidFill>
                  <a:schemeClr val="tx1"/>
                </a:solidFill>
              </a:rPr>
              <a:t>3-4</a:t>
            </a:r>
            <a:r>
              <a:rPr lang="zh-TW" altLang="en-US" sz="4000" baseline="30000" dirty="0">
                <a:solidFill>
                  <a:schemeClr val="tx1"/>
                </a:solidFill>
              </a:rPr>
              <a:t>的下流話，你曾聽過甚麼的話是最受冒犯或討厭呢？</a:t>
            </a:r>
            <a:endParaRPr lang="en-US" altLang="zh-TW" sz="4000" baseline="300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baseline="30000" dirty="0">
                <a:solidFill>
                  <a:schemeClr val="tx1"/>
                </a:solidFill>
              </a:rPr>
              <a:t>弗五</a:t>
            </a:r>
            <a:r>
              <a:rPr lang="en-US" altLang="zh-TW" sz="4000" baseline="30000" dirty="0">
                <a:solidFill>
                  <a:schemeClr val="tx1"/>
                </a:solidFill>
              </a:rPr>
              <a:t>10-13</a:t>
            </a:r>
            <a:r>
              <a:rPr lang="zh-TW" altLang="en-US" sz="4000" baseline="30000" dirty="0">
                <a:solidFill>
                  <a:schemeClr val="tx1"/>
                </a:solidFill>
              </a:rPr>
              <a:t>要指出下流的話是很可恥，在弗五</a:t>
            </a:r>
            <a:r>
              <a:rPr lang="en-US" altLang="zh-TW" sz="4000" baseline="30000" dirty="0">
                <a:solidFill>
                  <a:schemeClr val="tx1"/>
                </a:solidFill>
              </a:rPr>
              <a:t>8-10</a:t>
            </a:r>
            <a:r>
              <a:rPr lang="zh-TW" altLang="en-US" sz="4000" baseline="30000" dirty="0">
                <a:solidFill>
                  <a:schemeClr val="tx1"/>
                </a:solidFill>
              </a:rPr>
              <a:t>說明我們生命與下流話有甚麼地方是不相容呢？</a:t>
            </a:r>
            <a:endParaRPr lang="en-US" altLang="zh-TW" sz="4000" baseline="300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baseline="30000" dirty="0">
                <a:solidFill>
                  <a:schemeClr val="tx1"/>
                </a:solidFill>
              </a:rPr>
              <a:t>主改變了你生命中哪一個地方，你和你的親友是覺得最為明顯的？</a:t>
            </a:r>
            <a:endParaRPr lang="en-US" altLang="zh-TW" sz="4000" baseline="300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baseline="30000" dirty="0">
                <a:solidFill>
                  <a:schemeClr val="tx1"/>
                </a:solidFill>
              </a:rPr>
              <a:t>當聽見太過份的下流話，你會有甚麼反應？有甚麼智慧的方法可試叫停這些話題？</a:t>
            </a:r>
            <a:endParaRPr lang="en-US" altLang="zh-TW" sz="4000" baseline="300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baseline="30000" dirty="0">
                <a:solidFill>
                  <a:schemeClr val="tx1"/>
                </a:solidFill>
              </a:rPr>
              <a:t>幽默的界線在哪裡？聽過有甚麼笑話或風趣，可做到幽默又不失尊重？</a:t>
            </a:r>
            <a:endParaRPr lang="zh-CN" altLang="en-US" sz="48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4C21E8C0-BFC4-BEAE-3E4D-1E98A32ED098}"/>
              </a:ext>
            </a:extLst>
          </p:cNvPr>
          <p:cNvSpPr/>
          <p:nvPr/>
        </p:nvSpPr>
        <p:spPr>
          <a:xfrm>
            <a:off x="3931365" y="263653"/>
            <a:ext cx="54802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spc="600" dirty="0">
                <a:latin typeface="Arial"/>
                <a:ea typeface="微软雅黑"/>
                <a:sym typeface="Arial"/>
              </a:rPr>
              <a:t>小組討論</a:t>
            </a:r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947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>
            <a:extLst>
              <a:ext uri="{FF2B5EF4-FFF2-40B4-BE49-F238E27FC236}">
                <a16:creationId xmlns:a16="http://schemas.microsoft.com/office/drawing/2014/main" id="{514E69C9-789F-6616-E147-686E63BDE877}"/>
              </a:ext>
            </a:extLst>
          </p:cNvPr>
          <p:cNvSpPr txBox="1"/>
          <p:nvPr/>
        </p:nvSpPr>
        <p:spPr>
          <a:xfrm>
            <a:off x="3748453" y="2390929"/>
            <a:ext cx="4695089" cy="569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>
              <a:lnSpc>
                <a:spcPts val="45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幽默</a:t>
            </a:r>
          </a:p>
        </p:txBody>
      </p:sp>
      <p:sp>
        <p:nvSpPr>
          <p:cNvPr id="15" name="文本框 38">
            <a:extLst>
              <a:ext uri="{FF2B5EF4-FFF2-40B4-BE49-F238E27FC236}">
                <a16:creationId xmlns:a16="http://schemas.microsoft.com/office/drawing/2014/main" id="{01F459C7-81F6-3A6A-5D99-7F8CF44F4D67}"/>
              </a:ext>
            </a:extLst>
          </p:cNvPr>
          <p:cNvSpPr txBox="1"/>
          <p:nvPr/>
        </p:nvSpPr>
        <p:spPr>
          <a:xfrm>
            <a:off x="1784715" y="4717212"/>
            <a:ext cx="926505" cy="361229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b="1" dirty="0">
                <a:solidFill>
                  <a:schemeClr val="tx1"/>
                </a:solidFill>
              </a:rPr>
              <a:t>猥褻色情</a:t>
            </a:r>
            <a:endParaRPr lang="zh-CN" altLang="en-US" sz="40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16" name="文本框 44">
            <a:extLst>
              <a:ext uri="{FF2B5EF4-FFF2-40B4-BE49-F238E27FC236}">
                <a16:creationId xmlns:a16="http://schemas.microsoft.com/office/drawing/2014/main" id="{B0D20C87-1852-B0F3-2F3C-1307732B1554}"/>
              </a:ext>
            </a:extLst>
          </p:cNvPr>
          <p:cNvSpPr txBox="1"/>
          <p:nvPr/>
        </p:nvSpPr>
        <p:spPr>
          <a:xfrm>
            <a:off x="3790876" y="4709386"/>
            <a:ext cx="926505" cy="361229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b="1" dirty="0">
                <a:solidFill>
                  <a:schemeClr val="tx1"/>
                </a:solidFill>
              </a:rPr>
              <a:t>嘲諷挖苦</a:t>
            </a:r>
            <a:endParaRPr lang="zh-CN" altLang="en-US" sz="40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17" name="文本框 48">
            <a:extLst>
              <a:ext uri="{FF2B5EF4-FFF2-40B4-BE49-F238E27FC236}">
                <a16:creationId xmlns:a16="http://schemas.microsoft.com/office/drawing/2014/main" id="{BB08C8BE-0D69-814B-7A3D-2E8C2CB1C79B}"/>
              </a:ext>
            </a:extLst>
          </p:cNvPr>
          <p:cNvSpPr txBox="1"/>
          <p:nvPr/>
        </p:nvSpPr>
        <p:spPr>
          <a:xfrm>
            <a:off x="5794988" y="4709387"/>
            <a:ext cx="926505" cy="361229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b="1" dirty="0">
                <a:solidFill>
                  <a:schemeClr val="tx1"/>
                </a:solidFill>
              </a:rPr>
              <a:t>自我解嘲</a:t>
            </a:r>
            <a:endParaRPr lang="zh-CN" altLang="en-US" sz="40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18" name="文本框 52">
            <a:extLst>
              <a:ext uri="{FF2B5EF4-FFF2-40B4-BE49-F238E27FC236}">
                <a16:creationId xmlns:a16="http://schemas.microsoft.com/office/drawing/2014/main" id="{B2C5973A-CA71-6C2F-3176-BBC9E02163FB}"/>
              </a:ext>
            </a:extLst>
          </p:cNvPr>
          <p:cNvSpPr txBox="1"/>
          <p:nvPr/>
        </p:nvSpPr>
        <p:spPr>
          <a:xfrm>
            <a:off x="7862910" y="4709388"/>
            <a:ext cx="926505" cy="361229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b="1" dirty="0">
                <a:solidFill>
                  <a:schemeClr val="tx1"/>
                </a:solidFill>
              </a:rPr>
              <a:t>轉換角度</a:t>
            </a:r>
            <a:endParaRPr lang="zh-CN" altLang="en-US" sz="40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19" name="文本框 56">
            <a:extLst>
              <a:ext uri="{FF2B5EF4-FFF2-40B4-BE49-F238E27FC236}">
                <a16:creationId xmlns:a16="http://schemas.microsoft.com/office/drawing/2014/main" id="{A679FD34-766B-EEDD-3E4A-83A9967A3D93}"/>
              </a:ext>
            </a:extLst>
          </p:cNvPr>
          <p:cNvSpPr txBox="1"/>
          <p:nvPr/>
        </p:nvSpPr>
        <p:spPr>
          <a:xfrm>
            <a:off x="9880768" y="4709387"/>
            <a:ext cx="926505" cy="361229"/>
          </a:xfrm>
          <a:prstGeom prst="rect">
            <a:avLst/>
          </a:prstGeom>
        </p:spPr>
        <p:txBody>
          <a:bodyPr vert="horz" wrap="none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pPr algn="ctr"/>
            <a:r>
              <a:rPr lang="zh-TW" altLang="zh-HK" sz="3600" b="1" dirty="0">
                <a:solidFill>
                  <a:schemeClr val="tx1"/>
                </a:solidFill>
              </a:rPr>
              <a:t>饒有風趣</a:t>
            </a:r>
            <a:endParaRPr lang="zh-CN" altLang="en-US" sz="4000" b="1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2962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5C18201D-B7B1-4D9E-7FF5-E1190D56A110}"/>
              </a:ext>
            </a:extLst>
          </p:cNvPr>
          <p:cNvSpPr/>
          <p:nvPr/>
        </p:nvSpPr>
        <p:spPr>
          <a:xfrm>
            <a:off x="4605021" y="2943334"/>
            <a:ext cx="49781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HK" sz="5400" b="1" spc="600" dirty="0">
                <a:latin typeface="Arial"/>
                <a:ea typeface="微软雅黑"/>
              </a:rPr>
              <a:t>為玩笑設界線 </a:t>
            </a:r>
            <a:endParaRPr lang="es-ES" sz="54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5" name="CuadroTexto 41">
            <a:extLst>
              <a:ext uri="{FF2B5EF4-FFF2-40B4-BE49-F238E27FC236}">
                <a16:creationId xmlns:a16="http://schemas.microsoft.com/office/drawing/2014/main" id="{28D382F8-6348-9FA6-D8FE-367B4A2B23B7}"/>
              </a:ext>
            </a:extLst>
          </p:cNvPr>
          <p:cNvSpPr txBox="1"/>
          <p:nvPr/>
        </p:nvSpPr>
        <p:spPr>
          <a:xfrm>
            <a:off x="4464525" y="2196294"/>
            <a:ext cx="25642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4400" b="0" i="0" spc="600">
                <a:solidFill>
                  <a:srgbClr val="202F41"/>
                </a:solidFill>
                <a:effectLst/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 algn="l"/>
            <a:r>
              <a:rPr lang="es-ES" spc="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01</a:t>
            </a:r>
          </a:p>
        </p:txBody>
      </p:sp>
      <p:sp>
        <p:nvSpPr>
          <p:cNvPr id="6" name="文本框 12">
            <a:extLst>
              <a:ext uri="{FF2B5EF4-FFF2-40B4-BE49-F238E27FC236}">
                <a16:creationId xmlns:a16="http://schemas.microsoft.com/office/drawing/2014/main" id="{0A69F078-90E0-D18B-85C4-57CE73EBE2AE}"/>
              </a:ext>
            </a:extLst>
          </p:cNvPr>
          <p:cNvSpPr txBox="1"/>
          <p:nvPr/>
        </p:nvSpPr>
        <p:spPr>
          <a:xfrm>
            <a:off x="4648661" y="3944757"/>
            <a:ext cx="4934551" cy="44165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>
              <a:lnSpc>
                <a:spcPts val="25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以弗所書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五章</a:t>
            </a:r>
            <a:r>
              <a:rPr lang="en-US" altLang="zh-HK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3-6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節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6587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1CD67A83-1A01-9B6C-C698-2A757307DDA1}"/>
              </a:ext>
            </a:extLst>
          </p:cNvPr>
          <p:cNvSpPr txBox="1"/>
          <p:nvPr/>
        </p:nvSpPr>
        <p:spPr>
          <a:xfrm>
            <a:off x="2378928" y="2385693"/>
            <a:ext cx="1292662" cy="35235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HK" altLang="en-US" sz="3600" b="1" spc="600" dirty="0">
                <a:latin typeface="Arial"/>
                <a:ea typeface="微软雅黑"/>
                <a:sym typeface="Arial"/>
              </a:rPr>
              <a:t>以弗所書五章</a:t>
            </a:r>
            <a:endParaRPr lang="zh-CN" altLang="en-US" sz="3600" b="1" spc="600" dirty="0">
              <a:latin typeface="Arial"/>
              <a:ea typeface="微软雅黑"/>
              <a:sym typeface="Arial"/>
            </a:endParaRPr>
          </a:p>
          <a:p>
            <a:endParaRPr kumimoji="1" lang="zh-HK" altLang="en-US" sz="36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5A54460-1AE2-7F60-23B0-1FBBEFE73D5E}"/>
              </a:ext>
            </a:extLst>
          </p:cNvPr>
          <p:cNvSpPr/>
          <p:nvPr/>
        </p:nvSpPr>
        <p:spPr>
          <a:xfrm>
            <a:off x="3750342" y="590791"/>
            <a:ext cx="71329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至於淫亂和一切污穢，或是貪婪，在你們中間連提都不可，這才合乎聖徒的體統。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淫詞、妄語和粗俗的俏皮話都不合宜；總要說感謝的話。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要確實知道，無論是淫亂的，是污穢的，是貪心的（貪心的就是拜偶像的），在基督和上帝的國裏都得不到基業。</a:t>
            </a:r>
            <a:r>
              <a:rPr lang="en-US" altLang="zh-HK" sz="3600" spc="150" baseline="30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zh-HK" altLang="en-US" sz="3600" spc="15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不要被人虛浮的話欺騙了，因這些事，上帝的憤怒必臨到那些悖逆的人。</a:t>
            </a:r>
          </a:p>
        </p:txBody>
      </p:sp>
    </p:spTree>
    <p:extLst>
      <p:ext uri="{BB962C8B-B14F-4D97-AF65-F5344CB8AC3E}">
        <p14:creationId xmlns:p14="http://schemas.microsoft.com/office/powerpoint/2010/main" val="413718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4">
            <a:extLst>
              <a:ext uri="{FF2B5EF4-FFF2-40B4-BE49-F238E27FC236}">
                <a16:creationId xmlns:a16="http://schemas.microsoft.com/office/drawing/2014/main" id="{4B7AC02C-3EC4-44CA-FF70-B99596D8E03C}"/>
              </a:ext>
            </a:extLst>
          </p:cNvPr>
          <p:cNvSpPr txBox="1"/>
          <p:nvPr/>
        </p:nvSpPr>
        <p:spPr>
          <a:xfrm>
            <a:off x="5379212" y="2701358"/>
            <a:ext cx="5175084" cy="24913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2000"/>
              </a:lnSpc>
              <a:spcBef>
                <a:spcPct val="0"/>
              </a:spcBef>
              <a:buNone/>
              <a:defRPr sz="1400" b="0" spc="0">
                <a:solidFill>
                  <a:schemeClr val="tx1">
                    <a:lumMod val="75000"/>
                    <a:lumOff val="25000"/>
                  </a:schemeClr>
                </a:solidFill>
                <a:latin typeface="仓耳明楷 W03" panose="00000500000000000000" pitchFamily="2" charset="-122"/>
                <a:ea typeface="仓耳明楷 W03" panose="00000500000000000000" pitchFamily="2" charset="-122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HK" sz="3600" spc="150" baseline="30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5:3</a:t>
            </a:r>
            <a:r>
              <a:rPr lang="zh-HK" altLang="en-US" sz="3600" spc="15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至於淫亂和一切污穢，或是貪婪，在你們中間連提都不可，這才合乎聖徒的體統。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6802F667-0FBF-F06E-581B-9D2F5B8D86AC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01.</a:t>
            </a:r>
            <a:r>
              <a:rPr lang="zh-TW" altLang="zh-HK" sz="3600" b="1" spc="600" dirty="0">
                <a:latin typeface="Arial"/>
                <a:ea typeface="微软雅黑"/>
              </a:rPr>
              <a:t>為玩笑設界線 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3687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ACABAE-D5D8-5C5B-D845-18D07747204E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01.</a:t>
            </a:r>
            <a:r>
              <a:rPr lang="zh-TW" altLang="zh-HK" sz="3600" b="1" spc="600" dirty="0">
                <a:latin typeface="Arial"/>
                <a:ea typeface="微软雅黑"/>
              </a:rPr>
              <a:t>為玩笑設界線 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solidFill>
                <a:srgbClr val="202F41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179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0">
            <a:extLst>
              <a:ext uri="{FF2B5EF4-FFF2-40B4-BE49-F238E27FC236}">
                <a16:creationId xmlns:a16="http://schemas.microsoft.com/office/drawing/2014/main" id="{CD269A1A-EE9B-C2C6-2720-90197902F3CE}"/>
              </a:ext>
            </a:extLst>
          </p:cNvPr>
          <p:cNvSpPr txBox="1"/>
          <p:nvPr/>
        </p:nvSpPr>
        <p:spPr>
          <a:xfrm>
            <a:off x="668025" y="1912705"/>
            <a:ext cx="4325758" cy="16411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="1" baseline="30000" dirty="0">
                <a:solidFill>
                  <a:schemeClr val="tx1"/>
                </a:solidFill>
                <a:latin typeface="Arial"/>
                <a:ea typeface="微软雅黑"/>
              </a:rPr>
              <a:t>5:4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</a:rPr>
              <a:t>淫詞、妄語和粗俗的俏皮話都不合宜；總要說感謝的話</a:t>
            </a:r>
            <a:r>
              <a:rPr lang="zh-HK" altLang="en-US" sz="3600" spc="15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" name="文本框 55">
            <a:extLst>
              <a:ext uri="{FF2B5EF4-FFF2-40B4-BE49-F238E27FC236}">
                <a16:creationId xmlns:a16="http://schemas.microsoft.com/office/drawing/2014/main" id="{A685AD57-A638-F018-0D2E-AB76F4A0F5AA}"/>
              </a:ext>
            </a:extLst>
          </p:cNvPr>
          <p:cNvSpPr txBox="1"/>
          <p:nvPr/>
        </p:nvSpPr>
        <p:spPr>
          <a:xfrm>
            <a:off x="5661809" y="1634245"/>
            <a:ext cx="6126469" cy="219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="1" baseline="30000" dirty="0">
                <a:solidFill>
                  <a:schemeClr val="tx1"/>
                </a:solidFill>
                <a:latin typeface="Arial"/>
                <a:ea typeface="微软雅黑"/>
              </a:rPr>
              <a:t>5:5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</a:rPr>
              <a:t>要確實知道，無論是淫亂的，是污穢的，是貪心的（貪心的就是拜偶像的），在基督和上帝的國裏都得不到基業。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772F9F6-9B56-770C-8EE8-CF52017ECB71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01.</a:t>
            </a:r>
            <a:r>
              <a:rPr lang="zh-TW" altLang="zh-HK" sz="3600" b="1" spc="600" dirty="0">
                <a:latin typeface="Arial"/>
                <a:ea typeface="微软雅黑"/>
              </a:rPr>
              <a:t>為玩笑設界線 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5" name="文本框 55">
            <a:extLst>
              <a:ext uri="{FF2B5EF4-FFF2-40B4-BE49-F238E27FC236}">
                <a16:creationId xmlns:a16="http://schemas.microsoft.com/office/drawing/2014/main" id="{B21C87AC-7D6D-0AC2-9D7F-692DA89D8CBF}"/>
              </a:ext>
            </a:extLst>
          </p:cNvPr>
          <p:cNvSpPr txBox="1"/>
          <p:nvPr/>
        </p:nvSpPr>
        <p:spPr>
          <a:xfrm>
            <a:off x="3398920" y="4106891"/>
            <a:ext cx="5326123" cy="219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4000"/>
              </a:lnSpc>
              <a:spcBef>
                <a:spcPct val="0"/>
              </a:spcBef>
              <a:buNone/>
              <a:defRPr sz="2800" spc="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  <a:cs typeface="+mj-cs"/>
              </a:defRPr>
            </a:lvl1pPr>
          </a:lstStyle>
          <a:p>
            <a:r>
              <a:rPr lang="en-US" altLang="zh-HK" sz="3600" b="1" baseline="30000" dirty="0">
                <a:solidFill>
                  <a:schemeClr val="tx1"/>
                </a:solidFill>
                <a:latin typeface="Arial"/>
                <a:ea typeface="微软雅黑"/>
              </a:rPr>
              <a:t>5:6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</a:rPr>
              <a:t>不要被人虛浮的話欺騙了，因這些事，上帝的憤怒必臨到那些悖逆的人。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9594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4">
            <a:extLst>
              <a:ext uri="{FF2B5EF4-FFF2-40B4-BE49-F238E27FC236}">
                <a16:creationId xmlns:a16="http://schemas.microsoft.com/office/drawing/2014/main" id="{C8786B4F-74D5-34DA-46BD-10C85EFA41B5}"/>
              </a:ext>
            </a:extLst>
          </p:cNvPr>
          <p:cNvSpPr txBox="1"/>
          <p:nvPr/>
        </p:nvSpPr>
        <p:spPr>
          <a:xfrm>
            <a:off x="5181094" y="3466203"/>
            <a:ext cx="5790813" cy="2238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>
              <a:lnSpc>
                <a:spcPts val="2000"/>
              </a:lnSpc>
              <a:spcBef>
                <a:spcPct val="0"/>
              </a:spcBef>
              <a:buNone/>
              <a:defRPr sz="1400" b="0" spc="0">
                <a:solidFill>
                  <a:schemeClr val="tx1">
                    <a:lumMod val="75000"/>
                    <a:lumOff val="25000"/>
                  </a:schemeClr>
                </a:solidFill>
                <a:latin typeface="仓耳明楷 W03" panose="00000500000000000000" pitchFamily="2" charset="-122"/>
                <a:ea typeface="仓耳明楷 W03" panose="00000500000000000000" pitchFamily="2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TW" altLang="zh-HK" sz="3200" dirty="0">
                <a:solidFill>
                  <a:schemeClr val="tx1"/>
                </a:solidFill>
              </a:rPr>
              <a:t>《性別歧視條例》的條文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altLang="zh-HK" sz="3200" dirty="0">
                <a:solidFill>
                  <a:schemeClr val="tx1"/>
                </a:solidFill>
              </a:rPr>
              <a:t>任何涉及性而令人厭惡及不受歡迎的行徑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tx1"/>
                </a:solidFill>
              </a:rPr>
              <a:t>任何涉及性的行徑，造成敵意或具威嚇性的環境，</a:t>
            </a:r>
            <a:r>
              <a:rPr lang="en-US" altLang="zh-TW" sz="3200" dirty="0">
                <a:solidFill>
                  <a:schemeClr val="tx1"/>
                </a:solidFill>
              </a:rPr>
              <a:t>e.g.</a:t>
            </a:r>
            <a:r>
              <a:rPr lang="zh-HK" altLang="en-US" sz="3200" dirty="0">
                <a:solidFill>
                  <a:schemeClr val="tx1"/>
                </a:solidFill>
              </a:rPr>
              <a:t>說有關性的笑話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HK" altLang="en-US" sz="3200" dirty="0">
                <a:solidFill>
                  <a:schemeClr val="tx1"/>
                </a:solidFill>
              </a:rPr>
              <a:t>性騷擾都是違法行為</a:t>
            </a:r>
            <a:endParaRPr lang="en-US" altLang="zh-TW" sz="3200" dirty="0">
              <a:solidFill>
                <a:schemeClr val="tx1"/>
              </a:solidFill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CAC78B28-4E4C-DABD-588C-E826F419E294}"/>
              </a:ext>
            </a:extLst>
          </p:cNvPr>
          <p:cNvSpPr/>
          <p:nvPr/>
        </p:nvSpPr>
        <p:spPr>
          <a:xfrm>
            <a:off x="3931365" y="263653"/>
            <a:ext cx="43103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spc="600" dirty="0">
                <a:latin typeface="Arial"/>
                <a:ea typeface="微软雅黑"/>
                <a:sym typeface="Arial"/>
              </a:rPr>
              <a:t>01.</a:t>
            </a:r>
            <a:r>
              <a:rPr lang="zh-TW" altLang="zh-HK" sz="3600" b="1" spc="600" dirty="0">
                <a:latin typeface="Arial"/>
                <a:ea typeface="微软雅黑"/>
              </a:rPr>
              <a:t>為玩笑設界線 </a:t>
            </a:r>
            <a:endParaRPr lang="es-ES" altLang="zh-HK" sz="3600" b="1" spc="600" dirty="0">
              <a:latin typeface="Arial"/>
              <a:ea typeface="微软雅黑"/>
              <a:sym typeface="Arial"/>
            </a:endParaRPr>
          </a:p>
          <a:p>
            <a:pPr algn="ctr"/>
            <a:endParaRPr lang="es-ES" sz="3200" b="1" spc="600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801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552366-CEF7-56D2-2F47-F9E7BAEFBB9B}"/>
              </a:ext>
            </a:extLst>
          </p:cNvPr>
          <p:cNvSpPr/>
          <p:nvPr/>
        </p:nvSpPr>
        <p:spPr>
          <a:xfrm>
            <a:off x="4605021" y="2943334"/>
            <a:ext cx="49781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spc="600" dirty="0">
                <a:latin typeface="Arial"/>
                <a:ea typeface="微软雅黑"/>
              </a:rPr>
              <a:t>勿跟大隊</a:t>
            </a:r>
            <a:endParaRPr lang="es-ES" sz="5400" b="1" spc="600" dirty="0">
              <a:latin typeface="Arial"/>
              <a:ea typeface="微软雅黑"/>
              <a:sym typeface="Arial"/>
            </a:endParaRPr>
          </a:p>
        </p:txBody>
      </p:sp>
      <p:sp>
        <p:nvSpPr>
          <p:cNvPr id="3" name="CuadroTexto 41">
            <a:extLst>
              <a:ext uri="{FF2B5EF4-FFF2-40B4-BE49-F238E27FC236}">
                <a16:creationId xmlns:a16="http://schemas.microsoft.com/office/drawing/2014/main" id="{A87711A3-3ACA-68C3-9099-DA503DF68F48}"/>
              </a:ext>
            </a:extLst>
          </p:cNvPr>
          <p:cNvSpPr txBox="1"/>
          <p:nvPr/>
        </p:nvSpPr>
        <p:spPr>
          <a:xfrm>
            <a:off x="4464525" y="2196294"/>
            <a:ext cx="25642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4400" b="0" i="0" spc="600">
                <a:solidFill>
                  <a:srgbClr val="202F41"/>
                </a:solidFill>
                <a:effectLst/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 algn="l"/>
            <a:r>
              <a:rPr lang="es-ES" spc="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0</a:t>
            </a:r>
            <a:r>
              <a:rPr lang="en-US" altLang="zh-HK" spc="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2</a:t>
            </a:r>
            <a:endParaRPr lang="es-ES" spc="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4" name="文本框 12">
            <a:extLst>
              <a:ext uri="{FF2B5EF4-FFF2-40B4-BE49-F238E27FC236}">
                <a16:creationId xmlns:a16="http://schemas.microsoft.com/office/drawing/2014/main" id="{2A68072E-DB4A-2F27-5602-87509C9188C6}"/>
              </a:ext>
            </a:extLst>
          </p:cNvPr>
          <p:cNvSpPr txBox="1"/>
          <p:nvPr/>
        </p:nvSpPr>
        <p:spPr>
          <a:xfrm>
            <a:off x="4648661" y="3944757"/>
            <a:ext cx="4934551" cy="44165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pPr>
              <a:lnSpc>
                <a:spcPts val="25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以弗所書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五章</a:t>
            </a:r>
            <a:r>
              <a:rPr lang="en-US" altLang="zh-HK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7-14</a:t>
            </a:r>
            <a:r>
              <a:rPr lang="zh-HK" altLang="en-US" sz="3600" dirty="0">
                <a:solidFill>
                  <a:schemeClr val="tx1"/>
                </a:solidFill>
                <a:latin typeface="Arial"/>
                <a:ea typeface="微软雅黑"/>
                <a:sym typeface="Arial"/>
              </a:rPr>
              <a:t>節</a:t>
            </a:r>
            <a:endParaRPr lang="zh-CN" altLang="en-US" sz="3600" dirty="0">
              <a:solidFill>
                <a:schemeClr val="tx1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8538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35e971a2-80fa-4e1e-9917-0e1a743acb84"/>
  <p:tag name="COMMONDATA" val="eyJoZGlkIjoiODAxMTM5MzFhOWUwODJiZjcwZWJkMjJmM2RlYzNhN2QifQ==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998</Words>
  <Application>Microsoft Office PowerPoint</Application>
  <PresentationFormat>寬螢幕</PresentationFormat>
  <Paragraphs>77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19</vt:i4>
      </vt:variant>
    </vt:vector>
  </HeadingPairs>
  <TitlesOfParts>
    <vt:vector size="29" baseType="lpstr">
      <vt:lpstr>等线</vt:lpstr>
      <vt:lpstr>等线 Light</vt:lpstr>
      <vt:lpstr>Microsoft YaHei</vt:lpstr>
      <vt:lpstr>Microsoft YaHei</vt:lpstr>
      <vt:lpstr>仓耳玄三M W05</vt:lpstr>
      <vt:lpstr>仓耳明楷 W03</vt:lpstr>
      <vt:lpstr>Arial</vt:lpstr>
      <vt:lpstr>Calibri</vt:lpstr>
      <vt:lpstr>第一PPT，www.1ppt.com</vt:lpstr>
      <vt:lpstr>自定义设计方案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>第一PPT</dc:creator>
  <cp:keywords>www.1ppt.com</cp:keywords>
  <dc:description>www.1ppt.com</dc:description>
  <cp:lastModifiedBy>Wong Lai Ki Ida, 黃麗琪</cp:lastModifiedBy>
  <cp:revision>163</cp:revision>
  <dcterms:created xsi:type="dcterms:W3CDTF">2020-07-29T02:15:00Z</dcterms:created>
  <dcterms:modified xsi:type="dcterms:W3CDTF">2023-09-29T06:27:42Z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6DCF513BEA8E47AFBAA1D4D3C18C99CB_12</vt:lpwstr>
  </property>
  <property fmtid="{D5CDD505-2E9C-101B-9397-08002B2CF9AE}" pid="3" name="KSOProductBuildVer">
    <vt:lpwstr>2052-12.1.0.15120</vt:lpwstr>
  </property>
</Properties>
</file>