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86" r:id="rId2"/>
    <p:sldMasterId id="2147483852" r:id="rId3"/>
    <p:sldMasterId id="2147483864" r:id="rId4"/>
  </p:sldMasterIdLst>
  <p:notesMasterIdLst>
    <p:notesMasterId r:id="rId27"/>
  </p:notesMasterIdLst>
  <p:sldIdLst>
    <p:sldId id="1717" r:id="rId5"/>
    <p:sldId id="496" r:id="rId6"/>
    <p:sldId id="3036" r:id="rId7"/>
    <p:sldId id="307" r:id="rId8"/>
    <p:sldId id="308" r:id="rId9"/>
    <p:sldId id="309" r:id="rId10"/>
    <p:sldId id="3034" r:id="rId11"/>
    <p:sldId id="2978" r:id="rId12"/>
    <p:sldId id="261" r:id="rId13"/>
    <p:sldId id="3025" r:id="rId14"/>
    <p:sldId id="3031" r:id="rId15"/>
    <p:sldId id="3020" r:id="rId16"/>
    <p:sldId id="3006" r:id="rId17"/>
    <p:sldId id="3038" r:id="rId18"/>
    <p:sldId id="3024" r:id="rId19"/>
    <p:sldId id="3010" r:id="rId20"/>
    <p:sldId id="3032" r:id="rId21"/>
    <p:sldId id="3033" r:id="rId22"/>
    <p:sldId id="3037" r:id="rId23"/>
    <p:sldId id="3021" r:id="rId24"/>
    <p:sldId id="3039" r:id="rId25"/>
    <p:sldId id="1756" r:id="rId26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uka" initials="s" lastIdx="1" clrIdx="0">
    <p:extLst>
      <p:ext uri="{19B8F6BF-5375-455C-9EA6-DF929625EA0E}">
        <p15:presenceInfo xmlns:p15="http://schemas.microsoft.com/office/powerpoint/2012/main" userId="sou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7" autoAdjust="0"/>
    <p:restoredTop sz="80841" autoAdjust="0"/>
  </p:normalViewPr>
  <p:slideViewPr>
    <p:cSldViewPr>
      <p:cViewPr varScale="1">
        <p:scale>
          <a:sx n="92" d="100"/>
          <a:sy n="92" d="100"/>
        </p:scale>
        <p:origin x="240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35651C0E-50E2-4CB3-8ED7-FD3919F42320}" type="datetimeFigureOut">
              <a:rPr lang="zh-HK" altLang="en-US" smtClean="0"/>
              <a:pPr/>
              <a:t>26/9/2023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06776422-10BA-41EC-87D1-8417C67D3F8F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001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776422-10BA-41EC-87D1-8417C67D3F8F}" type="slidenum">
              <a:rPr lang="zh-HK" altLang="en-US" smtClean="0"/>
              <a:pPr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67585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06573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3098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2241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776422-10BA-41EC-87D1-8417C67D3F8F}" type="slidenum">
              <a:rPr lang="zh-HK" altLang="en-US" smtClean="0"/>
              <a:pPr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9857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4323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2000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776422-10BA-41EC-87D1-8417C67D3F8F}" type="slidenum">
              <a:rPr lang="zh-HK" altLang="en-US" smtClean="0"/>
              <a:pPr/>
              <a:t>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45130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776422-10BA-41EC-87D1-8417C67D3F8F}" type="slidenum">
              <a:rPr lang="zh-HK" altLang="en-US" smtClean="0"/>
              <a:pPr/>
              <a:t>13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069969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776422-10BA-41EC-87D1-8417C67D3F8F}" type="slidenum">
              <a:rPr lang="zh-HK" altLang="en-US" smtClean="0"/>
              <a:pPr/>
              <a:t>15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38608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4797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6453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110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77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798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136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036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008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06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66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9089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05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9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20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3835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666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623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7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7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2810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C9879-B3ED-49AC-9408-2A77923C019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98524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574D-9B5D-4D38-835D-87A01E9ED10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74279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FB77-5FD8-4D5E-AAB6-C3F9F00D89C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94928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3207-953B-438F-98A6-35A3A155422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17791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B2CB-ED12-4E4A-BFB2-FE27DE91617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30097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C922-77A4-4EB3-B714-6623F046E1A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7553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DAEC-03A5-4B9D-9C2E-D01C3770B05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949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9880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83A5-F766-4660-A134-7E456CA6DAB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11981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BCA5-2266-4A8E-9CDE-99D0855CBC0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871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5B77D-65F0-4BD5-881D-4B3C9EC72F9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67912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3251-0B2D-4BD6-B5EE-469C8751AF0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98551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5999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8651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9719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7896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7651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17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1414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682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378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5718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6469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617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3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50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936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97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00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4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0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251FA-19C7-431E-98D7-086F113A06F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035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35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EC95CC60-C122-43B7-B2A6-7937E15E01A0}"/>
              </a:ext>
            </a:extLst>
          </p:cNvPr>
          <p:cNvSpPr/>
          <p:nvPr/>
        </p:nvSpPr>
        <p:spPr>
          <a:xfrm>
            <a:off x="551384" y="548680"/>
            <a:ext cx="6768752" cy="1323439"/>
          </a:xfrm>
          <a:prstGeom prst="rect">
            <a:avLst/>
          </a:prstGeom>
          <a:effectLst>
            <a:glow rad="76200">
              <a:schemeClr val="tx1"/>
            </a:glo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8000" kern="0" dirty="0">
                <a:effectLst>
                  <a:glow rad="101600">
                    <a:schemeClr val="bg1"/>
                  </a:glow>
                </a:effectLst>
                <a:latin typeface="方正行楷" pitchFamily="2" charset="-120"/>
                <a:ea typeface="方正行楷" pitchFamily="2" charset="-120"/>
              </a:rPr>
              <a:t>真假信徒</a:t>
            </a:r>
            <a:endParaRPr kumimoji="1" lang="en-US" altLang="zh-TW" sz="8000" kern="0" dirty="0">
              <a:effectLst>
                <a:glow rad="101600">
                  <a:schemeClr val="bg1"/>
                </a:glow>
              </a:effectLst>
              <a:latin typeface="方正行楷" pitchFamily="2" charset="-120"/>
              <a:ea typeface="方正行楷" pitchFamily="2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25C9D01-A429-42A2-A80D-C563F538FDDC}"/>
              </a:ext>
            </a:extLst>
          </p:cNvPr>
          <p:cNvSpPr/>
          <p:nvPr/>
        </p:nvSpPr>
        <p:spPr>
          <a:xfrm>
            <a:off x="7900475" y="5733256"/>
            <a:ext cx="4315596" cy="954107"/>
          </a:xfrm>
          <a:prstGeom prst="rect">
            <a:avLst/>
          </a:prstGeom>
          <a:effectLst>
            <a:glow rad="127000">
              <a:schemeClr val="bg1"/>
            </a:glo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kern="0" dirty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latin typeface="方正大標宋" panose="02000000000000000000" pitchFamily="2" charset="-120"/>
                <a:ea typeface="方正大標宋" panose="02000000000000000000" pitchFamily="2" charset="-120"/>
              </a:rPr>
              <a:t>主任牧師</a:t>
            </a:r>
            <a:r>
              <a:rPr kumimoji="1" lang="en-US" altLang="zh-TW" sz="2800" kern="0" dirty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latin typeface="方正大標宋" panose="02000000000000000000" pitchFamily="2" charset="-120"/>
                <a:ea typeface="方正大標宋" panose="02000000000000000000" pitchFamily="2" charset="-120"/>
              </a:rPr>
              <a:t>2023</a:t>
            </a:r>
            <a:r>
              <a:rPr kumimoji="1" lang="zh-TW" altLang="en-US" sz="2800" kern="0" dirty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latin typeface="方正大標宋" panose="02000000000000000000" pitchFamily="2" charset="-120"/>
                <a:ea typeface="方正大標宋" panose="02000000000000000000" pitchFamily="2" charset="-120"/>
              </a:rPr>
              <a:t>年講道</a:t>
            </a:r>
            <a:r>
              <a:rPr kumimoji="1" lang="zh-TW" alt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uLnTx/>
                <a:uFillTx/>
                <a:latin typeface="方正大標宋" panose="02000000000000000000" pitchFamily="2" charset="-120"/>
                <a:ea typeface="方正大標宋" panose="02000000000000000000" pitchFamily="2" charset="-120"/>
              </a:rPr>
              <a:t>系列</a:t>
            </a:r>
            <a:endParaRPr kumimoji="1" lang="en-US" altLang="zh-TW" sz="2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glow rad="88900">
                  <a:schemeClr val="tx1"/>
                </a:glow>
              </a:effectLst>
              <a:uLnTx/>
              <a:uFillTx/>
              <a:latin typeface="方正大標宋" panose="02000000000000000000" pitchFamily="2" charset="-120"/>
              <a:ea typeface="方正大標宋" panose="02000000000000000000" pitchFamily="2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uLnTx/>
                <a:uFillTx/>
                <a:latin typeface="方正大標宋" panose="02000000000000000000" pitchFamily="2" charset="-120"/>
                <a:ea typeface="方正大標宋" panose="02000000000000000000" pitchFamily="2" charset="-120"/>
              </a:rPr>
              <a:t>《</a:t>
            </a:r>
            <a:r>
              <a:rPr kumimoji="1" lang="zh-TW" altLang="en-US" sz="2800" kern="0" dirty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latin typeface="方正大標宋" panose="02000000000000000000" pitchFamily="2" charset="-120"/>
                <a:ea typeface="方正大標宋" panose="02000000000000000000" pitchFamily="2" charset="-120"/>
              </a:rPr>
              <a:t>耶穌的比喻</a:t>
            </a:r>
            <a:r>
              <a:rPr kumimoji="1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uLnTx/>
                <a:uFillTx/>
                <a:latin typeface="方正大標宋" panose="02000000000000000000" pitchFamily="2" charset="-120"/>
                <a:ea typeface="方正大標宋" panose="02000000000000000000" pitchFamily="2" charset="-120"/>
              </a:rPr>
              <a:t>》6</a:t>
            </a:r>
          </a:p>
        </p:txBody>
      </p:sp>
      <p:sp>
        <p:nvSpPr>
          <p:cNvPr id="3" name="AutoShape 4" descr="The words &quot;Yes&quot; and &quot;No&quot; on a seesaw.">
            <a:extLst>
              <a:ext uri="{FF2B5EF4-FFF2-40B4-BE49-F238E27FC236}">
                <a16:creationId xmlns:a16="http://schemas.microsoft.com/office/drawing/2014/main" id="{B8A772D5-3A44-414D-A67E-EB3033F08F5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C4B7A474-C0AD-422F-A854-B12D363AF140}"/>
              </a:ext>
            </a:extLst>
          </p:cNvPr>
          <p:cNvSpPr txBox="1"/>
          <p:nvPr/>
        </p:nvSpPr>
        <p:spPr>
          <a:xfrm>
            <a:off x="839416" y="2271343"/>
            <a:ext cx="48965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方正行楷" pitchFamily="2" charset="-120"/>
                <a:ea typeface="方正行楷" pitchFamily="2" charset="-120"/>
                <a:cs typeface="+mn-cs"/>
              </a:rPr>
              <a:t>路加福音</a:t>
            </a:r>
            <a:r>
              <a:rPr kumimoji="1" lang="en-US" altLang="zh-TW" sz="3600" kern="0" dirty="0">
                <a:solidFill>
                  <a:prstClr val="black"/>
                </a:solidFill>
                <a:effectLst>
                  <a:glow rad="101600">
                    <a:prstClr val="white"/>
                  </a:glow>
                </a:effectLst>
                <a:latin typeface="方正行楷" pitchFamily="2" charset="-120"/>
                <a:ea typeface="方正行楷" pitchFamily="2" charset="-120"/>
              </a:rPr>
              <a:t>18</a:t>
            </a:r>
            <a:r>
              <a:rPr kumimoji="1" lang="en-US" altLang="zh-TW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方正行楷" pitchFamily="2" charset="-120"/>
                <a:ea typeface="方正行楷" pitchFamily="2" charset="-120"/>
                <a:cs typeface="+mn-cs"/>
              </a:rPr>
              <a:t>:9-14</a:t>
            </a:r>
          </a:p>
        </p:txBody>
      </p:sp>
      <p:sp>
        <p:nvSpPr>
          <p:cNvPr id="6" name="AutoShape 4" descr="a young boy in shadow standing on a cliff with his arms raised in victory">
            <a:extLst>
              <a:ext uri="{FF2B5EF4-FFF2-40B4-BE49-F238E27FC236}">
                <a16:creationId xmlns:a16="http://schemas.microsoft.com/office/drawing/2014/main" id="{26F3F423-A36F-3145-C51D-5331C84FE8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59744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31AC5E-71E1-52BD-67F5-6011DCD5920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99456" y="384324"/>
            <a:ext cx="5392738" cy="1325563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自以為義的四個「我」</a:t>
            </a:r>
            <a:endParaRPr lang="zh-HK" altLang="en-US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834D588-F73F-912C-EB83-2203CBE1B24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99456" y="1844824"/>
            <a:ext cx="5392738" cy="4351338"/>
          </a:xfrm>
        </p:spPr>
        <p:txBody>
          <a:bodyPr>
            <a:normAutofit/>
          </a:bodyPr>
          <a:lstStyle/>
          <a:p>
            <a:pPr>
              <a:spcBef>
                <a:spcPts val="3000"/>
              </a:spcBef>
            </a:pPr>
            <a:r>
              <a:rPr lang="zh-TW" altLang="en-US" sz="4000" dirty="0">
                <a:latin typeface="方正細圓" panose="02000000000000000000" pitchFamily="2" charset="-120"/>
                <a:ea typeface="方正細圓" panose="02000000000000000000" pitchFamily="2" charset="-120"/>
              </a:rPr>
              <a:t>我</a:t>
            </a:r>
            <a:r>
              <a:rPr lang="zh-TW" altLang="en-US" sz="3200" dirty="0">
                <a:latin typeface="方正細圓" panose="02000000000000000000" pitchFamily="2" charset="-120"/>
                <a:ea typeface="方正細圓" panose="02000000000000000000" pitchFamily="2" charset="-120"/>
              </a:rPr>
              <a:t>感謝你</a:t>
            </a:r>
            <a:endParaRPr lang="en-US" altLang="zh-TW" sz="3200" dirty="0">
              <a:latin typeface="方正細圓" panose="02000000000000000000" pitchFamily="2" charset="-120"/>
              <a:ea typeface="方正細圓" panose="02000000000000000000" pitchFamily="2" charset="-120"/>
            </a:endParaRPr>
          </a:p>
          <a:p>
            <a:pPr>
              <a:spcBef>
                <a:spcPts val="3000"/>
              </a:spcBef>
            </a:pPr>
            <a:r>
              <a:rPr lang="zh-TW" altLang="en-US" sz="4000" dirty="0">
                <a:latin typeface="方正細圓" panose="02000000000000000000" pitchFamily="2" charset="-120"/>
                <a:ea typeface="方正細圓" panose="02000000000000000000" pitchFamily="2" charset="-120"/>
              </a:rPr>
              <a:t>我</a:t>
            </a:r>
            <a:r>
              <a:rPr lang="zh-TW" altLang="en-US" sz="3200" dirty="0">
                <a:latin typeface="方正細圓" panose="02000000000000000000" pitchFamily="2" charset="-120"/>
                <a:ea typeface="方正細圓" panose="02000000000000000000" pitchFamily="2" charset="-120"/>
              </a:rPr>
              <a:t>不像別人勒索、不義、姦淫，也不像這個稅吏</a:t>
            </a:r>
            <a:endParaRPr lang="en-US" altLang="zh-TW" sz="3200" dirty="0">
              <a:latin typeface="方正細圓" panose="02000000000000000000" pitchFamily="2" charset="-120"/>
              <a:ea typeface="方正細圓" panose="02000000000000000000" pitchFamily="2" charset="-120"/>
            </a:endParaRPr>
          </a:p>
          <a:p>
            <a:pPr>
              <a:spcBef>
                <a:spcPts val="3000"/>
              </a:spcBef>
            </a:pPr>
            <a:r>
              <a:rPr lang="zh-TW" altLang="en-US" sz="4000" dirty="0">
                <a:latin typeface="方正細圓" panose="02000000000000000000" pitchFamily="2" charset="-120"/>
                <a:ea typeface="方正細圓" panose="02000000000000000000" pitchFamily="2" charset="-120"/>
              </a:rPr>
              <a:t>我</a:t>
            </a:r>
            <a:r>
              <a:rPr lang="zh-TW" altLang="en-US" sz="3200" dirty="0">
                <a:latin typeface="方正細圓" panose="02000000000000000000" pitchFamily="2" charset="-120"/>
                <a:ea typeface="方正細圓" panose="02000000000000000000" pitchFamily="2" charset="-120"/>
              </a:rPr>
              <a:t>每週禁食兩次</a:t>
            </a:r>
            <a:endParaRPr lang="en-US" altLang="zh-TW" sz="3200" dirty="0">
              <a:latin typeface="方正細圓" panose="02000000000000000000" pitchFamily="2" charset="-120"/>
              <a:ea typeface="方正細圓" panose="02000000000000000000" pitchFamily="2" charset="-120"/>
            </a:endParaRPr>
          </a:p>
          <a:p>
            <a:pPr>
              <a:spcBef>
                <a:spcPts val="3000"/>
              </a:spcBef>
            </a:pPr>
            <a:r>
              <a:rPr lang="zh-TW" altLang="en-US" sz="4000" dirty="0">
                <a:latin typeface="方正細圓" panose="02000000000000000000" pitchFamily="2" charset="-120"/>
                <a:ea typeface="方正細圓" panose="02000000000000000000" pitchFamily="2" charset="-120"/>
              </a:rPr>
              <a:t>我</a:t>
            </a:r>
            <a:r>
              <a:rPr lang="zh-TW" altLang="en-US" sz="3200" dirty="0">
                <a:latin typeface="方正細圓" panose="02000000000000000000" pitchFamily="2" charset="-120"/>
                <a:ea typeface="方正細圓" panose="02000000000000000000" pitchFamily="2" charset="-120"/>
              </a:rPr>
              <a:t>所得的都獻上十分之一</a:t>
            </a:r>
            <a:endParaRPr lang="en-US" altLang="zh-TW" sz="3200" dirty="0">
              <a:latin typeface="方正細圓" panose="02000000000000000000" pitchFamily="2" charset="-120"/>
              <a:ea typeface="方正細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7718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DA4CC3B3-138D-415C-7F09-A36D3D82B4C4}"/>
              </a:ext>
            </a:extLst>
          </p:cNvPr>
          <p:cNvSpPr txBox="1"/>
          <p:nvPr/>
        </p:nvSpPr>
        <p:spPr>
          <a:xfrm>
            <a:off x="839416" y="980541"/>
            <a:ext cx="6480720" cy="4896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自以為義就是屬靈的驕傲，都能阻擋我們往上進，使我們不能在主裡滿有所得。（宋尚節）</a:t>
            </a:r>
            <a:endParaRPr lang="en-US" altLang="zh-TW" sz="36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>
              <a:lnSpc>
                <a:spcPct val="125000"/>
              </a:lnSpc>
            </a:pPr>
            <a:endParaRPr lang="en-US" altLang="zh-HK" sz="36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在我自以為義而得意榮幸的時候，主，求你打倒我在你的足下。（倪柝聲）</a:t>
            </a:r>
            <a:endParaRPr lang="zh-HK" altLang="en-US" sz="36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4541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CE58A1FB-20DB-DC78-AC54-595E4494EE28}"/>
              </a:ext>
            </a:extLst>
          </p:cNvPr>
          <p:cNvSpPr txBox="1"/>
          <p:nvPr/>
        </p:nvSpPr>
        <p:spPr>
          <a:xfrm>
            <a:off x="1406479" y="692696"/>
            <a:ext cx="9226025" cy="2507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你們得救是本乎恩，也因著信；這並不是出於自己，而是上帝所賜的；也不是出於行為，免得有人自誇。（弗</a:t>
            </a:r>
            <a:r>
              <a:rPr lang="en-US" altLang="zh-TW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2:8-9</a:t>
            </a: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lang="en-US" altLang="zh-TW" sz="36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8695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30F66A3C-9C54-3388-B6CF-CF29FF2E8DA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79376" y="404664"/>
            <a:ext cx="10585176" cy="2808312"/>
          </a:xfr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/>
          </a:bodyPr>
          <a:lstStyle/>
          <a:p>
            <a:pPr marL="1143000" indent="-1143000">
              <a:lnSpc>
                <a:spcPct val="130000"/>
              </a:lnSpc>
              <a:buFont typeface="+mj-lt"/>
              <a:buAutoNum type="arabicPeriod" startAt="2"/>
            </a:pPr>
            <a:r>
              <a:rPr lang="zh-TW" altLang="en-US" sz="6000" dirty="0">
                <a:latin typeface="方正粗黑" panose="02000000000000000000" pitchFamily="2" charset="-120"/>
                <a:ea typeface="方正粗黑" panose="02000000000000000000" pitchFamily="2" charset="-120"/>
              </a:rPr>
              <a:t>真悔改</a:t>
            </a:r>
            <a:endParaRPr lang="zh-HK" altLang="ja-JP" sz="6000" dirty="0">
              <a:latin typeface="方正粗黑" panose="02000000000000000000" pitchFamily="2" charset="-120"/>
              <a:ea typeface="方正粗黑" panose="02000000000000000000" pitchFamily="2" charset="-120"/>
            </a:endParaRPr>
          </a:p>
          <a:p>
            <a:pPr algn="l">
              <a:lnSpc>
                <a:spcPct val="130000"/>
              </a:lnSpc>
              <a:spcBef>
                <a:spcPts val="0"/>
              </a:spcBef>
            </a:pPr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那稅吏遠遠地站著，連舉目望天也不敢，只捶著胸，說：</a:t>
            </a:r>
            <a:r>
              <a:rPr lang="en-US" altLang="zh-TW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『</a:t>
            </a:r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上帝啊，開恩可憐我這個罪人！</a:t>
            </a:r>
            <a:r>
              <a:rPr lang="en-US" altLang="zh-TW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』</a:t>
            </a:r>
            <a:r>
              <a:rPr lang="en-US" altLang="zh-HK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(</a:t>
            </a:r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路</a:t>
            </a:r>
            <a:r>
              <a:rPr lang="en-US" altLang="zh-TW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18:13</a:t>
            </a:r>
            <a:r>
              <a:rPr lang="en-US" altLang="zh-HK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)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2F67D75-5B1C-0F06-75FA-C20F4A5346AC}"/>
              </a:ext>
            </a:extLst>
          </p:cNvPr>
          <p:cNvSpPr txBox="1">
            <a:spLocks/>
          </p:cNvSpPr>
          <p:nvPr/>
        </p:nvSpPr>
        <p:spPr>
          <a:xfrm>
            <a:off x="1307468" y="3789040"/>
            <a:ext cx="9577064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400" dirty="0">
                <a:latin typeface="方正行楷" panose="02000000000000000000" pitchFamily="2" charset="-120"/>
                <a:ea typeface="方正行楷" panose="02000000000000000000" pitchFamily="2" charset="-120"/>
              </a:rPr>
              <a:t>自以為義的人</a:t>
            </a:r>
            <a:endParaRPr lang="en-US" altLang="zh-TW" sz="4400" dirty="0">
              <a:latin typeface="方正行楷" panose="02000000000000000000" pitchFamily="2" charset="-120"/>
              <a:ea typeface="方正行楷" panose="02000000000000000000" pitchFamily="2" charset="-120"/>
            </a:endParaRPr>
          </a:p>
          <a:p>
            <a:r>
              <a:rPr lang="en-US" altLang="zh-HK" sz="4400" dirty="0">
                <a:latin typeface="方正行楷" panose="02000000000000000000" pitchFamily="2" charset="-120"/>
                <a:ea typeface="方正行楷" panose="02000000000000000000" pitchFamily="2" charset="-120"/>
              </a:rPr>
              <a:t>VS</a:t>
            </a:r>
          </a:p>
          <a:p>
            <a:r>
              <a:rPr lang="zh-TW" altLang="en-US" sz="4400" dirty="0">
                <a:latin typeface="方正行楷" panose="02000000000000000000" pitchFamily="2" charset="-120"/>
                <a:ea typeface="方正行楷" panose="02000000000000000000" pitchFamily="2" charset="-120"/>
              </a:rPr>
              <a:t>真誠悔改的罪人</a:t>
            </a:r>
            <a:endParaRPr lang="zh-HK" altLang="en-US" sz="40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29" name="Rectangle 1332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31" name="Rectangle 1333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F731AC5E-71E1-52BD-67F5-6011DCD59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552062" cy="1899912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真誠悔改的四個「言行」</a:t>
            </a:r>
            <a:endParaRPr lang="zh-HK" altLang="en-US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834D588-F73F-912C-EB83-2203CBE1B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201"/>
            <a:ext cx="4897760" cy="3742762"/>
          </a:xfrm>
        </p:spPr>
        <p:txBody>
          <a:bodyPr>
            <a:noAutofit/>
          </a:bodyPr>
          <a:lstStyle/>
          <a:p>
            <a:pPr>
              <a:spcBef>
                <a:spcPts val="3000"/>
              </a:spcBef>
            </a:pPr>
            <a:r>
              <a:rPr lang="zh-TW" altLang="en-US" sz="3600" dirty="0">
                <a:latin typeface="方正細圓" panose="02000000000000000000" pitchFamily="2" charset="-120"/>
                <a:ea typeface="方正細圓" panose="02000000000000000000" pitchFamily="2" charset="-120"/>
              </a:rPr>
              <a:t>遠遠地站著</a:t>
            </a:r>
            <a:endParaRPr lang="en-US" altLang="zh-TW" sz="3600" dirty="0">
              <a:latin typeface="方正細圓" panose="02000000000000000000" pitchFamily="2" charset="-120"/>
              <a:ea typeface="方正細圓" panose="02000000000000000000" pitchFamily="2" charset="-120"/>
            </a:endParaRPr>
          </a:p>
          <a:p>
            <a:pPr>
              <a:spcBef>
                <a:spcPts val="3000"/>
              </a:spcBef>
            </a:pPr>
            <a:r>
              <a:rPr lang="zh-TW" altLang="en-US" sz="3600" dirty="0">
                <a:latin typeface="方正細圓" panose="02000000000000000000" pitchFamily="2" charset="-120"/>
                <a:ea typeface="方正細圓" panose="02000000000000000000" pitchFamily="2" charset="-120"/>
              </a:rPr>
              <a:t>連舉目望天也不敢</a:t>
            </a:r>
            <a:endParaRPr lang="en-US" altLang="zh-TW" sz="3600" dirty="0">
              <a:latin typeface="方正細圓" panose="02000000000000000000" pitchFamily="2" charset="-120"/>
              <a:ea typeface="方正細圓" panose="02000000000000000000" pitchFamily="2" charset="-120"/>
            </a:endParaRPr>
          </a:p>
          <a:p>
            <a:pPr>
              <a:spcBef>
                <a:spcPts val="3000"/>
              </a:spcBef>
            </a:pPr>
            <a:r>
              <a:rPr lang="zh-TW" altLang="en-US" sz="3600" dirty="0">
                <a:latin typeface="方正細圓" panose="02000000000000000000" pitchFamily="2" charset="-120"/>
                <a:ea typeface="方正細圓" panose="02000000000000000000" pitchFamily="2" charset="-120"/>
              </a:rPr>
              <a:t>只捶著胸</a:t>
            </a:r>
            <a:endParaRPr lang="en-US" altLang="zh-TW" sz="3600" dirty="0">
              <a:latin typeface="方正細圓" panose="02000000000000000000" pitchFamily="2" charset="-120"/>
              <a:ea typeface="方正細圓" panose="02000000000000000000" pitchFamily="2" charset="-120"/>
            </a:endParaRPr>
          </a:p>
          <a:p>
            <a:pPr>
              <a:spcBef>
                <a:spcPts val="3000"/>
              </a:spcBef>
            </a:pPr>
            <a:r>
              <a:rPr lang="zh-TW" altLang="en-US" sz="3600" dirty="0">
                <a:latin typeface="方正細圓" panose="02000000000000000000" pitchFamily="2" charset="-120"/>
                <a:ea typeface="方正細圓" panose="02000000000000000000" pitchFamily="2" charset="-120"/>
              </a:rPr>
              <a:t>開恩可憐我這個罪人</a:t>
            </a:r>
            <a:endParaRPr lang="en-US" altLang="zh-TW" sz="3600" dirty="0">
              <a:latin typeface="方正細圓" panose="02000000000000000000" pitchFamily="2" charset="-120"/>
              <a:ea typeface="方正細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1306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98690625-7489-CB18-D04F-B2E1A48434A4}"/>
              </a:ext>
            </a:extLst>
          </p:cNvPr>
          <p:cNvSpPr txBox="1"/>
          <p:nvPr/>
        </p:nvSpPr>
        <p:spPr>
          <a:xfrm>
            <a:off x="241325" y="476672"/>
            <a:ext cx="6310881" cy="6158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甚麼是真誠悔改？</a:t>
            </a:r>
            <a:endParaRPr kumimoji="0" lang="en-US" altLang="zh-TW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細圓" panose="02000000000000000000" pitchFamily="2" charset="-120"/>
                <a:ea typeface="方正細圓" panose="02000000000000000000" pitchFamily="2" charset="-120"/>
                <a:cs typeface="+mn-cs"/>
              </a:rPr>
              <a:t>答：真誠悔改是承認我們的罪，同時真誠地渴望遠離罪並尋求寬恕。當我們努力使自己與上帝的旨意保持一致並按照他的誡命生活時，心靈、思想和行為都會帶來轉化。 當我們帶著真誠的悔改，神的恩典就會讓我們得到寬恕。然而，悔改不僅僅是我們為自己的錯誤行為感到遺憾， 它還包括修正並努力按照上帝的話語而生活。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細圓" panose="02000000000000000000" pitchFamily="2" charset="-120"/>
              <a:ea typeface="方正細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8016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24B2C679-ED38-4DB1-45A5-30BF7304AC4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1424" y="548680"/>
            <a:ext cx="10153128" cy="4800600"/>
          </a:xfrm>
        </p:spPr>
        <p:txBody>
          <a:bodyPr/>
          <a:lstStyle/>
          <a:p>
            <a:r>
              <a:rPr lang="en-US" altLang="zh-HK" sz="6000" dirty="0">
                <a:latin typeface="方正粗黑" panose="02000000000000000000" pitchFamily="2" charset="-120"/>
                <a:ea typeface="方正粗黑" panose="02000000000000000000" pitchFamily="2" charset="-120"/>
              </a:rPr>
              <a:t>3.</a:t>
            </a:r>
            <a:r>
              <a:rPr lang="zh-HK" altLang="en-US" sz="6000" dirty="0">
                <a:latin typeface="方正粗黑" panose="02000000000000000000" pitchFamily="2" charset="-120"/>
                <a:ea typeface="方正粗黑" panose="02000000000000000000" pitchFamily="2" charset="-120"/>
              </a:rPr>
              <a:t> </a:t>
            </a:r>
            <a:r>
              <a:rPr lang="zh-TW" altLang="en-US" sz="6000" dirty="0">
                <a:latin typeface="方正粗黑" panose="02000000000000000000" pitchFamily="2" charset="-120"/>
                <a:ea typeface="方正粗黑" panose="02000000000000000000" pitchFamily="2" charset="-120"/>
              </a:rPr>
              <a:t>願謙卑</a:t>
            </a:r>
            <a:endParaRPr lang="en-US" altLang="zh-TW" sz="6000" dirty="0">
              <a:latin typeface="方正粗黑" panose="02000000000000000000" pitchFamily="2" charset="-120"/>
              <a:ea typeface="方正粗黑" panose="02000000000000000000" pitchFamily="2" charset="-120"/>
            </a:endParaRPr>
          </a:p>
          <a:p>
            <a:pPr algn="just">
              <a:lnSpc>
                <a:spcPct val="125000"/>
              </a:lnSpc>
            </a:pP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我告訴你們，這人回家去比那人倒算為義（被動式）了。</a:t>
            </a:r>
            <a:r>
              <a:rPr lang="en-US" altLang="zh-TW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 </a:t>
            </a:r>
            <a:r>
              <a:rPr lang="en-US" altLang="zh-HK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(</a:t>
            </a: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路</a:t>
            </a:r>
            <a:r>
              <a:rPr lang="en-US" altLang="zh-TW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18:14a</a:t>
            </a:r>
            <a:r>
              <a:rPr lang="en-US" altLang="zh-HK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)</a:t>
            </a:r>
          </a:p>
          <a:p>
            <a:pPr algn="just">
              <a:lnSpc>
                <a:spcPct val="125000"/>
              </a:lnSpc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我告訴你們：這人下去，到他家裏，成了正義的，而那個人卻不然。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思高譯本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ja-JP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E44898-D5AB-DFBD-5BC5-C1AB90FF5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方正粗圓" panose="02000000000000000000" pitchFamily="2" charset="-120"/>
                <a:ea typeface="方正粗圓" panose="02000000000000000000" pitchFamily="2" charset="-120"/>
              </a:rPr>
              <a:t>為何要在生活上展現謙卑？</a:t>
            </a:r>
            <a:endParaRPr lang="zh-HK" altLang="en-US" sz="4800" dirty="0">
              <a:latin typeface="方正粗圓" panose="02000000000000000000" pitchFamily="2" charset="-120"/>
              <a:ea typeface="方正粗圓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E4AEC5-BE44-2152-D330-6CDF4D482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因為凡自高的，必降為卑；自甘卑微的，必升為高。（路</a:t>
            </a:r>
            <a:r>
              <a:rPr lang="en-US" altLang="zh-TW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18:14a</a:t>
            </a: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lang="en-US" altLang="zh-TW" sz="36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難道上帝不會替那些日夜向他求援的子民伸冤嗎？他會延遲援助他們嗎？</a:t>
            </a:r>
            <a:r>
              <a:rPr lang="en-US" altLang="zh-TW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 </a:t>
            </a: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我告訴你們，他一定盡快為他們伸冤。可是，人子來臨的時候，他能在世上找到這樣的信心嗎？」（路</a:t>
            </a:r>
            <a:r>
              <a:rPr lang="en-US" altLang="zh-TW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18:7-8 </a:t>
            </a: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lang="zh-HK" altLang="en-US" sz="36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7870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EC5118F7-EDC4-E312-D53C-0000449294FD}"/>
              </a:ext>
            </a:extLst>
          </p:cNvPr>
          <p:cNvSpPr txBox="1"/>
          <p:nvPr/>
        </p:nvSpPr>
        <p:spPr>
          <a:xfrm>
            <a:off x="767408" y="980541"/>
            <a:ext cx="5832648" cy="4896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耶穌卻叫他們來，說：「讓小孩子到我這裏來，不要阻止他們，因為在上帝國的正是這樣的人。我實在告訴你們，凡要接受上帝國的，若不像小孩子，絕不能進去。」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(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路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18:16-17)</a:t>
            </a:r>
          </a:p>
        </p:txBody>
      </p:sp>
    </p:spTree>
    <p:extLst>
      <p:ext uri="{BB962C8B-B14F-4D97-AF65-F5344CB8AC3E}">
        <p14:creationId xmlns:p14="http://schemas.microsoft.com/office/powerpoint/2010/main" val="3367174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110071" y="692696"/>
            <a:ext cx="10188218" cy="892552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黑" panose="02000000000000000000" pitchFamily="2" charset="-120"/>
                <a:ea typeface="方正粗黑" panose="02000000000000000000" pitchFamily="2" charset="-120"/>
                <a:cs typeface="+mn-cs"/>
              </a:rPr>
              <a:t>要成為真正的信徒，我們需要</a:t>
            </a:r>
            <a:r>
              <a:rPr kumimoji="1" lang="en-US" altLang="zh-TW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黑" panose="02000000000000000000" pitchFamily="2" charset="-120"/>
                <a:ea typeface="方正粗黑" panose="02000000000000000000" pitchFamily="2" charset="-120"/>
                <a:cs typeface="+mn-cs"/>
              </a:rPr>
              <a:t>…</a:t>
            </a:r>
            <a:endParaRPr kumimoji="0" lang="zh-TW" altLang="en-US" sz="5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黑" panose="02000000000000000000" pitchFamily="2" charset="-120"/>
              <a:ea typeface="方正粗黑" panose="02000000000000000000" pitchFamily="2" charset="-120"/>
              <a:cs typeface="+mn-cs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105939" y="2492896"/>
            <a:ext cx="4680520" cy="3044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棄自義</a:t>
            </a:r>
            <a:endParaRPr kumimoji="1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真悔改</a:t>
            </a:r>
            <a:endParaRPr kumimoji="1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TW" altLang="en-US" sz="4400" dirty="0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願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謙卑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5168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7B2A3DAC-B8DE-40DB-88A6-6E6323D465C9}"/>
              </a:ext>
            </a:extLst>
          </p:cNvPr>
          <p:cNvSpPr txBox="1"/>
          <p:nvPr/>
        </p:nvSpPr>
        <p:spPr>
          <a:xfrm>
            <a:off x="1199456" y="771645"/>
            <a:ext cx="5679631" cy="4978671"/>
          </a:xfrm>
          <a:prstGeom prst="rect">
            <a:avLst/>
          </a:prstGeom>
          <a:noFill/>
          <a:effectLst>
            <a:glow rad="127000">
              <a:schemeClr val="tx1"/>
            </a:glow>
          </a:effectLst>
        </p:spPr>
        <p:txBody>
          <a:bodyPr wrap="square" rtlCol="0">
            <a:spAutoFit/>
          </a:bodyPr>
          <a:lstStyle/>
          <a:p>
            <a:pPr lvl="0" algn="just">
              <a:lnSpc>
                <a:spcPct val="125000"/>
              </a:lnSpc>
              <a:defRPr/>
            </a:pPr>
            <a:r>
              <a:rPr lang="en-US" altLang="zh-TW" sz="3200" kern="0" baseline="3000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9</a:t>
            </a:r>
            <a:r>
              <a:rPr lang="zh-TW" altLang="en-US" sz="3200" kern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耶穌向那些自以為義而藐視別人的人講了這比喻：</a:t>
            </a:r>
            <a:r>
              <a:rPr lang="en-US" altLang="zh-TW" sz="3200" kern="0" baseline="30000" dirty="0">
                <a:latin typeface="方正準圓" panose="02000000000000000000" pitchFamily="2" charset="-120"/>
                <a:ea typeface="方正準圓" panose="02000000000000000000" pitchFamily="2" charset="-120"/>
              </a:rPr>
              <a:t>1</a:t>
            </a:r>
            <a:r>
              <a:rPr lang="en-US" altLang="zh-TW" sz="3200" kern="0" baseline="3000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0</a:t>
            </a:r>
            <a:r>
              <a:rPr lang="zh-TW" altLang="en-US" sz="3200" kern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「有兩個人上聖殿去禱告，一個是法利賽人，一個是稅吏。</a:t>
            </a:r>
            <a:r>
              <a:rPr lang="en-US" altLang="zh-TW" sz="3200" kern="0" baseline="3000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1</a:t>
            </a:r>
            <a:r>
              <a:rPr lang="en-US" altLang="zh-TW" sz="3200" kern="0" baseline="30000" dirty="0">
                <a:latin typeface="方正準圓" panose="02000000000000000000" pitchFamily="2" charset="-120"/>
                <a:ea typeface="方正準圓" panose="02000000000000000000" pitchFamily="2" charset="-120"/>
              </a:rPr>
              <a:t>1</a:t>
            </a:r>
            <a:r>
              <a:rPr lang="zh-TW" altLang="en-US" sz="3200" kern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法利賽人獨自站著，自言自語地禱告說：</a:t>
            </a:r>
            <a:r>
              <a:rPr lang="en-US" altLang="zh-TW" sz="3200" kern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『</a:t>
            </a:r>
            <a:r>
              <a:rPr lang="zh-TW" altLang="en-US" sz="3200" kern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上帝啊，我感謝你，我不像別人勒索、不義、姦淫，也不像這個稅吏。</a:t>
            </a:r>
            <a:endParaRPr kumimoji="0" lang="zh-TW" altLang="en-US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33692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AF4EFB-5150-E8D6-6B11-86B3E03B4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620688"/>
            <a:ext cx="5760640" cy="640871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45000"/>
              </a:lnSpc>
              <a:buNone/>
            </a:pPr>
            <a:r>
              <a:rPr lang="zh-TW" altLang="en-US" sz="4000" dirty="0">
                <a:latin typeface="方正細圓" panose="02000000000000000000" pitchFamily="2" charset="-120"/>
                <a:ea typeface="方正細圓" panose="02000000000000000000" pitchFamily="2" charset="-120"/>
              </a:rPr>
              <a:t>我非常相信上帝和基督的福音，以至於我願意為他奉獻我的一生。對我來說，這個世界上沒有什麼比我在天上的財寶更重要的了。我對神的敬畏勝過我心中的恐懼。我對上帝的一切渴望超出世間的一切。當我寫下這段文字時，我的眼裡充滿了淚水。我無法用言語表達神在我心裡所做的一切。</a:t>
            </a:r>
            <a:endParaRPr lang="zh-HK" altLang="en-US" sz="4000" dirty="0">
              <a:latin typeface="方正細圓" panose="02000000000000000000" pitchFamily="2" charset="-120"/>
              <a:ea typeface="方正細圓" panose="02000000000000000000" pitchFamily="2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CA8DF08-F854-8BD8-C9E1-913EFD848235}"/>
              </a:ext>
            </a:extLst>
          </p:cNvPr>
          <p:cNvSpPr txBox="1"/>
          <p:nvPr/>
        </p:nvSpPr>
        <p:spPr>
          <a:xfrm>
            <a:off x="8112224" y="5667650"/>
            <a:ext cx="3744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I surrender</a:t>
            </a:r>
            <a:endParaRPr kumimoji="0" lang="zh-HK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01788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8C7A2D-7B45-F55E-62B8-D5376817C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latin typeface="方正粗圓" panose="02000000000000000000" pitchFamily="2" charset="-120"/>
                <a:ea typeface="方正粗圓" panose="02000000000000000000" pitchFamily="2" charset="-120"/>
              </a:rPr>
              <a:t>寶貝與瓦器</a:t>
            </a:r>
            <a:endParaRPr lang="zh-HK" altLang="en-US" sz="4800" dirty="0">
              <a:latin typeface="方正粗圓" panose="02000000000000000000" pitchFamily="2" charset="-120"/>
              <a:ea typeface="方正粗圓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C1B5AE5-C378-F417-9A89-46E54EF40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6"/>
            <a:ext cx="5630416" cy="456509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我們有這寶貝放在瓦器裏，為要顯明這莫大的能力是出於神，不是出於我們。（林後</a:t>
            </a:r>
            <a:r>
              <a:rPr lang="en-US" altLang="zh-TW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4:7</a:t>
            </a: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lang="zh-HK" altLang="en-US" sz="36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0388E2F0-E18E-C563-C43A-EF918BC488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5CAE859F-D108-75BB-10AF-F2766ED093BE}"/>
              </a:ext>
            </a:extLst>
          </p:cNvPr>
          <p:cNvSpPr txBox="1"/>
          <p:nvPr/>
        </p:nvSpPr>
        <p:spPr>
          <a:xfrm>
            <a:off x="1243844" y="5578431"/>
            <a:ext cx="1000911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行楷" panose="02000000000000000000" pitchFamily="2" charset="-120"/>
                <a:ea typeface="方正行楷" panose="02000000000000000000" pitchFamily="2" charset="-120"/>
                <a:cs typeface="+mn-cs"/>
              </a:rPr>
              <a:t>《</a:t>
            </a:r>
            <a:r>
              <a:rPr lang="zh-TW" altLang="en-US" sz="4400" dirty="0">
                <a:solidFill>
                  <a:prstClr val="black"/>
                </a:solidFill>
                <a:latin typeface="方正行楷" panose="02000000000000000000" pitchFamily="2" charset="-120"/>
                <a:ea typeface="方正行楷" panose="02000000000000000000" pitchFamily="2" charset="-120"/>
              </a:rPr>
              <a:t>瓦器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行楷" panose="02000000000000000000" pitchFamily="2" charset="-120"/>
                <a:ea typeface="方正行楷" panose="02000000000000000000" pitchFamily="2" charset="-120"/>
                <a:cs typeface="+mn-cs"/>
              </a:rPr>
              <a:t>》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行楷" panose="02000000000000000000" pitchFamily="2" charset="-120"/>
                <a:ea typeface="方正行楷" panose="02000000000000000000" pitchFamily="2" charset="-120"/>
                <a:cs typeface="+mn-cs"/>
              </a:rPr>
              <a:t>原文的意思是「</a:t>
            </a:r>
            <a:r>
              <a:rPr lang="zh-TW" altLang="en-US" sz="4400" dirty="0">
                <a:solidFill>
                  <a:prstClr val="black"/>
                </a:solidFill>
                <a:latin typeface="方正行楷" panose="02000000000000000000" pitchFamily="2" charset="-120"/>
                <a:ea typeface="方正行楷" panose="02000000000000000000" pitchFamily="2" charset="-120"/>
              </a:rPr>
              <a:t>軟弱的泥土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行楷" panose="02000000000000000000" pitchFamily="2" charset="-120"/>
                <a:ea typeface="方正行楷" panose="02000000000000000000" pitchFamily="2" charset="-120"/>
                <a:cs typeface="+mn-cs"/>
              </a:rPr>
              <a:t>」</a:t>
            </a:r>
          </a:p>
        </p:txBody>
      </p:sp>
    </p:spTree>
    <p:extLst>
      <p:ext uri="{BB962C8B-B14F-4D97-AF65-F5344CB8AC3E}">
        <p14:creationId xmlns:p14="http://schemas.microsoft.com/office/powerpoint/2010/main" val="15005331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DD74719-D538-4FDD-9069-975589013E6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799856" y="1052736"/>
            <a:ext cx="6270625" cy="13033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z="4400" dirty="0">
                <a:latin typeface="方正細圓" panose="02000000000000000000" pitchFamily="2" charset="-120"/>
                <a:ea typeface="方正細圓" panose="02000000000000000000" pitchFamily="2" charset="-120"/>
              </a:rPr>
              <a:t>問題討論</a:t>
            </a:r>
            <a:endParaRPr lang="en-US" sz="4400" dirty="0">
              <a:latin typeface="方正細圓" panose="02000000000000000000" pitchFamily="2" charset="-120"/>
              <a:ea typeface="方正細圓" panose="02000000000000000000" pitchFamily="2" charset="-120"/>
            </a:endParaRP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17E3B006-BC46-4F90-8603-AE38C34AC6CA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452194" y="2845023"/>
            <a:ext cx="6618287" cy="33178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zh-TW" altLang="zh-HK" sz="3100" dirty="0">
                <a:latin typeface="方正細圓" panose="02000000000000000000" pitchFamily="2" charset="-120"/>
                <a:ea typeface="方正細圓" panose="02000000000000000000" pitchFamily="2" charset="-120"/>
              </a:rPr>
              <a:t>當談到自以為義，你會否想起某些人或經歷？你當時又有甚麼感受？</a:t>
            </a:r>
          </a:p>
          <a:p>
            <a:pPr marL="342900" indent="-342900" algn="l">
              <a:buFont typeface="+mj-lt"/>
              <a:buAutoNum type="arabicPeriod"/>
            </a:pPr>
            <a:r>
              <a:rPr lang="zh-TW" altLang="zh-HK" sz="3100" dirty="0">
                <a:latin typeface="方正細圓" panose="02000000000000000000" pitchFamily="2" charset="-120"/>
                <a:ea typeface="方正細圓" panose="02000000000000000000" pitchFamily="2" charset="-120"/>
              </a:rPr>
              <a:t>你認為甚麼才算是真誠悔改？你有類似的經驗嗎？</a:t>
            </a:r>
          </a:p>
          <a:p>
            <a:pPr marL="342900" indent="-342900" algn="l">
              <a:buFont typeface="+mj-lt"/>
              <a:buAutoNum type="arabicPeriod"/>
            </a:pPr>
            <a:r>
              <a:rPr lang="zh-TW" altLang="zh-HK" sz="3100" dirty="0">
                <a:latin typeface="方正細圓" panose="02000000000000000000" pitchFamily="2" charset="-120"/>
                <a:ea typeface="方正細圓" panose="02000000000000000000" pitchFamily="2" charset="-120"/>
              </a:rPr>
              <a:t>展現謙卑最佳的場所是生活而非教會，你認同嗎？為甚麼？</a:t>
            </a:r>
          </a:p>
          <a:p>
            <a:pPr marL="342900" indent="-342900" algn="l">
              <a:buFont typeface="+mj-lt"/>
              <a:buAutoNum type="arabicPeriod"/>
            </a:pPr>
            <a:endParaRPr lang="en-US" altLang="zh-TW" sz="3100" dirty="0">
              <a:latin typeface="方正細圓" panose="02000000000000000000" pitchFamily="2" charset="-120"/>
              <a:ea typeface="方正細圓" panose="02000000000000000000" pitchFamily="2" charset="-120"/>
            </a:endParaRPr>
          </a:p>
          <a:p>
            <a:pPr marL="342900" indent="-342900" algn="l">
              <a:buFont typeface="+mj-lt"/>
              <a:buAutoNum type="arabicPeriod"/>
            </a:pPr>
            <a:endParaRPr lang="en-US" sz="3200" dirty="0">
              <a:latin typeface="方正細圓" panose="02000000000000000000" pitchFamily="2" charset="-120"/>
              <a:ea typeface="方正細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6185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7B2A3DAC-B8DE-40DB-88A6-6E6323D465C9}"/>
              </a:ext>
            </a:extLst>
          </p:cNvPr>
          <p:cNvSpPr txBox="1"/>
          <p:nvPr/>
        </p:nvSpPr>
        <p:spPr>
          <a:xfrm>
            <a:off x="1415480" y="404664"/>
            <a:ext cx="9577064" cy="3132011"/>
          </a:xfrm>
          <a:prstGeom prst="rect">
            <a:avLst/>
          </a:prstGeom>
          <a:noFill/>
          <a:effectLst>
            <a:glow rad="127000">
              <a:schemeClr val="tx1"/>
            </a:glow>
          </a:effectLst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0" cap="none" spc="0" normalizeH="0" baseline="3000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12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我每週禁食兩次，凡我所得的都獻上十分之一。</a:t>
            </a:r>
            <a:r>
              <a:rPr kumimoji="0" lang="en-US" altLang="zh-TW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』</a:t>
            </a:r>
            <a:r>
              <a:rPr kumimoji="0" lang="en-US" altLang="zh-TW" sz="3200" b="0" i="0" u="none" strike="noStrike" kern="0" cap="none" spc="0" normalizeH="0" baseline="3000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13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那稅吏遠遠地站著，連舉目望天也不敢，只捶著胸，說：</a:t>
            </a:r>
            <a:r>
              <a:rPr kumimoji="0" lang="en-US" altLang="zh-TW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『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上帝啊，開恩可憐我這個罪人！</a:t>
            </a:r>
            <a:r>
              <a:rPr kumimoji="0" lang="en-US" altLang="zh-TW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』</a:t>
            </a:r>
            <a:r>
              <a:rPr kumimoji="0" lang="en-US" altLang="zh-TW" sz="3200" b="0" i="0" u="none" strike="noStrike" kern="0" cap="none" spc="0" normalizeH="0" baseline="3000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 14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我告訴你們，這人回家去比那人倒算為義了。因為凡自高的，必降為卑；自甘卑微的，必升為高。」</a:t>
            </a:r>
          </a:p>
        </p:txBody>
      </p:sp>
    </p:spTree>
    <p:extLst>
      <p:ext uri="{BB962C8B-B14F-4D97-AF65-F5344CB8AC3E}">
        <p14:creationId xmlns:p14="http://schemas.microsoft.com/office/powerpoint/2010/main" val="2069198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EC5118F7-EDC4-E312-D53C-0000449294FD}"/>
              </a:ext>
            </a:extLst>
          </p:cNvPr>
          <p:cNvSpPr txBox="1"/>
          <p:nvPr/>
        </p:nvSpPr>
        <p:spPr>
          <a:xfrm>
            <a:off x="6816080" y="1052736"/>
            <a:ext cx="4104456" cy="4204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>
                  <a:glow rad="1016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不是每一個稱呼我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>
                  <a:glow rad="1016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『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>
                  <a:glow rad="1016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主啊，主啊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>
                  <a:glow rad="1016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』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>
                  <a:glow rad="1016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的人都能進天國；惟有遵行我天父旨意的人才能進去。（</a:t>
            </a:r>
            <a:r>
              <a:rPr lang="zh-TW" altLang="en-US" sz="3600" dirty="0">
                <a:effectLst>
                  <a:glow rad="1016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太</a:t>
            </a:r>
            <a:r>
              <a:rPr lang="en-US" altLang="zh-TW" sz="3600" dirty="0">
                <a:effectLst>
                  <a:glow rad="1016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7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>
                  <a:glow rad="1016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:21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>
                  <a:glow rad="1016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）</a:t>
            </a:r>
            <a:endParaRPr kumimoji="0" lang="en-US" altLang="zh-TW" sz="3600" b="0" i="0" u="none" strike="noStrike" kern="1200" cap="none" spc="0" normalizeH="0" baseline="0" noProof="0" dirty="0">
              <a:ln>
                <a:noFill/>
              </a:ln>
              <a:effectLst>
                <a:glow rad="101600">
                  <a:schemeClr val="bg1"/>
                </a:glow>
              </a:effectLst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5216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110071" y="692696"/>
            <a:ext cx="10188218" cy="892552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黑" panose="02000000000000000000" pitchFamily="2" charset="-120"/>
                <a:ea typeface="方正粗黑" panose="02000000000000000000" pitchFamily="2" charset="-120"/>
              </a:rPr>
              <a:t>要成為真正的信徒，我們需要</a:t>
            </a:r>
            <a:r>
              <a:rPr kumimoji="1" lang="en-US" altLang="zh-TW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黑" panose="02000000000000000000" pitchFamily="2" charset="-120"/>
                <a:ea typeface="方正粗黑" panose="02000000000000000000" pitchFamily="2" charset="-120"/>
              </a:rPr>
              <a:t>…</a:t>
            </a:r>
            <a:endParaRPr kumimoji="0" lang="zh-TW" altLang="en-US" sz="5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粗黑" panose="02000000000000000000" pitchFamily="2" charset="-120"/>
              <a:ea typeface="方正粗黑" panose="02000000000000000000" pitchFamily="2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105939" y="2492896"/>
            <a:ext cx="4680520" cy="3044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zh-TW" altLang="en-US" sz="4400" dirty="0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棄自義</a:t>
            </a:r>
            <a:endParaRPr kumimoji="1" lang="en-US" altLang="zh-TW" sz="4400" dirty="0">
              <a:solidFill>
                <a:prstClr val="black"/>
              </a:solidFill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zh-TW" altLang="en-US" sz="4400" dirty="0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真悔改</a:t>
            </a:r>
            <a:endParaRPr kumimoji="1" lang="en-US" altLang="zh-TW" sz="4400" dirty="0">
              <a:solidFill>
                <a:prstClr val="black"/>
              </a:solidFill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TW" altLang="en-US" sz="4400" dirty="0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願謙卑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6872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024A0CC9-6C0C-FF89-B089-1778E12185D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79376" y="404664"/>
            <a:ext cx="11017224" cy="3816424"/>
          </a:xfrm>
        </p:spPr>
        <p:txBody>
          <a:bodyPr>
            <a:normAutofit/>
          </a:bodyPr>
          <a:lstStyle/>
          <a:p>
            <a:pPr marL="1143000" indent="-1143000">
              <a:buAutoNum type="arabicPeriod"/>
            </a:pPr>
            <a:r>
              <a:rPr lang="zh-TW" altLang="en-US" sz="6000" dirty="0">
                <a:latin typeface="方正粗黑" panose="02000000000000000000" pitchFamily="2" charset="-120"/>
                <a:ea typeface="方正粗黑" panose="02000000000000000000" pitchFamily="2" charset="-120"/>
              </a:rPr>
              <a:t>棄自義</a:t>
            </a:r>
            <a:endParaRPr lang="en-US" altLang="zh-TW" sz="54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耶穌向那些自以為義而藐視別人的人講了這比喻：</a:t>
            </a:r>
            <a:r>
              <a:rPr lang="en-US" altLang="zh-TW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…</a:t>
            </a:r>
            <a:r>
              <a:rPr lang="zh-TW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法利賽人獨自站著，自言自語</a:t>
            </a:r>
            <a:r>
              <a:rPr lang="en-US" altLang="zh-TW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(in regard to himself)</a:t>
            </a:r>
            <a:r>
              <a:rPr lang="zh-TW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地禱告說： </a:t>
            </a:r>
            <a:r>
              <a:rPr lang="en-US" altLang="zh-HK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(</a:t>
            </a:r>
            <a:r>
              <a:rPr lang="zh-TW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路</a:t>
            </a:r>
            <a:r>
              <a:rPr lang="en-US" altLang="zh-TW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18:</a:t>
            </a:r>
            <a:r>
              <a:rPr lang="en-US" altLang="zh-HK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9, 11)</a:t>
            </a:r>
            <a:endParaRPr lang="ja-JP" altLang="en-US" sz="4000" dirty="0">
              <a:latin typeface="方正準圓" panose="02000000000000000000" pitchFamily="2" charset="-120"/>
              <a:ea typeface="新細明體" panose="02020500000000000000" pitchFamily="18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3D45363-4D94-C512-1BF4-94E65AC1DA93}"/>
              </a:ext>
            </a:extLst>
          </p:cNvPr>
          <p:cNvSpPr txBox="1">
            <a:spLocks/>
          </p:cNvSpPr>
          <p:nvPr/>
        </p:nvSpPr>
        <p:spPr>
          <a:xfrm>
            <a:off x="1415480" y="4581128"/>
            <a:ext cx="9577064" cy="13855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dirty="0">
                <a:latin typeface="方正行楷" panose="02000000000000000000" pitchFamily="2" charset="-120"/>
                <a:ea typeface="方正行楷" panose="02000000000000000000" pitchFamily="2" charset="-120"/>
              </a:rPr>
              <a:t>《</a:t>
            </a:r>
            <a:r>
              <a:rPr lang="zh-TW" altLang="en-US" sz="4400" dirty="0">
                <a:latin typeface="方正行楷" panose="02000000000000000000" pitchFamily="2" charset="-120"/>
                <a:ea typeface="方正行楷" panose="02000000000000000000" pitchFamily="2" charset="-120"/>
              </a:rPr>
              <a:t>法利賽人</a:t>
            </a:r>
            <a:r>
              <a:rPr lang="en-US" altLang="zh-TW" sz="4400" dirty="0">
                <a:latin typeface="方正行楷" panose="02000000000000000000" pitchFamily="2" charset="-120"/>
                <a:ea typeface="方正行楷" panose="02000000000000000000" pitchFamily="2" charset="-120"/>
              </a:rPr>
              <a:t>》</a:t>
            </a:r>
            <a:r>
              <a:rPr lang="zh-TW" altLang="en-US" sz="4400" dirty="0">
                <a:latin typeface="方正行楷" panose="02000000000000000000" pitchFamily="2" charset="-120"/>
                <a:ea typeface="方正行楷" panose="02000000000000000000" pitchFamily="2" charset="-120"/>
              </a:rPr>
              <a:t>原文的意思是</a:t>
            </a:r>
          </a:p>
          <a:p>
            <a:r>
              <a:rPr lang="zh-TW" altLang="en-US" sz="4400" dirty="0">
                <a:latin typeface="方正行楷" panose="02000000000000000000" pitchFamily="2" charset="-120"/>
                <a:ea typeface="方正行楷" panose="02000000000000000000" pitchFamily="2" charset="-120"/>
              </a:rPr>
              <a:t>「分別出來」</a:t>
            </a:r>
          </a:p>
          <a:p>
            <a:endParaRPr lang="zh-HK" altLang="en-US" sz="40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7030</TotalTime>
  <Words>1024</Words>
  <Application>Microsoft Office PowerPoint</Application>
  <PresentationFormat>寬螢幕</PresentationFormat>
  <Paragraphs>68</Paragraphs>
  <Slides>22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22</vt:i4>
      </vt:variant>
    </vt:vector>
  </HeadingPairs>
  <TitlesOfParts>
    <vt:vector size="36" baseType="lpstr">
      <vt:lpstr>方正大標宋</vt:lpstr>
      <vt:lpstr>方正行楷</vt:lpstr>
      <vt:lpstr>方正粗黑</vt:lpstr>
      <vt:lpstr>方正粗圓</vt:lpstr>
      <vt:lpstr>方正細圓</vt:lpstr>
      <vt:lpstr>方正準圓</vt:lpstr>
      <vt:lpstr>標楷體</vt:lpstr>
      <vt:lpstr>Arial</vt:lpstr>
      <vt:lpstr>Calibri</vt:lpstr>
      <vt:lpstr>Calibri Light</vt:lpstr>
      <vt:lpstr>1_Office 佈景主題</vt:lpstr>
      <vt:lpstr>2_Office 佈景主題</vt:lpstr>
      <vt:lpstr>5_Office 佈景主題</vt:lpstr>
      <vt:lpstr>3_Office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自以為義的四個「我」</vt:lpstr>
      <vt:lpstr>PowerPoint 簡報</vt:lpstr>
      <vt:lpstr>PowerPoint 簡報</vt:lpstr>
      <vt:lpstr>PowerPoint 簡報</vt:lpstr>
      <vt:lpstr>真誠悔改的四個「言行」</vt:lpstr>
      <vt:lpstr>PowerPoint 簡報</vt:lpstr>
      <vt:lpstr>PowerPoint 簡報</vt:lpstr>
      <vt:lpstr>為何要在生活上展現謙卑？</vt:lpstr>
      <vt:lpstr>PowerPoint 簡報</vt:lpstr>
      <vt:lpstr>PowerPoint 簡報</vt:lpstr>
      <vt:lpstr>PowerPoint 簡報</vt:lpstr>
      <vt:lpstr>寶貝與瓦器</vt:lpstr>
      <vt:lpstr>問題討論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Sou Ka Fai, 蘇家輝</dc:creator>
  <cp:lastModifiedBy>Chan Lai Kwan, 陳麗君</cp:lastModifiedBy>
  <cp:revision>268</cp:revision>
  <cp:lastPrinted>2021-05-28T00:58:02Z</cp:lastPrinted>
  <dcterms:created xsi:type="dcterms:W3CDTF">2020-12-03T14:17:06Z</dcterms:created>
  <dcterms:modified xsi:type="dcterms:W3CDTF">2023-09-26T04:17:44Z</dcterms:modified>
</cp:coreProperties>
</file>