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6" r:id="rId3"/>
    <p:sldId id="257" r:id="rId4"/>
    <p:sldId id="291" r:id="rId5"/>
    <p:sldId id="292" r:id="rId6"/>
    <p:sldId id="293" r:id="rId7"/>
    <p:sldId id="294" r:id="rId8"/>
    <p:sldId id="295" r:id="rId9"/>
    <p:sldId id="296" r:id="rId10"/>
    <p:sldId id="299" r:id="rId11"/>
    <p:sldId id="300" r:id="rId12"/>
    <p:sldId id="301" r:id="rId13"/>
    <p:sldId id="302" r:id="rId14"/>
    <p:sldId id="305" r:id="rId15"/>
    <p:sldId id="303" r:id="rId16"/>
    <p:sldId id="304" r:id="rId17"/>
    <p:sldId id="306" r:id="rId18"/>
    <p:sldId id="307" r:id="rId19"/>
    <p:sldId id="283" r:id="rId20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F1A0F2-93FA-4391-8051-B1620DAA33DF}" v="90" dt="2023-08-24T09:10:43.6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00"/>
    <p:restoredTop sz="94650"/>
  </p:normalViewPr>
  <p:slideViewPr>
    <p:cSldViewPr snapToGrid="0">
      <p:cViewPr varScale="1">
        <p:scale>
          <a:sx n="108" d="100"/>
          <a:sy n="108" d="100"/>
        </p:scale>
        <p:origin x="1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B2BED3-890A-1085-B2CE-E876CF0691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92E78CB-B884-6DF3-81F9-EBA1EF03C7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DFD2E05-5F6F-FE12-7AFF-017363958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CC20C07-D44E-259F-063D-14F4756C2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B86260A-C108-315E-8707-6285E6CD5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037931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EDB5803-F114-5436-D634-56B29DDE4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39B83C1-CA3D-3C98-D2DF-AE3CDE65FA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CEE9E41-7845-4BE6-1C52-370DCB13D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4C4672-C7AB-57AC-26FE-ADFBED4E3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CDC5D53-A76C-1091-63E4-820F4F92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791716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B70B4FE-48D8-AD01-7248-1D8C86C772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89CEC30-5324-FD25-5FE0-D46CFEB83C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E8DA6A5-44C5-1946-0332-AA786F53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65E672-4085-53BD-2F0E-95E3811B8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AE11C0D-8862-1CDF-A141-98DC1CC6D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6431617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2804234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988162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476765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862308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7122759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28512396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9404669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93424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2A820A-7888-C01F-C74F-B06F4EE64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B6AE9F-A9CA-85ED-CE1C-C8487C26F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B18B403-C83F-C451-39B7-CE1F7419A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6C821A-9A94-853D-0598-E137B6844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42AA65D-C2BE-E26D-FF57-CC0FA67BB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7218807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0395304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5430716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9591382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14755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5929749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0014719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2384049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7162065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42738637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2A820A-7888-C01F-C74F-B06F4EE64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B6AE9F-A9CA-85ED-CE1C-C8487C26F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B18B403-C83F-C451-39B7-CE1F7419A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6C821A-9A94-853D-0598-E137B6844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42AA65D-C2BE-E26D-FF57-CC0FA67BB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285424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AB5A8B-E65E-85E3-535B-255BC1717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3B801FE-F350-1025-99E7-D36640458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3AC789C-1956-2AC8-93CE-6A748C458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00106F-5EDB-41B4-97A4-FC2C8D7B5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E72E6E9-636B-5B32-E0DE-0441F7634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56150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66824E-3D75-77A8-AE47-F46C73363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5C29B1A-C796-0457-162B-27B06FB9EC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F2D2739-37A4-4E3B-FF09-3519338A9D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B4AC0DB-7B85-9213-02F8-C42F47202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902EEB1-1C80-F0CB-C0AB-9E102E1BC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7274A46-0005-307C-B241-CCEA5B366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407768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DEA196-C62E-6AA6-F9E5-B2D2D157D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885C368-A03D-3612-4CAA-ED9A2812E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C0FAF38-7B03-E78F-92C1-ED193737DE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52C1830-8836-8DB4-3D17-4F7A2F88E4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A5BC451-7E9B-808B-CB87-A9BBADC561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BE41F3E-5F6D-9F39-1ECC-7831D0576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A22D311-B650-C05B-521D-60ACD811A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C9C14C4-7C9F-AB1B-A034-5694E0D1E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360611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0292EE-A0A5-D45A-828F-7C97530D5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5DF5DED-D3AC-9BB1-FBD7-48BE860C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F7CA493-AA47-ED19-039B-4E95D4886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30C2691-F578-9FC7-BD2F-D2B6F7DC4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928345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39FBAC4-4D8D-CF10-E2B8-882FB6866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F802FDF-BE91-B5FF-461D-B57C19BC8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1EC29AC-22A5-F414-F6C8-7D2365C1F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200067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0D142E-FDC9-AA37-8FC9-BCB6FA391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68B67F6-D326-2768-7217-01362C307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7313DBA-5E4B-27B9-25BC-C6D31F56C5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BD1875E-63A2-EF46-67E7-552A14D19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15C6DE3-5A08-9024-6F8B-35E205E0A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8431DA6-2C20-E150-1B94-A46EC9D1D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701439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43E8A4-E567-D0DB-8F3A-87BDBACC4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3B9BA11-646A-C76C-804E-11D203591D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HK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6DAAF34-A34F-71B7-07CF-D1EAB9961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91A37DF-17F1-D800-B7C2-E1D0A12C9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FA09AC6-32C2-F62F-510A-32C53FE7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HK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4644414-FAC2-D314-D800-38E91048C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863752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C8653AB-577E-6CAB-79F0-2AC57E97A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  <a:endParaRPr kumimoji="1" lang="zh-HK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2FF8153-EAC1-4201-DC04-C9EC66DA1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  <a:endParaRPr kumimoji="1" lang="zh-HK" alt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C2A30B0-FFE8-F8B5-93A3-6D857C515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CC9F50F-5B75-6039-30A7-9EA1FF7A1B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HK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C6DEF13-DA46-5CE1-69ED-0A1A4D8BFE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3220861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B70D1FE-F3C6-4D41-BEFC-585EE17D60BE}" type="datetimeFigureOut">
              <a:rPr kumimoji="1" lang="zh-HK" altLang="en-US" smtClean="0"/>
              <a:t>29/9/2023</a:t>
            </a:fld>
            <a:endParaRPr kumimoji="1"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kumimoji="1"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672D5BF-124D-5147-9794-5B5F8303D93E}" type="slidenum">
              <a:rPr kumimoji="1" lang="zh-HK" altLang="en-US" smtClean="0"/>
              <a:t>‹#›</a:t>
            </a:fld>
            <a:endParaRPr kumimoji="1" lang="zh-HK" altLang="en-US"/>
          </a:p>
        </p:txBody>
      </p:sp>
    </p:spTree>
    <p:extLst>
      <p:ext uri="{BB962C8B-B14F-4D97-AF65-F5344CB8AC3E}">
        <p14:creationId xmlns:p14="http://schemas.microsoft.com/office/powerpoint/2010/main" val="188037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F1E669-7309-73BC-A124-30DB9E2CD54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559550" y="685800"/>
            <a:ext cx="5632450" cy="3570288"/>
          </a:xfrm>
        </p:spPr>
        <p:txBody>
          <a:bodyPr anchor="t">
            <a:normAutofit/>
          </a:bodyPr>
          <a:lstStyle/>
          <a:p>
            <a:pPr algn="l"/>
            <a:r>
              <a:rPr kumimoji="1" lang="zh-HK" altLang="en-US" sz="5200" dirty="0">
                <a:solidFill>
                  <a:srgbClr val="FFFFFF"/>
                </a:solidFill>
                <a:effectLst>
                  <a:glow rad="101600">
                    <a:schemeClr val="tx1"/>
                  </a:glow>
                </a:effectLst>
                <a:latin typeface="方正魏碑" panose="02000000000000000000" pitchFamily="2" charset="-120"/>
                <a:ea typeface="方正魏碑" panose="02000000000000000000" pitchFamily="2" charset="-120"/>
              </a:rPr>
              <a:t>情緒健康教會</a:t>
            </a:r>
            <a:br>
              <a:rPr kumimoji="1" lang="en-US" altLang="zh-HK" sz="5200" dirty="0">
                <a:solidFill>
                  <a:srgbClr val="FFFFFF"/>
                </a:solidFill>
                <a:effectLst>
                  <a:glow rad="101600">
                    <a:schemeClr val="tx1"/>
                  </a:glow>
                </a:effectLst>
                <a:latin typeface="方正魏碑" panose="02000000000000000000" pitchFamily="2" charset="-120"/>
                <a:ea typeface="方正魏碑" panose="02000000000000000000" pitchFamily="2" charset="-120"/>
              </a:rPr>
            </a:br>
            <a:r>
              <a:rPr kumimoji="1" lang="en-US" altLang="zh-HK" sz="5200" dirty="0">
                <a:solidFill>
                  <a:srgbClr val="FFFFFF"/>
                </a:solidFill>
                <a:effectLst>
                  <a:glow rad="101600">
                    <a:schemeClr val="tx1"/>
                  </a:glow>
                </a:effectLst>
                <a:latin typeface="方正魏碑" panose="02000000000000000000" pitchFamily="2" charset="-120"/>
                <a:ea typeface="方正魏碑" panose="02000000000000000000" pitchFamily="2" charset="-120"/>
              </a:rPr>
              <a:t>   </a:t>
            </a:r>
            <a:r>
              <a:rPr kumimoji="1" lang="en-US" altLang="zh-HK" sz="5200" dirty="0">
                <a:solidFill>
                  <a:schemeClr val="bg1"/>
                </a:solidFill>
                <a:effectLst>
                  <a:glow rad="101600">
                    <a:schemeClr val="tx1"/>
                  </a:glow>
                </a:effectLst>
                <a:latin typeface="方正魏碑" panose="02000000000000000000" pitchFamily="2" charset="-120"/>
                <a:ea typeface="方正魏碑" panose="02000000000000000000" pitchFamily="2" charset="-120"/>
              </a:rPr>
              <a:t>-</a:t>
            </a:r>
            <a:r>
              <a:rPr kumimoji="1" lang="zh-TW" altLang="en-US" sz="5200" dirty="0">
                <a:solidFill>
                  <a:schemeClr val="bg1"/>
                </a:solidFill>
                <a:effectLst>
                  <a:glow rad="101600">
                    <a:schemeClr val="tx1"/>
                  </a:glow>
                </a:effectLst>
                <a:latin typeface="方正魏碑" panose="02000000000000000000" pitchFamily="2" charset="-120"/>
                <a:ea typeface="方正魏碑" panose="02000000000000000000" pitchFamily="2" charset="-120"/>
              </a:rPr>
              <a:t>道成肉身的愛</a:t>
            </a:r>
            <a:endParaRPr kumimoji="1" lang="zh-HK" altLang="en-US" sz="5200" dirty="0">
              <a:solidFill>
                <a:schemeClr val="bg1"/>
              </a:solidFill>
              <a:effectLst>
                <a:glow rad="101600">
                  <a:schemeClr val="tx1"/>
                </a:glow>
              </a:effectLst>
              <a:latin typeface="方正魏碑" panose="02000000000000000000" pitchFamily="2" charset="-120"/>
              <a:ea typeface="方正魏碑" panose="02000000000000000000" pitchFamily="2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CA432E3-22A0-8B1F-F643-D51AEA11CD8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4551363"/>
            <a:ext cx="5449888" cy="1577975"/>
          </a:xfrm>
        </p:spPr>
        <p:txBody>
          <a:bodyPr anchor="b">
            <a:normAutofit/>
          </a:bodyPr>
          <a:lstStyle/>
          <a:p>
            <a:pPr algn="l"/>
            <a:r>
              <a:rPr kumimoji="1" lang="en-US" altLang="zh-HK" dirty="0">
                <a:solidFill>
                  <a:srgbClr val="FFFFFF"/>
                </a:solidFill>
                <a:latin typeface="Yuanti TC Light" panose="02010600040101010101" pitchFamily="2" charset="-120"/>
                <a:ea typeface="Yuanti TC Light" panose="02010600040101010101" pitchFamily="2" charset="-120"/>
              </a:rPr>
              <a:t>2023</a:t>
            </a:r>
            <a:r>
              <a:rPr kumimoji="1" lang="zh-HK" altLang="en-US" dirty="0">
                <a:solidFill>
                  <a:srgbClr val="FFFFFF"/>
                </a:solidFill>
                <a:latin typeface="Yuanti TC Light" panose="02010600040101010101" pitchFamily="2" charset="-120"/>
                <a:ea typeface="Yuanti TC Light" panose="02010600040101010101" pitchFamily="2" charset="-120"/>
              </a:rPr>
              <a:t>全教會講道系列 </a:t>
            </a:r>
            <a:r>
              <a:rPr kumimoji="1" lang="en-US" altLang="zh-HK" dirty="0">
                <a:solidFill>
                  <a:srgbClr val="FFFFFF"/>
                </a:solidFill>
                <a:latin typeface="Yuanti TC Light" panose="02010600040101010101" pitchFamily="2" charset="-120"/>
                <a:ea typeface="Yuanti TC Light" panose="02010600040101010101" pitchFamily="2" charset="-120"/>
              </a:rPr>
              <a:t>( </a:t>
            </a:r>
            <a:r>
              <a:rPr kumimoji="1" lang="zh-HK" altLang="en-US" dirty="0">
                <a:solidFill>
                  <a:srgbClr val="FFFFFF"/>
                </a:solidFill>
                <a:latin typeface="Yuanti TC Light" panose="02010600040101010101" pitchFamily="2" charset="-120"/>
                <a:ea typeface="Yuanti TC Light" panose="02010600040101010101" pitchFamily="2" charset="-120"/>
              </a:rPr>
              <a:t>六）</a:t>
            </a:r>
          </a:p>
        </p:txBody>
      </p:sp>
    </p:spTree>
    <p:extLst>
      <p:ext uri="{BB962C8B-B14F-4D97-AF65-F5344CB8AC3E}">
        <p14:creationId xmlns:p14="http://schemas.microsoft.com/office/powerpoint/2010/main" val="1919534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32E773-F5CF-E497-C5D1-B3946E88793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940425" y="328613"/>
            <a:ext cx="6251575" cy="1784350"/>
          </a:xfrm>
        </p:spPr>
        <p:txBody>
          <a:bodyPr anchor="b">
            <a:normAutofit/>
          </a:bodyPr>
          <a:lstStyle/>
          <a:p>
            <a:r>
              <a:rPr lang="zh-TW" altLang="en-US" sz="5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當聆聽別人分享</a:t>
            </a:r>
            <a:r>
              <a:rPr lang="en-US" altLang="zh-TW" sz="5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zh-HK" altLang="en-US" sz="5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F10F5DF-5271-AC80-367C-319425AE549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940425" y="2706688"/>
            <a:ext cx="6251575" cy="3484562"/>
          </a:xfrm>
        </p:spPr>
        <p:txBody>
          <a:bodyPr>
            <a:normAutofit/>
          </a:bodyPr>
          <a:lstStyle/>
          <a:p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第一時間去做好多分析、評斷</a:t>
            </a:r>
            <a:endParaRPr lang="en-US" altLang="zh-TW" sz="2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HK" sz="24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好快跳落建議</a:t>
            </a:r>
            <a:endParaRPr lang="en-US" altLang="zh-TW" sz="2400" b="1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會無耐性、好多自義</a:t>
            </a:r>
            <a:endParaRPr lang="en-US" altLang="zh-HK" sz="2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分享者</a:t>
            </a:r>
            <a:r>
              <a:rPr lang="zh-TW" altLang="zh-HK" sz="24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最先</a:t>
            </a:r>
            <a:r>
              <a:rPr lang="zh-TW" altLang="zh-HK" sz="24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需要被真正聆聽</a:t>
            </a:r>
            <a:r>
              <a:rPr lang="zh-TW" altLang="zh-HK" sz="24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、接纳</a:t>
            </a:r>
            <a:endParaRPr lang="en-US" altLang="zh-TW" sz="2400" b="1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聆聽者要</a:t>
            </a:r>
            <a:r>
              <a:rPr lang="zh-TW" altLang="zh-HK" sz="24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明白對方所面對的難處或感受</a:t>
            </a:r>
            <a:endParaRPr lang="en-US" sz="2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041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AAEED00-DD08-F4D4-07EC-F47776466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83228" y="263093"/>
            <a:ext cx="4368800" cy="1957387"/>
          </a:xfrm>
        </p:spPr>
        <p:txBody>
          <a:bodyPr anchor="b">
            <a:normAutofit fontScale="90000"/>
          </a:bodyPr>
          <a:lstStyle/>
          <a:p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戰爭與和平</a:t>
            </a:r>
            <a:br>
              <a:rPr lang="en-US" altLang="zh-TW" sz="5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5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</a:t>
            </a:r>
            <a:r>
              <a:rPr lang="zh-TW" altLang="zh-HK" sz="3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列夫</a:t>
            </a:r>
            <a:r>
              <a:rPr lang="en-US" altLang="zh-TW" sz="3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zh-HK" sz="3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托爾斯泰</a:t>
            </a:r>
            <a:endParaRPr lang="zh-HK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E2F245B-0FF6-B7C1-0657-87F54F2101E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83228" y="2811030"/>
            <a:ext cx="4846638" cy="33194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HK" sz="3200" b="1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If you feel pain, </a:t>
            </a:r>
          </a:p>
          <a:p>
            <a:pPr marL="0" indent="0">
              <a:buNone/>
            </a:pPr>
            <a:r>
              <a:rPr lang="en-US" altLang="zh-HK" sz="3200" b="1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you are alive, </a:t>
            </a:r>
          </a:p>
          <a:p>
            <a:pPr marL="0" indent="0">
              <a:buNone/>
            </a:pPr>
            <a:r>
              <a:rPr lang="en-US" altLang="zh-HK" sz="3200" b="1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</a:t>
            </a:r>
            <a:r>
              <a:rPr lang="en-US" altLang="zh-HK" sz="3200" b="1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if you feel other</a:t>
            </a:r>
          </a:p>
          <a:p>
            <a:pPr marL="0" indent="0">
              <a:buNone/>
            </a:pPr>
            <a:r>
              <a:rPr lang="en-US" altLang="zh-HK" sz="3200" b="1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</a:t>
            </a:r>
            <a:r>
              <a:rPr lang="en-US" altLang="zh-HK" sz="3200" b="1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people's pain,</a:t>
            </a:r>
          </a:p>
          <a:p>
            <a:pPr marL="0" indent="0">
              <a:buNone/>
            </a:pPr>
            <a:r>
              <a:rPr lang="en-US" altLang="zh-HK" sz="3200" b="1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</a:t>
            </a:r>
            <a:r>
              <a:rPr lang="en-US" altLang="zh-HK" sz="3200" b="1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you are a human being.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148585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92A57C-49A8-EF32-267A-A1F016EDF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309360" cy="1325563"/>
          </a:xfrm>
        </p:spPr>
        <p:txBody>
          <a:bodyPr/>
          <a:lstStyle/>
          <a:p>
            <a:r>
              <a:rPr lang="zh-TW" altLang="zh-HK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希伯來書</a:t>
            </a:r>
            <a:r>
              <a:rPr lang="en-US" altLang="zh-HK" b="1" kern="100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4:15</a:t>
            </a:r>
            <a:endParaRPr lang="zh-HK" altLang="en-US" b="1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F7BB63-302B-B062-476F-4373DEAE23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19034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TW" altLang="zh-HK" sz="2800" b="1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因為我們的大祭司並非不能體恤我們的軟弱；他也在各方面受過試探，與我們一樣，只是他沒有犯罪。</a:t>
            </a:r>
            <a:endParaRPr lang="en-US" altLang="zh-TW" sz="2800" b="1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TW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sz="2800" b="1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# </a:t>
            </a:r>
            <a:r>
              <a:rPr lang="zh-TW" altLang="en-US" sz="2800" b="1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耶穌願意進入我們的世界</a:t>
            </a:r>
            <a:endParaRPr lang="en-US" altLang="zh-TW" sz="2800" b="1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sz="2800" b="1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# </a:t>
            </a:r>
            <a:r>
              <a:rPr lang="zh-TW" altLang="en-US" sz="2800" b="1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體恤明白我們的軟弱</a:t>
            </a:r>
            <a:endParaRPr lang="en-US" altLang="zh-TW" sz="2800" b="1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TW" b="1" kern="10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TW" altLang="en-US" sz="3900" b="1" kern="1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你身邊的家人、同事、組員，他們有什麼是需要被你去聆聽和明白呢？</a:t>
            </a:r>
            <a:endParaRPr lang="zh-TW" altLang="zh-HK" sz="3900" b="1" kern="100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17230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ECE3C11-70B8-A432-C297-32AB36103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學習</a:t>
            </a:r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道成肉身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的生命並不容易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zh-HK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B97DE89-CC83-1FD6-06BB-E980A1F9B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面對並不可愛的人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連結、明白別人感受：</a:t>
            </a:r>
            <a:r>
              <a:rPr lang="zh-TW" altLang="zh-HK" sz="28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唔容易承載得到</a:t>
            </a:r>
            <a:endParaRPr lang="en-US" altLang="zh-TW" sz="2800" b="1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endParaRPr lang="en-US" altLang="zh-HK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我們唔係神，我們只是人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我們也有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唔可愛、軟弱、破損、黑暗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HK" sz="28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自己的生命被難阻住</a:t>
            </a:r>
            <a:endParaRPr lang="en-US" altLang="zh-TW" sz="2800" b="1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HK" sz="28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唔容易去結連</a:t>
            </a:r>
            <a:endParaRPr lang="zh-HK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3882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BAAFD8-075A-E235-B1A6-83F2D2B2D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>
                <a:latin typeface="方正魏碑" panose="02000000000000000000" pitchFamily="2" charset="-120"/>
                <a:ea typeface="方正魏碑" panose="02000000000000000000" pitchFamily="2" charset="-120"/>
              </a:rPr>
              <a:t>情緒健康教會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A8EDABA9-3919-9735-2A07-8AF594B31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305088"/>
              </p:ext>
            </p:extLst>
          </p:nvPr>
        </p:nvGraphicFramePr>
        <p:xfrm>
          <a:off x="838200" y="1690688"/>
          <a:ext cx="6375400" cy="4572000"/>
        </p:xfrm>
        <a:graphic>
          <a:graphicData uri="http://schemas.openxmlformats.org/drawingml/2006/table">
            <a:tbl>
              <a:tblPr firstRow="1" firstCol="1" bandRow="1">
                <a:tableStyleId>{7E9639D4-E3E2-4D34-9284-5A2195B3D0D7}</a:tableStyleId>
              </a:tblPr>
              <a:tblGrid>
                <a:gridCol w="2865582">
                  <a:extLst>
                    <a:ext uri="{9D8B030D-6E8A-4147-A177-3AD203B41FA5}">
                      <a16:colId xmlns:a16="http://schemas.microsoft.com/office/drawing/2014/main" val="763332638"/>
                    </a:ext>
                  </a:extLst>
                </a:gridCol>
                <a:gridCol w="1920641">
                  <a:extLst>
                    <a:ext uri="{9D8B030D-6E8A-4147-A177-3AD203B41FA5}">
                      <a16:colId xmlns:a16="http://schemas.microsoft.com/office/drawing/2014/main" val="1491333193"/>
                    </a:ext>
                  </a:extLst>
                </a:gridCol>
                <a:gridCol w="1589177">
                  <a:extLst>
                    <a:ext uri="{9D8B030D-6E8A-4147-A177-3AD203B41FA5}">
                      <a16:colId xmlns:a16="http://schemas.microsoft.com/office/drawing/2014/main" val="3622947529"/>
                    </a:ext>
                  </a:extLst>
                </a:gridCol>
              </a:tblGrid>
              <a:tr h="271255"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bg1"/>
                          </a:solidFill>
                          <a:effectLst/>
                        </a:rPr>
                        <a:t>原則</a:t>
                      </a:r>
                      <a:endParaRPr lang="zh-TW" sz="2000" b="0" i="0" kern="100" dirty="0">
                        <a:solidFill>
                          <a:schemeClr val="bg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bg1"/>
                          </a:solidFill>
                          <a:effectLst/>
                        </a:rPr>
                        <a:t>講題</a:t>
                      </a:r>
                      <a:endParaRPr lang="zh-TW" sz="2000" b="0" i="0" kern="100" dirty="0">
                        <a:solidFill>
                          <a:schemeClr val="bg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bg1"/>
                          </a:solidFill>
                          <a:effectLst/>
                        </a:rPr>
                        <a:t>經文</a:t>
                      </a:r>
                      <a:endParaRPr lang="zh-TW" sz="2000" b="0" i="0" kern="100" dirty="0">
                        <a:solidFill>
                          <a:schemeClr val="bg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0635638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Look beneath the Surface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審視內心</a:t>
                      </a:r>
                    </a:p>
                    <a:p>
                      <a:pPr algn="ctr"/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約</a:t>
                      </a:r>
                      <a:r>
                        <a:rPr lang="x-none" sz="2000" b="0" kern="1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x-none" sz="2000" b="0" kern="100">
                          <a:solidFill>
                            <a:schemeClr val="tx1"/>
                          </a:solidFill>
                          <a:effectLst/>
                        </a:rPr>
                        <a:t>1-</a:t>
                      </a:r>
                      <a:r>
                        <a:rPr lang="en-US" altLang="zh-HK" sz="2000" b="0" kern="100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9927805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Break the Power of </a:t>
                      </a:r>
                    </a:p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the Past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贖回過往</a:t>
                      </a:r>
                    </a:p>
                    <a:p>
                      <a:pPr algn="ctr"/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路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5:1-11</a:t>
                      </a:r>
                      <a:endParaRPr lang="zh-TW" sz="20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約</a:t>
                      </a:r>
                      <a:r>
                        <a:rPr lang="x-none" sz="2000" b="0" kern="1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:1-30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7927867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Live in Brokenness </a:t>
                      </a:r>
                    </a:p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and Vulnerability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面對脆弱</a:t>
                      </a:r>
                    </a:p>
                    <a:p>
                      <a:pPr algn="ctr"/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路</a:t>
                      </a:r>
                      <a:r>
                        <a:rPr lang="x-none" sz="2000" b="0" kern="100">
                          <a:solidFill>
                            <a:schemeClr val="tx1"/>
                          </a:solidFill>
                          <a:effectLst/>
                        </a:rPr>
                        <a:t>18:9-14</a:t>
                      </a:r>
                      <a:endParaRPr lang="zh-TW" sz="20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太</a:t>
                      </a:r>
                      <a:r>
                        <a:rPr lang="x-none" sz="2000" b="0" kern="10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x-none" sz="2000" b="0" kern="100">
                          <a:solidFill>
                            <a:schemeClr val="tx1"/>
                          </a:solidFill>
                          <a:effectLst/>
                        </a:rPr>
                        <a:t>12-17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7687938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Receive the Gift of Limits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接受限制</a:t>
                      </a:r>
                    </a:p>
                    <a:p>
                      <a:pPr algn="ctr"/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太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6:25-34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1107382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Embrace Grieving </a:t>
                      </a:r>
                    </a:p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and Loss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>
                          <a:solidFill>
                            <a:schemeClr val="tx1"/>
                          </a:solidFill>
                          <a:effectLst/>
                        </a:rPr>
                        <a:t>擁抱悲傷</a:t>
                      </a:r>
                    </a:p>
                    <a:p>
                      <a:pPr algn="ctr"/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000" b="0" i="0" kern="10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約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11:28-37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7972946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Make Incarnation Your Model for Loving Well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道成肉身的愛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約</a:t>
                      </a:r>
                      <a:r>
                        <a:rPr lang="x-none" sz="2000" b="0" kern="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:14</a:t>
                      </a:r>
                      <a:endParaRPr lang="zh-TW" sz="20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路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19:1-10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2736505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Slow Down to Lead </a:t>
                      </a:r>
                    </a:p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with Integrity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表裡一致</a:t>
                      </a:r>
                    </a:p>
                    <a:p>
                      <a:pPr algn="ctr"/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可</a:t>
                      </a:r>
                      <a:r>
                        <a:rPr lang="x-none" sz="2000" b="0" kern="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:35-39</a:t>
                      </a:r>
                      <a:endParaRPr lang="zh-TW" sz="20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路</a:t>
                      </a:r>
                      <a:r>
                        <a:rPr lang="x-none" sz="2000" b="0" kern="1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:1-14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2333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8833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E9A6F5-DA6F-37B3-FD0A-B8A0B1549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HK" sz="44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信仰是一個認識自己和認識上帝的</a:t>
            </a:r>
            <a:r>
              <a:rPr lang="zh-TW" altLang="en-US" sz="44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旅</a:t>
            </a:r>
            <a:r>
              <a:rPr lang="zh-TW" altLang="zh-HK" sz="44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程</a:t>
            </a:r>
            <a:r>
              <a:rPr lang="en-US" altLang="zh-TW" sz="44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…</a:t>
            </a:r>
            <a:endParaRPr lang="zh-HK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9EAA702-CB2F-CD44-0515-6AC5C73E9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太 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28:18‭-‬19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耶穌進前來，對他們說：「天上地下所有的權柄都賜給我了。 所以，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你們要去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，使萬民作我的門徒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pPr marL="0" indent="0">
              <a:buNone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太 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11:28‭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凡勞苦擔重擔的人都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到我這裏來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，我要使你們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得安息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en-US" altLang="zh-HK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# 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生命與上帝連結、發現自己的生命、發現上帝的愛和工作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en-US" altLang="zh-HK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# 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更好承載其他人的生命</a:t>
            </a:r>
            <a:endParaRPr lang="zh-HK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32774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2C862D-C616-0D06-19A8-7C714CC0B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撒該身上的</a:t>
            </a:r>
            <a:r>
              <a:rPr lang="zh-HK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神蹟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A0B515B-2628-7870-3E2C-33BC69934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25640" cy="4351338"/>
          </a:xfrm>
        </p:spPr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撒該站著對主說：「主啊，我把所有的一半給窮人；我若勒索了誰，就還他四倍。」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HK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撒該的生命被耶穌結連和接侍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他與其他人生命的連結被啟動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社群破損的關係開始修補</a:t>
            </a:r>
            <a:endParaRPr lang="zh-HK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13671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A785343-5D24-4118-A2E4-665D196F6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32F4D216-10B7-4DCA-A0A1-068E9E32F4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2660091"/>
            <a:ext cx="7122523" cy="4197911"/>
          </a:xfrm>
          <a:custGeom>
            <a:avLst/>
            <a:gdLst>
              <a:gd name="connsiteX0" fmla="*/ 0 w 7122523"/>
              <a:gd name="connsiteY0" fmla="*/ 4197911 h 4197911"/>
              <a:gd name="connsiteX1" fmla="*/ 7122523 w 7122523"/>
              <a:gd name="connsiteY1" fmla="*/ 4197911 h 4197911"/>
              <a:gd name="connsiteX2" fmla="*/ 5177382 w 7122523"/>
              <a:gd name="connsiteY2" fmla="*/ 0 h 4197911"/>
              <a:gd name="connsiteX3" fmla="*/ 5171159 w 7122523"/>
              <a:gd name="connsiteY3" fmla="*/ 0 h 4197911"/>
              <a:gd name="connsiteX4" fmla="*/ 3981368 w 7122523"/>
              <a:gd name="connsiteY4" fmla="*/ 0 h 4197911"/>
              <a:gd name="connsiteX5" fmla="*/ 2331323 w 7122523"/>
              <a:gd name="connsiteY5" fmla="*/ 0 h 4197911"/>
              <a:gd name="connsiteX6" fmla="*/ 0 w 7122523"/>
              <a:gd name="connsiteY6" fmla="*/ 0 h 419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22523" h="4197911">
                <a:moveTo>
                  <a:pt x="0" y="4197911"/>
                </a:moveTo>
                <a:lnTo>
                  <a:pt x="7122523" y="4197911"/>
                </a:lnTo>
                <a:lnTo>
                  <a:pt x="5177382" y="0"/>
                </a:lnTo>
                <a:lnTo>
                  <a:pt x="5171159" y="0"/>
                </a:lnTo>
                <a:lnTo>
                  <a:pt x="3981368" y="0"/>
                </a:lnTo>
                <a:lnTo>
                  <a:pt x="2331323" y="0"/>
                </a:lnTo>
                <a:lnTo>
                  <a:pt x="0" y="0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234A2B9-B772-03D4-8E11-428AF1223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3098042"/>
            <a:ext cx="6126480" cy="2738878"/>
          </a:xfrm>
        </p:spPr>
        <p:txBody>
          <a:bodyPr>
            <a:normAutofit/>
          </a:bodyPr>
          <a:lstStyle/>
          <a:p>
            <a:r>
              <a:rPr lang="zh-TW" altLang="en-US" sz="32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你今天睇到你的小組、你的家庭、我們社會的需要嗎？</a:t>
            </a:r>
            <a:br>
              <a:rPr lang="en-US" altLang="zh-TW" sz="32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br>
              <a:rPr lang="en-US" altLang="zh-TW" sz="32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3200" b="1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你願意回應這些需要嗎？</a:t>
            </a:r>
            <a:endParaRPr lang="zh-HK" altLang="en-US" sz="3200" b="1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0CC017E-24A8-B5EA-B3E8-61127F769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8501" y="3098042"/>
            <a:ext cx="3160750" cy="2983349"/>
          </a:xfrm>
        </p:spPr>
        <p:txBody>
          <a:bodyPr anchor="ctr">
            <a:normAutofit/>
          </a:bodyPr>
          <a:lstStyle/>
          <a:p>
            <a:endParaRPr lang="en-US" altLang="zh-HK" sz="2000" dirty="0">
              <a:solidFill>
                <a:srgbClr val="FFFFFF"/>
              </a:solidFill>
            </a:endParaRPr>
          </a:p>
          <a:p>
            <a:endParaRPr lang="en-US" altLang="zh-HK" sz="2000" dirty="0">
              <a:solidFill>
                <a:srgbClr val="FFFFFF"/>
              </a:solidFill>
            </a:endParaRPr>
          </a:p>
          <a:p>
            <a:endParaRPr lang="en-US" altLang="zh-HK" sz="2000" dirty="0">
              <a:solidFill>
                <a:srgbClr val="FFFFFF"/>
              </a:solidFill>
            </a:endParaRPr>
          </a:p>
          <a:p>
            <a:endParaRPr lang="en-US" altLang="zh-HK" sz="2000" dirty="0">
              <a:solidFill>
                <a:srgbClr val="FFFFFF"/>
              </a:solidFill>
            </a:endParaRPr>
          </a:p>
          <a:p>
            <a:endParaRPr lang="en-US" altLang="zh-HK" sz="2000" dirty="0">
              <a:solidFill>
                <a:srgbClr val="FFFFFF"/>
              </a:solidFill>
            </a:endParaRPr>
          </a:p>
          <a:p>
            <a:endParaRPr lang="zh-HK" alt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005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9332D4-D6CB-943B-DACE-C4EA5D15E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zh-HK" altLang="en-US" dirty="0">
                <a:latin typeface="方正魏碑" panose="02000000000000000000" pitchFamily="2" charset="-120"/>
                <a:ea typeface="方正魏碑" panose="02000000000000000000" pitchFamily="2" charset="-120"/>
              </a:rPr>
              <a:t>小組分享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F80459F-94A9-B554-F7E4-4E9A448FE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altLang="zh-HK" sz="2800" u="none" strike="noStrike" dirty="0">
                <a:effectLst/>
                <a:latin typeface="Kaiti TC" panose="02010600040101010101" pitchFamily="2" charset="-120"/>
                <a:ea typeface="Kaiti TC" panose="02010600040101010101" pitchFamily="2" charset="-120"/>
              </a:rPr>
              <a:t>1. </a:t>
            </a:r>
            <a:r>
              <a:rPr lang="zh-HK" altLang="en-US" sz="2800" u="none" strike="noStrike" dirty="0">
                <a:effectLst/>
                <a:latin typeface="Kaiti TC" panose="02010600040101010101" pitchFamily="2" charset="-120"/>
                <a:ea typeface="Kaiti TC" panose="02010600040101010101" pitchFamily="2" charset="-120"/>
              </a:rPr>
              <a:t>分享一次你被人</a:t>
            </a:r>
            <a:r>
              <a:rPr lang="en-US" altLang="zh-HK" sz="2800" u="none" strike="noStrike" dirty="0">
                <a:effectLst/>
                <a:latin typeface="Kaiti TC" panose="02010600040101010101" pitchFamily="2" charset="-120"/>
                <a:ea typeface="Kaiti TC" panose="02010600040101010101" pitchFamily="2" charset="-120"/>
              </a:rPr>
              <a:t>/</a:t>
            </a:r>
            <a:r>
              <a:rPr lang="zh-HK" altLang="en-US" sz="2800" u="none" strike="noStrike" dirty="0">
                <a:effectLst/>
                <a:latin typeface="Kaiti TC" panose="02010600040101010101" pitchFamily="2" charset="-120"/>
                <a:ea typeface="Kaiti TC" panose="02010600040101010101" pitchFamily="2" charset="-120"/>
              </a:rPr>
              <a:t>神明白和接納的經歷。有何感受和得著？</a:t>
            </a:r>
            <a:endParaRPr lang="en-US" altLang="zh-HK" sz="2800" u="none" strike="noStrike" dirty="0">
              <a:effectLst/>
              <a:latin typeface="Kaiti TC" panose="02010600040101010101" pitchFamily="2" charset="-120"/>
              <a:ea typeface="Kaiti TC" panose="02010600040101010101" pitchFamily="2" charset="-12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en-US" altLang="zh-HK" sz="2800" dirty="0">
              <a:latin typeface="Kaiti TC" panose="02010600040101010101" pitchFamily="2" charset="-120"/>
              <a:ea typeface="Kaiti TC" panose="02010600040101010101" pitchFamily="2" charset="-12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altLang="zh-TW" sz="2800" dirty="0">
                <a:latin typeface="Kaiti TC" panose="02010600040101010101" pitchFamily="2" charset="-120"/>
                <a:ea typeface="Kaiti TC" panose="02010600040101010101" pitchFamily="2" charset="-120"/>
              </a:rPr>
              <a:t>2. </a:t>
            </a:r>
            <a:r>
              <a:rPr lang="zh-TW" altLang="en-US" sz="2800" dirty="0">
                <a:latin typeface="Kaiti TC" panose="02010600040101010101" pitchFamily="2" charset="-120"/>
                <a:ea typeface="Kaiti TC" panose="02010600040101010101" pitchFamily="2" charset="-120"/>
              </a:rPr>
              <a:t>你今天生命裡，有冇一些上帝想你去連結的人，但同時可能又是你覺得並不可愛的人？他們有什麼是需要被你去明白和接納？</a:t>
            </a:r>
            <a:endParaRPr lang="en-US" altLang="zh-TW" sz="2800" dirty="0">
              <a:latin typeface="Kaiti TC" panose="02010600040101010101" pitchFamily="2" charset="-120"/>
              <a:ea typeface="Kaiti TC" panose="02010600040101010101" pitchFamily="2" charset="-12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en-US" altLang="zh-HK" sz="2800" dirty="0">
              <a:latin typeface="Yuanti TC Light" panose="02010600040101010101" pitchFamily="2" charset="-120"/>
              <a:ea typeface="Kaiti TC" panose="02010600040101010101" pitchFamily="2" charset="-12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altLang="zh-HK" sz="2800" dirty="0">
                <a:latin typeface="Yuanti TC Light" panose="02010600040101010101" pitchFamily="2" charset="-120"/>
                <a:ea typeface="Yuanti TC Light" panose="02010600040101010101" pitchFamily="2" charset="-120"/>
              </a:rPr>
              <a:t>3. </a:t>
            </a:r>
            <a:r>
              <a:rPr lang="zh-HK" altLang="en-US" sz="2800" dirty="0">
                <a:latin typeface="Yuanti TC Light" panose="02010600040101010101" pitchFamily="2" charset="-120"/>
                <a:ea typeface="Yuanti TC Light" panose="02010600040101010101" pitchFamily="2" charset="-120"/>
              </a:rPr>
              <a:t>你最需要神怎樣幫助你，讓你去實踐「道成肉身的愛」 ？</a:t>
            </a:r>
            <a:endParaRPr lang="en-US" altLang="zh-HK" sz="2800" dirty="0">
              <a:latin typeface="Yuanti TC Light" panose="02010600040101010101" pitchFamily="2" charset="-120"/>
              <a:ea typeface="Yuanti TC Light" panose="02010600040101010101" pitchFamily="2" charset="-12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altLang="zh-HK" sz="2800" dirty="0">
              <a:latin typeface="Yuanti TC Light" panose="02010600040101010101" pitchFamily="2" charset="-120"/>
              <a:ea typeface="Yuanti TC Light" panose="02010600040101010101" pitchFamily="2" charset="-12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altLang="zh-HK" sz="2800" dirty="0">
              <a:latin typeface="Yuanti TC Light" panose="02010600040101010101" pitchFamily="2" charset="-120"/>
              <a:ea typeface="Yuanti TC Light" panose="02010600040101010101" pitchFamily="2" charset="-12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altLang="zh-HK" sz="2800" dirty="0">
              <a:latin typeface="Yuanti TC Light" panose="02010600040101010101" pitchFamily="2" charset="-120"/>
              <a:ea typeface="Yuanti TC Light" panose="02010600040101010101" pitchFamily="2" charset="-12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altLang="zh-HK" sz="2800" u="none" strike="noStrike" dirty="0">
              <a:effectLst/>
              <a:latin typeface="Yuanti TC Light" panose="02010600040101010101" pitchFamily="2" charset="-120"/>
              <a:ea typeface="Yuanti TC Light" panose="02010600040101010101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3915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BAAFD8-075A-E235-B1A6-83F2D2B2D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HK" altLang="en-US" dirty="0">
                <a:latin typeface="方正魏碑" panose="02000000000000000000" pitchFamily="2" charset="-120"/>
                <a:ea typeface="方正魏碑" panose="02000000000000000000" pitchFamily="2" charset="-120"/>
              </a:rPr>
              <a:t>情緒健康教會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A8EDABA9-3919-9735-2A07-8AF594B312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141034"/>
              </p:ext>
            </p:extLst>
          </p:nvPr>
        </p:nvGraphicFramePr>
        <p:xfrm>
          <a:off x="838200" y="1690688"/>
          <a:ext cx="6375400" cy="4572000"/>
        </p:xfrm>
        <a:graphic>
          <a:graphicData uri="http://schemas.openxmlformats.org/drawingml/2006/table">
            <a:tbl>
              <a:tblPr firstRow="1" firstCol="1" bandRow="1">
                <a:tableStyleId>{7E9639D4-E3E2-4D34-9284-5A2195B3D0D7}</a:tableStyleId>
              </a:tblPr>
              <a:tblGrid>
                <a:gridCol w="2865582">
                  <a:extLst>
                    <a:ext uri="{9D8B030D-6E8A-4147-A177-3AD203B41FA5}">
                      <a16:colId xmlns:a16="http://schemas.microsoft.com/office/drawing/2014/main" val="763332638"/>
                    </a:ext>
                  </a:extLst>
                </a:gridCol>
                <a:gridCol w="1920641">
                  <a:extLst>
                    <a:ext uri="{9D8B030D-6E8A-4147-A177-3AD203B41FA5}">
                      <a16:colId xmlns:a16="http://schemas.microsoft.com/office/drawing/2014/main" val="1491333193"/>
                    </a:ext>
                  </a:extLst>
                </a:gridCol>
                <a:gridCol w="1589177">
                  <a:extLst>
                    <a:ext uri="{9D8B030D-6E8A-4147-A177-3AD203B41FA5}">
                      <a16:colId xmlns:a16="http://schemas.microsoft.com/office/drawing/2014/main" val="3622947529"/>
                    </a:ext>
                  </a:extLst>
                </a:gridCol>
              </a:tblGrid>
              <a:tr h="271255"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bg1"/>
                          </a:solidFill>
                          <a:effectLst/>
                        </a:rPr>
                        <a:t>原則</a:t>
                      </a:r>
                      <a:endParaRPr lang="zh-TW" sz="2000" b="0" i="0" kern="100" dirty="0">
                        <a:solidFill>
                          <a:schemeClr val="bg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bg1"/>
                          </a:solidFill>
                          <a:effectLst/>
                        </a:rPr>
                        <a:t>講題</a:t>
                      </a:r>
                      <a:endParaRPr lang="zh-TW" sz="2000" b="0" i="0" kern="100" dirty="0">
                        <a:solidFill>
                          <a:schemeClr val="bg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bg1"/>
                          </a:solidFill>
                          <a:effectLst/>
                        </a:rPr>
                        <a:t>經文</a:t>
                      </a:r>
                      <a:endParaRPr lang="zh-TW" sz="2000" b="0" i="0" kern="100" dirty="0">
                        <a:solidFill>
                          <a:schemeClr val="bg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0635638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Look beneath the Surface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審視內心</a:t>
                      </a:r>
                    </a:p>
                    <a:p>
                      <a:pPr algn="ctr"/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約</a:t>
                      </a:r>
                      <a:r>
                        <a:rPr lang="x-none" sz="2000" b="0" kern="1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x-none" sz="2000" b="0" kern="100" dirty="0">
                          <a:solidFill>
                            <a:schemeClr val="tx1"/>
                          </a:solidFill>
                          <a:effectLst/>
                        </a:rPr>
                        <a:t>1-</a:t>
                      </a:r>
                      <a:r>
                        <a:rPr lang="en-US" altLang="zh-HK" sz="2000" b="0" kern="100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9927805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Break the Power of </a:t>
                      </a:r>
                    </a:p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the Past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贖回過往</a:t>
                      </a:r>
                    </a:p>
                    <a:p>
                      <a:pPr algn="ctr"/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路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5:1-11</a:t>
                      </a:r>
                      <a:endParaRPr lang="zh-TW" sz="20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約</a:t>
                      </a:r>
                      <a:r>
                        <a:rPr lang="x-none" sz="2000" b="0" kern="1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:1-30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7927867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Live in Brokenness </a:t>
                      </a:r>
                    </a:p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and Vulnerability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面對脆弱</a:t>
                      </a:r>
                    </a:p>
                    <a:p>
                      <a:pPr algn="ctr"/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路</a:t>
                      </a:r>
                      <a:r>
                        <a:rPr lang="x-none" sz="2000" b="0" kern="100">
                          <a:solidFill>
                            <a:schemeClr val="tx1"/>
                          </a:solidFill>
                          <a:effectLst/>
                        </a:rPr>
                        <a:t>18:9-14</a:t>
                      </a:r>
                      <a:endParaRPr lang="zh-TW" sz="20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太</a:t>
                      </a:r>
                      <a:r>
                        <a:rPr lang="x-none" sz="2000" b="0" kern="10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x-none" sz="2000" b="0" kern="100">
                          <a:solidFill>
                            <a:schemeClr val="tx1"/>
                          </a:solidFill>
                          <a:effectLst/>
                        </a:rPr>
                        <a:t>12-17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7687938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Receive the Gift of Limits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接受限制</a:t>
                      </a:r>
                    </a:p>
                    <a:p>
                      <a:pPr algn="ctr"/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太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6:25-34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1107382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Embrace Grieving </a:t>
                      </a:r>
                    </a:p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and Loss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擁抱悲傷</a:t>
                      </a:r>
                    </a:p>
                    <a:p>
                      <a:pPr algn="ctr"/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約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11:28-37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7972946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1" kern="100" dirty="0">
                          <a:solidFill>
                            <a:schemeClr val="tx1"/>
                          </a:solidFill>
                          <a:effectLst/>
                        </a:rPr>
                        <a:t>Make Incarnation Your Model for Loving Well</a:t>
                      </a:r>
                      <a:endParaRPr lang="zh-TW" sz="2000" b="1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</a:rPr>
                        <a:t>道成肉身的愛</a:t>
                      </a:r>
                      <a:r>
                        <a:rPr lang="en-US" sz="20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000" b="1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1" kern="100" dirty="0">
                          <a:solidFill>
                            <a:schemeClr val="tx1"/>
                          </a:solidFill>
                          <a:effectLst/>
                        </a:rPr>
                        <a:t>約</a:t>
                      </a:r>
                      <a:r>
                        <a:rPr lang="x-none" sz="2000" b="1" kern="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US" sz="2000" b="1" kern="100" dirty="0">
                          <a:solidFill>
                            <a:schemeClr val="tx1"/>
                          </a:solidFill>
                          <a:effectLst/>
                        </a:rPr>
                        <a:t>:14</a:t>
                      </a:r>
                      <a:endParaRPr lang="zh-TW" sz="2000" b="1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zh-TW" sz="2000" b="1" kern="100" dirty="0">
                          <a:solidFill>
                            <a:schemeClr val="tx1"/>
                          </a:solidFill>
                          <a:effectLst/>
                        </a:rPr>
                        <a:t>路</a:t>
                      </a:r>
                      <a:r>
                        <a:rPr lang="en-US" sz="2000" b="1" kern="100" dirty="0">
                          <a:solidFill>
                            <a:schemeClr val="tx1"/>
                          </a:solidFill>
                          <a:effectLst/>
                        </a:rPr>
                        <a:t>19:1-10</a:t>
                      </a:r>
                      <a:endParaRPr lang="zh-TW" sz="2000" b="1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2736505"/>
                  </a:ext>
                </a:extLst>
              </a:tr>
              <a:tr h="542509">
                <a:tc>
                  <a:txBody>
                    <a:bodyPr/>
                    <a:lstStyle/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Slow Down to Lead </a:t>
                      </a:r>
                    </a:p>
                    <a:p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with Integrity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表裡一致</a:t>
                      </a:r>
                    </a:p>
                    <a:p>
                      <a:pPr algn="ctr"/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可</a:t>
                      </a:r>
                      <a:r>
                        <a:rPr lang="x-none" sz="2000" b="0" kern="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:35-39</a:t>
                      </a:r>
                      <a:endParaRPr lang="zh-TW" sz="2000" b="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r>
                        <a:rPr 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路</a:t>
                      </a:r>
                      <a:r>
                        <a:rPr lang="x-none" sz="2000" b="0" kern="1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:1-14</a:t>
                      </a:r>
                      <a:endParaRPr lang="zh-TW" sz="2000" b="0" i="0" kern="100" dirty="0">
                        <a:solidFill>
                          <a:schemeClr val="tx1"/>
                        </a:solidFill>
                        <a:effectLst/>
                        <a:latin typeface="Yuanti TC Light" panose="02010600040101010101" pitchFamily="2" charset="-120"/>
                        <a:ea typeface="Yuanti TC Light" panose="02010600040101010101" pitchFamily="2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2333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8268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BDCE36-930A-CE62-38B9-E895A8373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3653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HK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HK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1:14</a:t>
            </a:r>
            <a:b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道成了肉身，住在我們中間，充充滿滿地有恩典有真理，我們也見過他的榮光，正是父獨一兒子的榮光。</a:t>
            </a:r>
            <a:endParaRPr lang="zh-HK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C58D254-BB97-FC4A-AE63-3F688D165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39683"/>
            <a:ext cx="10515600" cy="3537280"/>
          </a:xfrm>
        </p:spPr>
        <p:txBody>
          <a:bodyPr>
            <a:norm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耶穌放低神性成為人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HK" sz="28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為人的罪犧牲自己</a:t>
            </a:r>
            <a:endParaRPr lang="en-US" altLang="zh-TW" sz="2800" b="1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zh-HK" sz="28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被釘死在十字架上</a:t>
            </a:r>
            <a:endParaRPr lang="en-US" altLang="zh-TW" sz="2800" b="1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endParaRPr lang="en-US" altLang="zh-HK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與自己的距離好遠？好沉重？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耶穌是神，我只是人，</a:t>
            </a:r>
            <a:r>
              <a:rPr lang="zh-TW" altLang="zh-HK" sz="28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我是否願意或有能力去到咁盡？</a:t>
            </a:r>
            <a:endParaRPr lang="zh-HK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24681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BDCE36-930A-CE62-38B9-E895A8373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3653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HK" altLang="en-US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HK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1:14</a:t>
            </a:r>
            <a:b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HK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並且</a:t>
            </a:r>
            <a:r>
              <a:rPr lang="en-US" altLang="zh-HK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道成了肉身，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並且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住在我們中間，充充滿滿地有恩典有真理，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並且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我們也見過他的榮光，正是父獨一兒子的榮光。</a:t>
            </a:r>
            <a:endParaRPr lang="zh-HK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C58D254-BB97-FC4A-AE63-3F688D165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39683"/>
            <a:ext cx="10515600" cy="3537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zh-HK" sz="36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「住在我們中間」</a:t>
            </a:r>
            <a:endParaRPr lang="en-US" altLang="zh-TW" sz="3600" b="1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r>
              <a:rPr lang="en-US" altLang="zh-HK" sz="2800" b="1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NIV:</a:t>
            </a:r>
            <a:r>
              <a:rPr lang="en-US" altLang="zh-HK" sz="28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made his dwelling among us</a:t>
            </a:r>
          </a:p>
          <a:p>
            <a:r>
              <a:rPr lang="en-US" altLang="zh-HK" sz="2800" b="1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Message:</a:t>
            </a:r>
            <a:r>
              <a:rPr lang="en-US" altLang="zh-HK" sz="28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moved into the neighborhood</a:t>
            </a:r>
          </a:p>
          <a:p>
            <a:endParaRPr lang="en-US" altLang="zh-HK" sz="28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耶穌進入他人的世界，是一份對人的理解和連結。</a:t>
            </a:r>
            <a:endParaRPr lang="zh-HK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7202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232331-ADC7-4248-000D-987D0BC24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路加福音</a:t>
            </a:r>
            <a:r>
              <a:rPr lang="en-US" altLang="zh-HK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19:1-10</a:t>
            </a:r>
            <a:endParaRPr lang="zh-HK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0E411B0-4EE1-AD47-91D0-676835BD1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69438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耶穌進了耶利哥，要從那裏經過。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有一個人名叫撒該，作稅吏長，是個財主。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他要看看耶穌是怎樣的人，只因人多，他的身材又矮，所以看不見。 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於是他跑到前頭，爬上桑樹，要看耶穌，因為耶穌要從那裏經過。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耶穌到了那裏，抬頭一看，對他說：「撒該，快下來！今天我必須住在你家裏。」</a:t>
            </a:r>
            <a:endParaRPr lang="zh-HK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8700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232331-ADC7-4248-000D-987D0BC24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HK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路加福音</a:t>
            </a:r>
            <a:r>
              <a:rPr lang="en-US" altLang="zh-HK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19:1-10</a:t>
            </a:r>
            <a:endParaRPr lang="zh-HK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0E411B0-4EE1-AD47-91D0-676835BD1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69438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他就急忙下來，歡歡喜喜地接待耶穌。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眾人看見，都私下議論說：「他竟然到罪人家裏去住宿。」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撒該站著對主說：「主啊，我把所有的一半給窮人；我若勒索了誰，就還他四倍。」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9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耶穌對他說：「今天救恩到了這家，因為他也是亞伯拉罕的子孫。 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人子來是要尋找和拯救失喪的人。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endParaRPr lang="zh-HK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1456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1259D9-AAB3-BB7D-BA47-5E015990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 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耶穌與撒該的</a:t>
            </a:r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相遇</a:t>
            </a:r>
            <a:endParaRPr lang="zh-HK" altLang="en-US" sz="5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38D9FC2-B3CA-BB98-9C10-9F417230D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耶穌進了耶利哥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…2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有一個人名叫撒該，作稅吏長，是個財主。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他要看看耶穌是怎樣的人，只因人多，他的身材又矮，所以看不見。 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於是他跑到前頭，爬上桑樹，要看耶穌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…5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耶穌到了那裏，抬頭一看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en-US" altLang="zh-HK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TW" sz="28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# </a:t>
            </a:r>
            <a:r>
              <a:rPr lang="zh-TW" altLang="zh-HK" sz="28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時間場景的突然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和擾亂</a:t>
            </a:r>
            <a:r>
              <a:rPr lang="zh-TW" altLang="zh-HK" sz="2800" b="1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性</a:t>
            </a:r>
            <a:endParaRPr lang="en-US" altLang="zh-TW" sz="2800" b="1" dirty="0"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lvl="0" indent="0">
              <a:lnSpc>
                <a:spcPct val="120000"/>
              </a:lnSpc>
              <a:buNone/>
              <a:defRPr/>
            </a:pPr>
            <a:r>
              <a:rPr lang="en-US" altLang="zh-HK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#</a:t>
            </a:r>
            <a:r>
              <a:rPr lang="zh-HK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人</a:t>
            </a:r>
            <a:r>
              <a:rPr kumimoji="0" lang="zh-TW" altLang="zh-HK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的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不可選擇性的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zh-HK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4505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1259D9-AAB3-BB7D-BA47-5E015990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1. 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耶穌與撒該的</a:t>
            </a:r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相遇</a:t>
            </a:r>
            <a:endParaRPr lang="zh-HK" altLang="en-US" sz="5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38D9FC2-B3CA-BB98-9C10-9F417230D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zh-HK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税吏長撒該</a:t>
            </a:r>
            <a:endParaRPr lang="en-US" altLang="zh-HK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貪婪、奸詐、犯罪、賣國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pPr>
              <a:lnSpc>
                <a:spcPct val="120000"/>
              </a:lnSpc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超級「乞人憎」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誰是我覺得最不可愛的人？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誰是上帝想你去連結的人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同時又並不可愛？</a:t>
            </a:r>
          </a:p>
          <a:p>
            <a:pPr>
              <a:lnSpc>
                <a:spcPct val="120000"/>
              </a:lnSpc>
            </a:pP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endParaRPr lang="zh-HK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3351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1259D9-AAB3-BB7D-BA47-5E015990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 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耶穌</a:t>
            </a:r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住在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撒該家裡</a:t>
            </a:r>
            <a:endParaRPr lang="zh-HK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38D9FC2-B3CA-BB98-9C10-9F417230D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耶穌到了那裏，抬頭一看，對他說：「撒該，快下來！今天我必須住在你家裏。」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6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他就急忙下來，歡歡喜喜地接待耶穌。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眾人看見，都私下議論說：「他竟然到罪人家裏去住宿。」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HK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0" indent="0">
              <a:lnSpc>
                <a:spcPct val="120000"/>
              </a:lnSpc>
              <a:buNone/>
              <a:defRPr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# </a:t>
            </a:r>
            <a:r>
              <a:rPr lang="zh-HK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以人的</a:t>
            </a:r>
            <a:r>
              <a:rPr lang="en-US" altLang="zh-HK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Doing</a:t>
            </a:r>
            <a:r>
              <a:rPr lang="zh-HK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取代</a:t>
            </a:r>
            <a:r>
              <a:rPr lang="en-US" altLang="zh-HK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Being</a:t>
            </a:r>
          </a:p>
          <a:p>
            <a:pPr marL="0" lvl="0" indent="0">
              <a:lnSpc>
                <a:spcPct val="120000"/>
              </a:lnSpc>
              <a:buNone/>
              <a:defRPr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# 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相處溝通上都只集中在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Doing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上面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zh-HK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5410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{1D24E9A3-FE1C-1A42-89FC-CB878DBA6587}tf10001072</Template>
  <TotalTime>9872</TotalTime>
  <Words>1304</Words>
  <Application>Microsoft Office PowerPoint</Application>
  <PresentationFormat>寬螢幕</PresentationFormat>
  <Paragraphs>169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18</vt:i4>
      </vt:variant>
    </vt:vector>
  </HeadingPairs>
  <TitlesOfParts>
    <vt:vector size="29" baseType="lpstr">
      <vt:lpstr>Kaiti TC</vt:lpstr>
      <vt:lpstr>Yuanti TC Light</vt:lpstr>
      <vt:lpstr>方正魏碑</vt:lpstr>
      <vt:lpstr>微軟正黑體</vt:lpstr>
      <vt:lpstr>Arial</vt:lpstr>
      <vt:lpstr>Calibri</vt:lpstr>
      <vt:lpstr>Calibri Light</vt:lpstr>
      <vt:lpstr>Tw Cen MT</vt:lpstr>
      <vt:lpstr>Wingdings</vt:lpstr>
      <vt:lpstr>Office 佈景主題 2013 - 2022</vt:lpstr>
      <vt:lpstr>小水滴</vt:lpstr>
      <vt:lpstr>情緒健康教會    -道成肉身的愛</vt:lpstr>
      <vt:lpstr>情緒健康教會</vt:lpstr>
      <vt:lpstr>約1:14 道成了肉身，住在我們中間，充充滿滿地有恩典有真理，我們也見過他的榮光，正是父獨一兒子的榮光。</vt:lpstr>
      <vt:lpstr>約1:14 (並且)道成了肉身，(並且)住在我們中間，充充滿滿地有恩典有真理，(並且)我們也見過他的榮光，正是父獨一兒子的榮光。</vt:lpstr>
      <vt:lpstr>路加福音19:1-10</vt:lpstr>
      <vt:lpstr>路加福音19:1-10</vt:lpstr>
      <vt:lpstr>1. 耶穌與撒該的相遇</vt:lpstr>
      <vt:lpstr>1. 耶穌與撒該的相遇</vt:lpstr>
      <vt:lpstr>2. 耶穌住在撒該家裡</vt:lpstr>
      <vt:lpstr>當聆聽別人分享…</vt:lpstr>
      <vt:lpstr>戰爭與和平          列夫 托爾斯泰</vt:lpstr>
      <vt:lpstr>希伯來書 4:15</vt:lpstr>
      <vt:lpstr>學習道成肉身的生命並不容易…</vt:lpstr>
      <vt:lpstr>情緒健康教會</vt:lpstr>
      <vt:lpstr>信仰是一個認識自己和認識上帝的旅程…</vt:lpstr>
      <vt:lpstr>撒該身上的神蹟</vt:lpstr>
      <vt:lpstr>你今天睇到你的小組、你的家庭、我們社會的需要嗎？  你願意回應這些需要嗎？</vt:lpstr>
      <vt:lpstr>小組分享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情緒健康教會</dc:title>
  <dc:creator>Microsoft Office 使用者</dc:creator>
  <cp:lastModifiedBy>Chan Lai Kwan, 陳麗君</cp:lastModifiedBy>
  <cp:revision>26</cp:revision>
  <dcterms:created xsi:type="dcterms:W3CDTF">2022-12-24T03:01:13Z</dcterms:created>
  <dcterms:modified xsi:type="dcterms:W3CDTF">2023-09-29T06:08:46Z</dcterms:modified>
</cp:coreProperties>
</file>