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26"/>
  </p:notesMasterIdLst>
  <p:sldIdLst>
    <p:sldId id="257" r:id="rId5"/>
    <p:sldId id="389" r:id="rId6"/>
    <p:sldId id="410" r:id="rId7"/>
    <p:sldId id="273" r:id="rId8"/>
    <p:sldId id="267" r:id="rId9"/>
    <p:sldId id="271" r:id="rId10"/>
    <p:sldId id="390" r:id="rId11"/>
    <p:sldId id="270" r:id="rId12"/>
    <p:sldId id="269" r:id="rId13"/>
    <p:sldId id="274" r:id="rId14"/>
    <p:sldId id="416" r:id="rId15"/>
    <p:sldId id="412" r:id="rId16"/>
    <p:sldId id="401" r:id="rId17"/>
    <p:sldId id="405" r:id="rId18"/>
    <p:sldId id="396" r:id="rId19"/>
    <p:sldId id="399" r:id="rId20"/>
    <p:sldId id="415" r:id="rId21"/>
    <p:sldId id="404" r:id="rId22"/>
    <p:sldId id="408" r:id="rId23"/>
    <p:sldId id="417" r:id="rId24"/>
    <p:sldId id="40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34"/>
    <a:srgbClr val="17172B"/>
    <a:srgbClr val="262646"/>
    <a:srgbClr val="262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52922-9D41-4E5B-8DDC-50D6F43A8CB0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E9CE5-26F7-4783-9739-BB87A9D9155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83231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7822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255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936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030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151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3389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39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215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8378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8607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6119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F77B-ABEB-49EE-9E8C-0F54432C0075}" type="datetimeFigureOut">
              <a:rPr lang="zh-HK" altLang="en-US" smtClean="0"/>
              <a:t>26/4/2024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B18FA-A1BD-4A1D-8558-472F1540AD5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563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71617284-6B36-4F3F-1BE0-8E44F5D4160A}"/>
              </a:ext>
            </a:extLst>
          </p:cNvPr>
          <p:cNvGrpSpPr/>
          <p:nvPr/>
        </p:nvGrpSpPr>
        <p:grpSpPr>
          <a:xfrm>
            <a:off x="5728124" y="2229587"/>
            <a:ext cx="6020730" cy="2961839"/>
            <a:chOff x="802780" y="1320730"/>
            <a:chExt cx="8432660" cy="4148361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43AA2DCF-30FA-E386-7DC5-E207F665BCB8}"/>
                </a:ext>
              </a:extLst>
            </p:cNvPr>
            <p:cNvSpPr txBox="1"/>
            <p:nvPr/>
          </p:nvSpPr>
          <p:spPr>
            <a:xfrm>
              <a:off x="2460765" y="4706272"/>
              <a:ext cx="5130800" cy="762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49224">
                <a:lnSpc>
                  <a:spcPct val="90000"/>
                </a:lnSpc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zh-TW" altLang="en-US" sz="3266" b="1" kern="1200" dirty="0">
                  <a:latin typeface="新細明體" panose="02020500000000000000" pitchFamily="18" charset="-120"/>
                  <a:ea typeface="新細明體" panose="02020500000000000000" pitchFamily="18" charset="-120"/>
                  <a:cs typeface="Microsoft Himalaya" panose="01010100010101010101" pitchFamily="2" charset="0"/>
                </a:rPr>
                <a:t>馬可福音</a:t>
              </a:r>
              <a:r>
                <a:rPr lang="en-US" altLang="zh-TW" sz="3266" b="1" kern="1200" dirty="0">
                  <a:latin typeface="新細明體" panose="02020500000000000000" pitchFamily="18" charset="-120"/>
                  <a:ea typeface="新細明體" panose="02020500000000000000" pitchFamily="18" charset="-120"/>
                  <a:cs typeface="Microsoft Himalaya" panose="01010100010101010101" pitchFamily="2" charset="0"/>
                </a:rPr>
                <a:t>4:1 ~ 5:43</a:t>
              </a:r>
              <a:endParaRPr kumimoji="0" lang="zh-HK" alt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新細明體" panose="02020500000000000000" pitchFamily="18" charset="-120"/>
                <a:ea typeface="新細明體" panose="02020500000000000000" pitchFamily="18" charset="-120"/>
                <a:cs typeface="Microsoft Himalaya" panose="01010100010101010101" pitchFamily="2" charset="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6D2F34E0-76A2-608C-0DAA-FCB5EF61AC80}"/>
                </a:ext>
              </a:extLst>
            </p:cNvPr>
            <p:cNvSpPr txBox="1"/>
            <p:nvPr/>
          </p:nvSpPr>
          <p:spPr>
            <a:xfrm>
              <a:off x="2428240" y="1320730"/>
              <a:ext cx="4761229" cy="8638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 defTabSz="649224">
                <a:spcAft>
                  <a:spcPts val="600"/>
                </a:spcAft>
                <a:defRPr/>
              </a:pPr>
              <a:r>
                <a:rPr lang="en-US" altLang="zh-TW" sz="3408" b="1" kern="1200" dirty="0"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&lt;</a:t>
              </a:r>
              <a:r>
                <a:rPr lang="zh-TW" altLang="en-US" sz="3408" b="1" kern="1200" dirty="0"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耶穌的服侍</a:t>
              </a:r>
              <a:r>
                <a:rPr lang="en-US" altLang="zh-TW" sz="3408" b="1" kern="1200" dirty="0">
                  <a:latin typeface="Calibri" panose="020F0502020204030204"/>
                  <a:ea typeface="新細明體" panose="02020500000000000000" pitchFamily="18" charset="-120"/>
                  <a:cs typeface="+mn-cs"/>
                </a:rPr>
                <a:t>&gt;5</a:t>
              </a:r>
              <a:endParaRPr kumimoji="0" lang="zh-HK" altLang="en-US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86D48335-6572-F40C-F69A-C8527DCE82FC}"/>
                </a:ext>
              </a:extLst>
            </p:cNvPr>
            <p:cNvGrpSpPr/>
            <p:nvPr/>
          </p:nvGrpSpPr>
          <p:grpSpPr>
            <a:xfrm>
              <a:off x="802780" y="1851645"/>
              <a:ext cx="8432660" cy="3154710"/>
              <a:chOff x="677050" y="3298502"/>
              <a:chExt cx="8432660" cy="3154710"/>
            </a:xfrm>
          </p:grpSpPr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9CEAA554-11AA-3A1B-573B-EA310168AB82}"/>
                  </a:ext>
                </a:extLst>
              </p:cNvPr>
              <p:cNvSpPr txBox="1"/>
              <p:nvPr/>
            </p:nvSpPr>
            <p:spPr>
              <a:xfrm>
                <a:off x="677050" y="3298502"/>
                <a:ext cx="5528592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49224">
                  <a:spcAft>
                    <a:spcPts val="600"/>
                  </a:spcAft>
                </a:pPr>
                <a:r>
                  <a:rPr lang="zh-TW" altLang="en-US" sz="14129" b="1" kern="12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裝備</a:t>
                </a:r>
                <a:endParaRPr lang="zh-HK" altLang="en-US" sz="199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DCC64721-4B30-6E11-BCEF-3E250FC14752}"/>
                  </a:ext>
                </a:extLst>
              </p:cNvPr>
              <p:cNvSpPr txBox="1"/>
              <p:nvPr/>
            </p:nvSpPr>
            <p:spPr>
              <a:xfrm>
                <a:off x="5821961" y="3598584"/>
                <a:ext cx="328774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649224">
                  <a:spcAft>
                    <a:spcPts val="600"/>
                  </a:spcAft>
                </a:pPr>
                <a:r>
                  <a:rPr lang="zh-TW" altLang="en-US" sz="5680" b="1" kern="12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門徒的服侍</a:t>
                </a:r>
                <a:endParaRPr lang="zh-HK" altLang="en-US" sz="8000" b="1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149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8D7C416-9B94-9E25-8E6B-AF0879A88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397380"/>
              </p:ext>
            </p:extLst>
          </p:nvPr>
        </p:nvGraphicFramePr>
        <p:xfrm>
          <a:off x="457200" y="156590"/>
          <a:ext cx="11304272" cy="30336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26068">
                  <a:extLst>
                    <a:ext uri="{9D8B030D-6E8A-4147-A177-3AD203B41FA5}">
                      <a16:colId xmlns:a16="http://schemas.microsoft.com/office/drawing/2014/main" val="1673972900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19090143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376282282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2031775697"/>
                    </a:ext>
                  </a:extLst>
                </a:gridCol>
              </a:tblGrid>
              <a:tr h="617644"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</a:rPr>
                        <a:t>撒種的比喻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</a:rPr>
                        <a:t>4:1-9)</a:t>
                      </a:r>
                      <a:endParaRPr lang="en-US" altLang="zh-TW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7677"/>
                  </a:ext>
                </a:extLst>
              </a:tr>
              <a:tr h="61764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>
                          <a:solidFill>
                            <a:schemeClr val="tx1"/>
                          </a:solidFill>
                        </a:rPr>
                        <a:t>落在：路旁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淺土石頭地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荊棘裡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好土裡</a:t>
                      </a:r>
                      <a:endParaRPr kumimoji="0" lang="zh-HK" alt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104471"/>
                  </a:ext>
                </a:extLst>
              </a:tr>
              <a:tr h="14250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dk1"/>
                          </a:solidFill>
                          <a:effectLst/>
                        </a:rPr>
                        <a:t>飛鳥來把它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dk1"/>
                          </a:solidFill>
                          <a:effectLst/>
                        </a:rPr>
                        <a:t>吃掉了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</a:endParaRPr>
                    </a:p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dk1"/>
                          </a:solidFill>
                          <a:effectLst/>
                        </a:rPr>
                        <a:t>太陽出來一曬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dk1"/>
                          </a:solidFill>
                          <a:effectLst/>
                        </a:rPr>
                        <a:t>因為沒有根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zh-TW" altLang="en-US" sz="3200" b="1" kern="1200" dirty="0">
                          <a:solidFill>
                            <a:schemeClr val="dk1"/>
                          </a:solidFill>
                          <a:effectLst/>
                        </a:rPr>
                        <a:t>就枯乾了</a:t>
                      </a:r>
                      <a:endParaRPr lang="en-US" altLang="zh-TW" sz="3200" b="1" kern="1200" dirty="0">
                        <a:solidFill>
                          <a:schemeClr val="dk1"/>
                        </a:solidFill>
                        <a:effectLst/>
                      </a:endParaRPr>
                    </a:p>
                    <a:p>
                      <a:pPr algn="ctr"/>
                      <a:endParaRPr lang="zh-HK" altLang="en-US" sz="800" b="1" i="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dirty="0">
                        <a:effectLst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effectLst/>
                        </a:rPr>
                        <a:t>荊棘長起來</a:t>
                      </a:r>
                      <a:endParaRPr lang="en-US" altLang="zh-TW" sz="3200" b="1" dirty="0">
                        <a:effectLst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effectLst/>
                        </a:rPr>
                        <a:t>把它擠住了</a:t>
                      </a:r>
                      <a:endParaRPr lang="en-US" altLang="zh-TW" sz="3200" b="1" dirty="0">
                        <a:effectLst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effectLst/>
                        </a:rPr>
                        <a:t>就結不出果實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dirty="0">
                        <a:effectLst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effectLst/>
                        </a:rPr>
                        <a:t>發芽長大</a:t>
                      </a:r>
                      <a:endParaRPr lang="en-US" altLang="zh-TW" sz="3200" b="1" dirty="0">
                        <a:effectLst/>
                      </a:endParaRPr>
                    </a:p>
                    <a:p>
                      <a:pPr algn="ctr"/>
                      <a:r>
                        <a:rPr lang="zh-TW" altLang="en-US" sz="3200" b="1" dirty="0">
                          <a:effectLst/>
                        </a:rPr>
                        <a:t>結出果實</a:t>
                      </a:r>
                      <a:endParaRPr lang="en-US" altLang="zh-TW" sz="3200" b="1" dirty="0">
                        <a:effectLst/>
                      </a:endParaRPr>
                    </a:p>
                    <a:p>
                      <a:pPr algn="ctr"/>
                      <a:r>
                        <a:rPr lang="en-US" altLang="zh-TW" sz="3200" b="1" dirty="0">
                          <a:effectLst/>
                        </a:rPr>
                        <a:t>30, 60, 100</a:t>
                      </a:r>
                      <a:r>
                        <a:rPr lang="zh-TW" altLang="en-US" sz="3200" b="1" dirty="0">
                          <a:effectLst/>
                        </a:rPr>
                        <a:t>倍</a:t>
                      </a:r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79240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FB35477-75BB-FB58-E434-F82EB8C4C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35356"/>
              </p:ext>
            </p:extLst>
          </p:nvPr>
        </p:nvGraphicFramePr>
        <p:xfrm>
          <a:off x="457200" y="3800550"/>
          <a:ext cx="11304272" cy="291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6068">
                  <a:extLst>
                    <a:ext uri="{9D8B030D-6E8A-4147-A177-3AD203B41FA5}">
                      <a16:colId xmlns:a16="http://schemas.microsoft.com/office/drawing/2014/main" val="1673972900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19090143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3762822821"/>
                    </a:ext>
                  </a:extLst>
                </a:gridCol>
                <a:gridCol w="2826068">
                  <a:extLst>
                    <a:ext uri="{9D8B030D-6E8A-4147-A177-3AD203B41FA5}">
                      <a16:colId xmlns:a16="http://schemas.microsoft.com/office/drawing/2014/main" val="2031775697"/>
                    </a:ext>
                  </a:extLst>
                </a:gridCol>
              </a:tblGrid>
              <a:tr h="142508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撒但立刻來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把撒在他們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心裏的道奪去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立刻歡喜領受一旦為道遭受患難或迫害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32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立刻就跌倒</a:t>
                      </a:r>
                      <a:endParaRPr lang="en-US" altLang="zh-TW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endParaRPr lang="zh-HK" altLang="en-US" sz="8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8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世上的憂慮</a:t>
                      </a:r>
                      <a:r>
                        <a:rPr lang="en-US" altLang="zh-TW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錢財的迷惑</a:t>
                      </a:r>
                      <a:r>
                        <a:rPr lang="en-US" altLang="zh-TW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+</a:t>
                      </a: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私慾把道擠住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結不出果實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人聽了道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領受了</a:t>
                      </a:r>
                      <a:endParaRPr lang="en-US" altLang="zh-TW" sz="3200" b="1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3200" b="1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結果累累</a:t>
                      </a:r>
                      <a:endParaRPr lang="zh-HK" altLang="en-US" sz="3200" b="1" i="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792405"/>
                  </a:ext>
                </a:extLst>
              </a:tr>
              <a:tr h="6246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解釋撒種的比喻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3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4:13-20)</a:t>
                      </a:r>
                      <a:endParaRPr lang="zh-HK" altLang="en-US" sz="32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800" b="1" i="0" kern="1200" dirty="0">
                        <a:solidFill>
                          <a:schemeClr val="dk1"/>
                        </a:solidFill>
                        <a:effectLst/>
                        <a:highlight>
                          <a:srgbClr val="FFFFFF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HK" altLang="en-US" sz="3200" b="1" i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1095378"/>
                  </a:ext>
                </a:extLst>
              </a:tr>
            </a:tbl>
          </a:graphicData>
        </a:graphic>
      </p:graphicFrame>
      <p:grpSp>
        <p:nvGrpSpPr>
          <p:cNvPr id="7" name="群組 6">
            <a:extLst>
              <a:ext uri="{FF2B5EF4-FFF2-40B4-BE49-F238E27FC236}">
                <a16:creationId xmlns:a16="http://schemas.microsoft.com/office/drawing/2014/main" id="{C32F583E-8E54-FC59-2D00-BF453526DF60}"/>
              </a:ext>
            </a:extLst>
          </p:cNvPr>
          <p:cNvGrpSpPr/>
          <p:nvPr/>
        </p:nvGrpSpPr>
        <p:grpSpPr>
          <a:xfrm>
            <a:off x="1231583" y="3023160"/>
            <a:ext cx="9495472" cy="923330"/>
            <a:chOff x="1231583" y="3023160"/>
            <a:chExt cx="9495472" cy="923330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62F00AC7-4343-8B69-8121-19F252746F62}"/>
                </a:ext>
              </a:extLst>
            </p:cNvPr>
            <p:cNvSpPr txBox="1"/>
            <p:nvPr/>
          </p:nvSpPr>
          <p:spPr>
            <a:xfrm>
              <a:off x="1794510" y="3023160"/>
              <a:ext cx="836676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zh-TW" altLang="en-US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聽道者</a:t>
              </a:r>
              <a:r>
                <a:rPr kumimoji="0" lang="en-US" altLang="zh-TW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kumimoji="0" lang="zh-TW" altLang="en-US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門徒 是那種土壤？</a:t>
              </a:r>
              <a:r>
                <a:rPr kumimoji="0" lang="en-US" altLang="zh-TW" sz="54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endParaRPr lang="zh-HK" altLang="en-US" sz="3600" dirty="0"/>
            </a:p>
          </p:txBody>
        </p:sp>
        <p:sp>
          <p:nvSpPr>
            <p:cNvPr id="4" name="箭號: 向右 3">
              <a:extLst>
                <a:ext uri="{FF2B5EF4-FFF2-40B4-BE49-F238E27FC236}">
                  <a16:creationId xmlns:a16="http://schemas.microsoft.com/office/drawing/2014/main" id="{D62A58D7-2F5B-8A9B-C7A8-92BD7B2EBDC5}"/>
                </a:ext>
              </a:extLst>
            </p:cNvPr>
            <p:cNvSpPr/>
            <p:nvPr/>
          </p:nvSpPr>
          <p:spPr>
            <a:xfrm>
              <a:off x="10166985" y="3235304"/>
              <a:ext cx="560070" cy="5201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  <p:sp>
          <p:nvSpPr>
            <p:cNvPr id="6" name="箭號: 向右 5">
              <a:extLst>
                <a:ext uri="{FF2B5EF4-FFF2-40B4-BE49-F238E27FC236}">
                  <a16:creationId xmlns:a16="http://schemas.microsoft.com/office/drawing/2014/main" id="{C5B03817-CA62-9E72-B234-B80565F01F65}"/>
                </a:ext>
              </a:extLst>
            </p:cNvPr>
            <p:cNvSpPr/>
            <p:nvPr/>
          </p:nvSpPr>
          <p:spPr>
            <a:xfrm rot="10800000">
              <a:off x="1231583" y="3235304"/>
              <a:ext cx="560070" cy="52014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71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040E1025-33E5-7B28-E656-5C87C70D8915}"/>
              </a:ext>
            </a:extLst>
          </p:cNvPr>
          <p:cNvSpPr txBox="1"/>
          <p:nvPr/>
        </p:nvSpPr>
        <p:spPr>
          <a:xfrm>
            <a:off x="452323" y="-121820"/>
            <a:ext cx="4368602" cy="19568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dist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0" lang="zh-TW" altLang="en-US" sz="5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聽道者</a:t>
            </a:r>
            <a:r>
              <a:rPr kumimoji="0" lang="en-US" altLang="zh-TW" sz="5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zh-TW" altLang="en-US" sz="5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門徒 是那種土壤？</a:t>
            </a:r>
            <a:r>
              <a:rPr kumimoji="0" lang="en-US" altLang="zh-TW" sz="5400" b="1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en-US" altLang="zh-HK" sz="54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ABB3462-AB7C-3934-958B-601C475841AC}"/>
              </a:ext>
            </a:extLst>
          </p:cNvPr>
          <p:cNvSpPr txBox="1"/>
          <p:nvPr/>
        </p:nvSpPr>
        <p:spPr>
          <a:xfrm>
            <a:off x="245292" y="2187098"/>
            <a:ext cx="5849184" cy="4670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是否願意讓自己的心田成為好土？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是否有渴慕神話語和有受教的心？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是否信靠主的應許？                                       即使人生是順或是逆也信靠？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是否樂意遵行主道？                                     即使面對患難迫害也遵行？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是否樂意為主作見證、傳福音、  服侍、培育信徒？</a:t>
            </a:r>
            <a:endParaRPr lang="en-US" altLang="zh-HK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615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2690CF72-4388-537D-4381-201BBFA27B25}"/>
              </a:ext>
            </a:extLst>
          </p:cNvPr>
          <p:cNvGrpSpPr/>
          <p:nvPr/>
        </p:nvGrpSpPr>
        <p:grpSpPr>
          <a:xfrm>
            <a:off x="156341" y="174514"/>
            <a:ext cx="6020730" cy="2252394"/>
            <a:chOff x="2710604" y="2105729"/>
            <a:chExt cx="6020730" cy="2252394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45322078-D499-1C8E-F022-8515D6733E09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EFDB8EA5-CAE9-4604-C5F3-9091D0FF73FE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A544C824-E1A0-D496-28BC-88A732B2F124}"/>
              </a:ext>
            </a:extLst>
          </p:cNvPr>
          <p:cNvGrpSpPr/>
          <p:nvPr/>
        </p:nvGrpSpPr>
        <p:grpSpPr>
          <a:xfrm>
            <a:off x="590000" y="4134269"/>
            <a:ext cx="4453890" cy="2385250"/>
            <a:chOff x="-309749" y="3429000"/>
            <a:chExt cx="4453890" cy="2385250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9884108-10B1-6FA5-0D54-715A246D8E89}"/>
                </a:ext>
              </a:extLst>
            </p:cNvPr>
            <p:cNvSpPr txBox="1"/>
            <p:nvPr/>
          </p:nvSpPr>
          <p:spPr>
            <a:xfrm>
              <a:off x="-309749" y="4490811"/>
              <a:ext cx="4437511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宣講</a:t>
              </a: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教導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天國奧秘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以聖道餵養門徒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 </a:t>
              </a:r>
              <a:endParaRPr kumimoji="0" lang="zh-HK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BE17E22F-D325-31B4-3E57-8F32C533FCFF}"/>
                </a:ext>
              </a:extLst>
            </p:cNvPr>
            <p:cNvSpPr txBox="1"/>
            <p:nvPr/>
          </p:nvSpPr>
          <p:spPr>
            <a:xfrm>
              <a:off x="-293370" y="3429000"/>
              <a:ext cx="44375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7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天國真理</a:t>
              </a:r>
              <a:endParaRPr kumimoji="0" lang="zh-HK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FB6B3CA8-9CB6-0726-7A4F-8F84A9093304}"/>
              </a:ext>
            </a:extLst>
          </p:cNvPr>
          <p:cNvGrpSpPr/>
          <p:nvPr/>
        </p:nvGrpSpPr>
        <p:grpSpPr>
          <a:xfrm>
            <a:off x="6564630" y="4135907"/>
            <a:ext cx="5212080" cy="2406472"/>
            <a:chOff x="5360670" y="4034674"/>
            <a:chExt cx="5212080" cy="2406472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1639210-E39C-453C-2A61-4E6C90B215BD}"/>
                </a:ext>
              </a:extLst>
            </p:cNvPr>
            <p:cNvSpPr txBox="1"/>
            <p:nvPr/>
          </p:nvSpPr>
          <p:spPr>
            <a:xfrm>
              <a:off x="5360670" y="5117707"/>
              <a:ext cx="5212080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釋放被擄者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赦罪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治病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拯救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趕鬼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D548B40B-3964-1C10-BFD7-13234B18F8F2}"/>
                </a:ext>
              </a:extLst>
            </p:cNvPr>
            <p:cNvSpPr txBox="1"/>
            <p:nvPr/>
          </p:nvSpPr>
          <p:spPr>
            <a:xfrm>
              <a:off x="5360670" y="4034674"/>
              <a:ext cx="5212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愛</a:t>
              </a:r>
              <a:r>
                <a:rPr kumimoji="0" lang="zh-TW" altLang="en-US" sz="7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與權能</a:t>
              </a:r>
              <a:endParaRPr kumimoji="0" lang="zh-HK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22F5E0F-81C5-CC60-4706-A6DD29A53CE6}"/>
              </a:ext>
            </a:extLst>
          </p:cNvPr>
          <p:cNvSpPr txBox="1"/>
          <p:nvPr/>
        </p:nvSpPr>
        <p:spPr>
          <a:xfrm>
            <a:off x="4475263" y="2588074"/>
            <a:ext cx="3013696" cy="17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展現神子的屬性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5206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000952D0-EB07-E4A3-4F58-BA05482D1C48}"/>
              </a:ext>
            </a:extLst>
          </p:cNvPr>
          <p:cNvGrpSpPr/>
          <p:nvPr/>
        </p:nvGrpSpPr>
        <p:grpSpPr>
          <a:xfrm>
            <a:off x="102870" y="901727"/>
            <a:ext cx="7429500" cy="5729448"/>
            <a:chOff x="102870" y="1016027"/>
            <a:chExt cx="7429500" cy="5729448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3AAF1ECE-2413-95E5-D99A-EBCDFA8CB91B}"/>
                </a:ext>
              </a:extLst>
            </p:cNvPr>
            <p:cNvSpPr txBox="1"/>
            <p:nvPr/>
          </p:nvSpPr>
          <p:spPr>
            <a:xfrm>
              <a:off x="102870" y="1821050"/>
              <a:ext cx="7429500" cy="4924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愛子是那不能看見之神的像，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是首生的，在一切被造的以先。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endParaRPr lang="en-US" altLang="zh-TW" sz="8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因為萬有都是靠他造的，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無論是天上的，地上的； 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能看見的，不能看見的； 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或是有位的，主治的，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執政的，掌權的；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一概都是藉著他造的，又是為他造的。</a:t>
              </a:r>
              <a:endParaRPr lang="en-US" altLang="zh-TW" sz="32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endParaRPr lang="en-US" altLang="zh-TW" sz="800" i="0" dirty="0"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  <a:p>
              <a:pPr algn="ctr"/>
              <a:r>
                <a:rPr lang="zh-TW" altLang="en-US" sz="3200" i="0" dirty="0">
                  <a:effectLst/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他在萬有之先；萬有也靠他而立。</a:t>
              </a:r>
              <a:endParaRPr lang="zh-HK" altLang="en-US" sz="3200" dirty="0"/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39C91CB4-0772-CBD8-178C-F1F7AA5B75C5}"/>
                </a:ext>
              </a:extLst>
            </p:cNvPr>
            <p:cNvSpPr txBox="1"/>
            <p:nvPr/>
          </p:nvSpPr>
          <p:spPr>
            <a:xfrm>
              <a:off x="1543050" y="1016027"/>
              <a:ext cx="4069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歌羅西書</a:t>
              </a:r>
              <a:r>
                <a:rPr lang="en-US" altLang="zh-TW" sz="36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1:15-17</a:t>
              </a:r>
              <a:endParaRPr lang="zh-HK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813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6D0C0D-1D4E-2A99-E600-42070C56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92315"/>
              </p:ext>
            </p:extLst>
          </p:nvPr>
        </p:nvGraphicFramePr>
        <p:xfrm>
          <a:off x="598170" y="579120"/>
          <a:ext cx="8522970" cy="572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9410">
                  <a:extLst>
                    <a:ext uri="{9D8B030D-6E8A-4147-A177-3AD203B41FA5}">
                      <a16:colId xmlns:a16="http://schemas.microsoft.com/office/drawing/2014/main" val="3732852208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15441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 1 – 9  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i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4:10-12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用比喻的目的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HK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4:13-20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解明撒種的比喻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4:21-23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斗底下的燈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4:24-25</a:t>
                      </a:r>
                      <a:endParaRPr kumimoji="0" lang="zh-HK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比喻：量器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8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4:26-29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比喻：種子長大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3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4:30-32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比喻：芥菜種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2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4:33-34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耶穌用比喻講道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</a:t>
                      </a:r>
                      <a:r>
                        <a:rPr kumimoji="0" lang="en-US" altLang="zh-HK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4:35-41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125432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5:1 – 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治好格拉森被鬼附的人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3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5:21-43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神蹟：睚魯的女兒和血漏的女人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210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560">
              <a:srgbClr val="F4FAFE"/>
            </a:gs>
            <a:gs pos="80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16577C5-4CF9-B0B6-DAD1-D7D0AF1CB053}"/>
              </a:ext>
            </a:extLst>
          </p:cNvPr>
          <p:cNvSpPr txBox="1"/>
          <p:nvPr/>
        </p:nvSpPr>
        <p:spPr>
          <a:xfrm>
            <a:off x="403860" y="468630"/>
            <a:ext cx="1142619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平靜風和海</a:t>
            </a:r>
            <a:endParaRPr kumimoji="0" lang="en-US" altLang="zh-TW" sz="4800" b="1" i="0" u="none" strike="noStrike" kern="1200" normalizeH="0" baseline="0" noProof="0" dirty="0"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35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那天晚上，耶穌對門徒說：「我們渡到對岸去吧。」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36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門徒離開眾人，耶穌已在船上，他們就請他一同去；  也有別的船和他同行。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37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忽然狂風大作，波浪打入船內，以致船灌滿了水。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38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耶穌在船尾上，枕著枕頭睡覺。     門徒叫醒他，說：「老師！我們快沒命了，你不管嗎？」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39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耶穌醒了，斥責那風，向海說：「住了吧！靜了吧！」風就止住，大大平靜了。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40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耶穌對他們說：「為甚麼膽怯？你們還沒有信心嗎？」</a:t>
            </a:r>
            <a:r>
              <a:rPr kumimoji="0" lang="en-US" altLang="zh-TW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41</a:t>
            </a:r>
            <a:r>
              <a:rPr kumimoji="0" lang="zh-TW" altLang="en-US" sz="35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他們就非常懼怕，彼此說： 「這到底是誰？連風和海都聽從他。」</a:t>
            </a:r>
            <a:r>
              <a:rPr kumimoji="0" lang="en-US" altLang="zh-TW" sz="32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32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</a:t>
            </a:r>
            <a:r>
              <a:rPr kumimoji="0" lang="en-US" altLang="zh-TW" sz="3200" b="1" i="0" u="none" strike="noStrike" kern="1200" normalizeH="0" baseline="0" noProof="0" dirty="0"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4:35-41)</a:t>
            </a:r>
            <a:endParaRPr kumimoji="0" lang="zh-HK" altLang="en-US" sz="3500" b="1" i="0" u="none" strike="noStrike" kern="1200" normalizeH="0" baseline="0" noProof="0" dirty="0"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34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B53740E0-F374-CEA5-7208-172F5840A6EF}"/>
              </a:ext>
            </a:extLst>
          </p:cNvPr>
          <p:cNvSpPr txBox="1"/>
          <p:nvPr/>
        </p:nvSpPr>
        <p:spPr>
          <a:xfrm>
            <a:off x="8155686" y="708660"/>
            <a:ext cx="366903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忽然狂風大作，波浪打入船內，以致船灌滿了水。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lang="en-US" altLang="zh-TW" sz="105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耶穌在船尾上，枕著枕頭睡覺。     門徒叫醒他，說：「老師！我們    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快沒命了，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你不管嗎？」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</a:t>
            </a:r>
            <a:r>
              <a:rPr kumimoji="0" lang="en-US" altLang="zh-TW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4:37-38)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4420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319816F1-BC4B-419B-296E-640056A5CEF8}"/>
              </a:ext>
            </a:extLst>
          </p:cNvPr>
          <p:cNvSpPr txBox="1"/>
          <p:nvPr/>
        </p:nvSpPr>
        <p:spPr>
          <a:xfrm>
            <a:off x="7132320" y="438328"/>
            <a:ext cx="523494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耶穌醒了，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斥責那風，向海說：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「住了吧！靜了吧！」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風就止住，大大平靜了。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kumimoji="0" lang="en-US" altLang="zh-TW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耶穌對他們說：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「為甚麼膽怯？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你們還沒有信心嗎？」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endParaRPr kumimoji="0" lang="en-US" altLang="zh-TW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他們就非常懼怕，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彼此說：「這到底是誰？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連風和海都聽從他。」</a:t>
            </a:r>
            <a:endParaRPr kumimoji="0" lang="en-US" altLang="zh-TW" sz="3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r>
              <a:rPr lang="en-US" altLang="zh-TW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4:39-41)</a:t>
            </a:r>
            <a:endParaRPr lang="zh-HK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948D585-1237-F9F6-0CB4-7347035670E7}"/>
              </a:ext>
            </a:extLst>
          </p:cNvPr>
          <p:cNvSpPr txBox="1"/>
          <p:nvPr/>
        </p:nvSpPr>
        <p:spPr>
          <a:xfrm>
            <a:off x="540851" y="25696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恩慈與權能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324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008D4B6-43B8-0AD2-324A-B960C3F47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579739"/>
              </p:ext>
            </p:extLst>
          </p:nvPr>
        </p:nvGraphicFramePr>
        <p:xfrm>
          <a:off x="541020" y="1735243"/>
          <a:ext cx="11132820" cy="35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3210">
                  <a:extLst>
                    <a:ext uri="{9D8B030D-6E8A-4147-A177-3AD203B41FA5}">
                      <a16:colId xmlns:a16="http://schemas.microsoft.com/office/drawing/2014/main" val="2391495354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768408290"/>
                    </a:ext>
                  </a:extLst>
                </a:gridCol>
                <a:gridCol w="2922270">
                  <a:extLst>
                    <a:ext uri="{9D8B030D-6E8A-4147-A177-3AD203B41FA5}">
                      <a16:colId xmlns:a16="http://schemas.microsoft.com/office/drawing/2014/main" val="2788961262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val="1579527380"/>
                    </a:ext>
                  </a:extLst>
                </a:gridCol>
              </a:tblGrid>
              <a:tr h="126915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平靜風和海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門徒命得救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趕出群鬼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被擄者得自由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血漏女人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夠病頑疾得醫治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使睚魯女兒</a:t>
                      </a:r>
                      <a:endParaRPr lang="en-US" altLang="zh-TW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死而復活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597978"/>
                  </a:ext>
                </a:extLst>
              </a:tr>
              <a:tr h="12418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8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大自然聽命於主</a:t>
                      </a:r>
                      <a:endParaRPr lang="en-US" altLang="zh-TW" sz="28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門徒信心大增：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靠主可勝大小風浪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支取力量服侍群眾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權能勝群魔</a:t>
                      </a:r>
                      <a:endParaRPr lang="en-US" altLang="zh-TW" sz="28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>
                        <a:spcBef>
                          <a:spcPts val="600"/>
                        </a:spcBef>
                      </a:pP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那人回復正常，受差到</a:t>
                      </a:r>
                      <a:r>
                        <a:rPr lang="zh-TW" altLang="en-US" sz="2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親屬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去，傳揚耶穌在他身上所作的大事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just"/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zh-TW" altLang="en-US" sz="28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憑信</a:t>
                      </a:r>
                      <a:r>
                        <a:rPr lang="en-US" altLang="zh-TW" sz="28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-</a:t>
                      </a:r>
                      <a:r>
                        <a:rPr lang="zh-TW" altLang="en-US" sz="2800" b="1" u="sng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身心得醫治</a:t>
                      </a:r>
                      <a:endParaRPr lang="en-US" altLang="zh-TW" sz="2800" b="1" u="sng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她得康復、除去多年不潔、可與人交往、可進聖殿敬拜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800" b="1" u="sng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權能勝死亡</a:t>
                      </a:r>
                      <a:endParaRPr lang="en-US" altLang="zh-TW" sz="2800" b="1" u="sng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門徒</a:t>
                      </a:r>
                      <a:r>
                        <a:rPr lang="en-US" altLang="zh-TW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群眾</a:t>
                      </a:r>
                      <a:endParaRPr lang="en-US" altLang="zh-TW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驚訝不已</a:t>
                      </a:r>
                      <a:endParaRPr lang="zh-HK" altLang="en-US" sz="2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407615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C8394650-DCD7-1996-70B5-42FFA141CE7D}"/>
              </a:ext>
            </a:extLst>
          </p:cNvPr>
          <p:cNvSpPr txBox="1"/>
          <p:nvPr/>
        </p:nvSpPr>
        <p:spPr>
          <a:xfrm>
            <a:off x="2114550" y="781995"/>
            <a:ext cx="7783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裝備門徒的服侍：愛與權能</a:t>
            </a:r>
            <a:endParaRPr lang="zh-HK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746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lumMod val="5000"/>
                <a:lumOff val="95000"/>
              </a:schemeClr>
            </a:gs>
            <a:gs pos="41000">
              <a:schemeClr val="bg1"/>
            </a:gs>
            <a:gs pos="64000">
              <a:schemeClr val="bg1"/>
            </a:gs>
            <a:gs pos="87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>
            <a:extLst>
              <a:ext uri="{FF2B5EF4-FFF2-40B4-BE49-F238E27FC236}">
                <a16:creationId xmlns:a16="http://schemas.microsoft.com/office/drawing/2014/main" id="{4E50A004-E0C3-600B-8C4A-2AC35CE216B7}"/>
              </a:ext>
            </a:extLst>
          </p:cNvPr>
          <p:cNvSpPr txBox="1"/>
          <p:nvPr/>
        </p:nvSpPr>
        <p:spPr>
          <a:xfrm>
            <a:off x="2251710" y="3131760"/>
            <a:ext cx="8218170" cy="331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跟隨者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門徒也曾是被擄者？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同樣經歷過耶穌的愛和權能嗎？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心靈震撼之後，信靠的心有否增長？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有否如耶穌一樣去服侍，釋放被擄者？ 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D589E92-031B-11B4-BB82-7CF21E11F71F}"/>
              </a:ext>
            </a:extLst>
          </p:cNvPr>
          <p:cNvSpPr txBox="1"/>
          <p:nvPr/>
        </p:nvSpPr>
        <p:spPr>
          <a:xfrm>
            <a:off x="3021923" y="1685896"/>
            <a:ext cx="5873834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釋放被擄者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赦罪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治病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拯救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/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趕鬼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0A40B8D-5BD1-187B-1A0B-245141B82EF5}"/>
              </a:ext>
            </a:extLst>
          </p:cNvPr>
          <p:cNvSpPr txBox="1"/>
          <p:nvPr/>
        </p:nvSpPr>
        <p:spPr>
          <a:xfrm>
            <a:off x="2960370" y="485567"/>
            <a:ext cx="5873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與權能</a:t>
            </a:r>
            <a:endParaRPr kumimoji="0" lang="zh-HK" altLang="en-US" sz="7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82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A3A1A8-09D6-E358-90AF-EA50FF06B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66" y="2994660"/>
            <a:ext cx="3419856" cy="1188721"/>
          </a:xfrm>
        </p:spPr>
        <p:txBody>
          <a:bodyPr anchor="ctr">
            <a:normAutofit/>
          </a:bodyPr>
          <a:lstStyle/>
          <a:p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耶穌的服侍</a:t>
            </a:r>
            <a:endParaRPr lang="zh-HK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6A21009-61B6-A00C-2CA4-D0A144884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047" y="2170175"/>
            <a:ext cx="3109514" cy="82448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馬可福音</a:t>
            </a: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zh-HK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D9B57FD-7257-B944-9B61-2763EC17C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030282"/>
              </p:ext>
            </p:extLst>
          </p:nvPr>
        </p:nvGraphicFramePr>
        <p:xfrm>
          <a:off x="3520441" y="502920"/>
          <a:ext cx="8486393" cy="51795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80059">
                  <a:extLst>
                    <a:ext uri="{9D8B030D-6E8A-4147-A177-3AD203B41FA5}">
                      <a16:colId xmlns:a16="http://schemas.microsoft.com/office/drawing/2014/main" val="3592373713"/>
                    </a:ext>
                  </a:extLst>
                </a:gridCol>
                <a:gridCol w="4206240">
                  <a:extLst>
                    <a:ext uri="{9D8B030D-6E8A-4147-A177-3AD203B41FA5}">
                      <a16:colId xmlns:a16="http://schemas.microsoft.com/office/drawing/2014/main" val="2937672793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3115857437"/>
                    </a:ext>
                  </a:extLst>
                </a:gridCol>
                <a:gridCol w="3137154">
                  <a:extLst>
                    <a:ext uri="{9D8B030D-6E8A-4147-A177-3AD203B41FA5}">
                      <a16:colId xmlns:a16="http://schemas.microsoft.com/office/drawing/2014/main" val="3111088840"/>
                    </a:ext>
                  </a:extLst>
                </a:gridCol>
              </a:tblGrid>
              <a:tr h="503718"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HK" alt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76432" marR="76432" marT="38216" marB="38216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513767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服侍的核心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心盲怎能服侍？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28091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服侍的展開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服侍的正確焦點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517872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引來爭議的服侍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以清潔的心服侍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670567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呼召門徒的服侍 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在挑戰中服侍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68819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裝備門徒的服侍 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至死忠心的服侍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336634"/>
                  </a:ext>
                </a:extLst>
              </a:tr>
              <a:tr h="707902">
                <a:tc>
                  <a:txBody>
                    <a:bodyPr/>
                    <a:lstStyle/>
                    <a:p>
                      <a:r>
                        <a:rPr lang="en-US" sz="4000" b="1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4000" b="1" kern="100" dirty="0">
                          <a:solidFill>
                            <a:schemeClr val="tx1"/>
                          </a:solidFill>
                          <a:effectLst/>
                        </a:rPr>
                        <a:t>差遺門徒的服侍</a:t>
                      </a:r>
                      <a:endParaRPr lang="zh-TW" sz="44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受苦的服侍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176351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服侍的外在張力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服侍的高峰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69748"/>
                  </a:ext>
                </a:extLst>
              </a:tr>
              <a:tr h="510435"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服侍的內在張力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zh-TW" sz="3200" b="1" i="0" kern="10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sz="2800" b="1" kern="100" dirty="0">
                          <a:solidFill>
                            <a:schemeClr val="tx1"/>
                          </a:solidFill>
                          <a:effectLst/>
                        </a:rPr>
                        <a:t>服侍的初心</a:t>
                      </a:r>
                      <a:endParaRPr lang="zh-TW" sz="3200" b="1" i="0" kern="100" dirty="0">
                        <a:solidFill>
                          <a:schemeClr val="tx1"/>
                        </a:solidFill>
                        <a:effectLst/>
                        <a:latin typeface="Heiti TC Light" panose="02000000000000000000" pitchFamily="2" charset="-128"/>
                        <a:ea typeface="Heiti TC Light" panose="02000000000000000000" pitchFamily="2" charset="-128"/>
                        <a:cs typeface="Times New Roman" panose="02020603050405020304" pitchFamily="18" charset="0"/>
                      </a:endParaRPr>
                    </a:p>
                  </a:txBody>
                  <a:tcPr marL="57324" marR="57324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68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767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2690CF72-4388-537D-4381-201BBFA27B25}"/>
              </a:ext>
            </a:extLst>
          </p:cNvPr>
          <p:cNvGrpSpPr/>
          <p:nvPr/>
        </p:nvGrpSpPr>
        <p:grpSpPr>
          <a:xfrm>
            <a:off x="156341" y="174514"/>
            <a:ext cx="6020730" cy="2252394"/>
            <a:chOff x="2710604" y="2105729"/>
            <a:chExt cx="6020730" cy="2252394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45322078-D499-1C8E-F022-8515D6733E09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EFDB8EA5-CAE9-4604-C5F3-9091D0FF73FE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A544C824-E1A0-D496-28BC-88A732B2F124}"/>
              </a:ext>
            </a:extLst>
          </p:cNvPr>
          <p:cNvGrpSpPr/>
          <p:nvPr/>
        </p:nvGrpSpPr>
        <p:grpSpPr>
          <a:xfrm>
            <a:off x="590000" y="4134269"/>
            <a:ext cx="4453890" cy="2385250"/>
            <a:chOff x="-309749" y="3429000"/>
            <a:chExt cx="4453890" cy="2385250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9884108-10B1-6FA5-0D54-715A246D8E89}"/>
                </a:ext>
              </a:extLst>
            </p:cNvPr>
            <p:cNvSpPr txBox="1"/>
            <p:nvPr/>
          </p:nvSpPr>
          <p:spPr>
            <a:xfrm>
              <a:off x="-309749" y="4490811"/>
              <a:ext cx="4437511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宣講</a:t>
              </a:r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教導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天國奧秘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以聖道餵養門徒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 </a:t>
              </a:r>
              <a:endParaRPr kumimoji="0" lang="zh-HK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BE17E22F-D325-31B4-3E57-8F32C533FCFF}"/>
                </a:ext>
              </a:extLst>
            </p:cNvPr>
            <p:cNvSpPr txBox="1"/>
            <p:nvPr/>
          </p:nvSpPr>
          <p:spPr>
            <a:xfrm>
              <a:off x="-293370" y="3429000"/>
              <a:ext cx="44375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7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天國真理</a:t>
              </a:r>
              <a:endParaRPr kumimoji="0" lang="zh-HK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FB6B3CA8-9CB6-0726-7A4F-8F84A9093304}"/>
              </a:ext>
            </a:extLst>
          </p:cNvPr>
          <p:cNvGrpSpPr/>
          <p:nvPr/>
        </p:nvGrpSpPr>
        <p:grpSpPr>
          <a:xfrm>
            <a:off x="6564630" y="4135907"/>
            <a:ext cx="5212080" cy="2406472"/>
            <a:chOff x="5360670" y="4034674"/>
            <a:chExt cx="5212080" cy="2406472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1639210-E39C-453C-2A61-4E6C90B215BD}"/>
                </a:ext>
              </a:extLst>
            </p:cNvPr>
            <p:cNvSpPr txBox="1"/>
            <p:nvPr/>
          </p:nvSpPr>
          <p:spPr>
            <a:xfrm>
              <a:off x="5360670" y="5117707"/>
              <a:ext cx="5212080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釋放被擄者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赦罪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治病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拯救</a:t>
              </a:r>
              <a:r>
                <a:rPr kumimoji="0" lang="en-US" altLang="zh-TW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趕鬼</a:t>
              </a:r>
              <a:endParaRPr kumimoji="0" lang="en-US" altLang="zh-TW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D548B40B-3964-1C10-BFD7-13234B18F8F2}"/>
                </a:ext>
              </a:extLst>
            </p:cNvPr>
            <p:cNvSpPr txBox="1"/>
            <p:nvPr/>
          </p:nvSpPr>
          <p:spPr>
            <a:xfrm>
              <a:off x="5360670" y="4034674"/>
              <a:ext cx="5212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愛</a:t>
              </a:r>
              <a:r>
                <a:rPr kumimoji="0" lang="zh-TW" altLang="en-US" sz="72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與權能</a:t>
              </a:r>
              <a:endParaRPr kumimoji="0" lang="zh-HK" altLang="en-US" sz="7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22F5E0F-81C5-CC60-4706-A6DD29A53CE6}"/>
              </a:ext>
            </a:extLst>
          </p:cNvPr>
          <p:cNvSpPr txBox="1"/>
          <p:nvPr/>
        </p:nvSpPr>
        <p:spPr>
          <a:xfrm>
            <a:off x="4589152" y="2610934"/>
            <a:ext cx="3013696" cy="17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展現神子的屬性</a:t>
            </a:r>
            <a:endParaRPr lang="zh-HK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42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3E9F2FB-3907-7C90-2ABB-774A61E57272}"/>
              </a:ext>
            </a:extLst>
          </p:cNvPr>
          <p:cNvSpPr txBox="1"/>
          <p:nvPr/>
        </p:nvSpPr>
        <p:spPr>
          <a:xfrm>
            <a:off x="1245870" y="1885950"/>
            <a:ext cx="1038987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你的心田是那種土壤？你渴慕神話語嗎？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你樂意遵行主道？生命結果累累嗎？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你在人生的風浪中，經歷主的同在和幫助嗎？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你分享你對主的愛和權能的體會。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 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以上的經歷和體會，有助你與主同工和服侍嗎？</a:t>
            </a:r>
            <a:endParaRPr lang="zh-HK" altLang="en-US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CEADD1A-1C02-34BF-6045-46553C43BF02}"/>
              </a:ext>
            </a:extLst>
          </p:cNvPr>
          <p:cNvSpPr txBox="1"/>
          <p:nvPr/>
        </p:nvSpPr>
        <p:spPr>
          <a:xfrm>
            <a:off x="1154430" y="754767"/>
            <a:ext cx="3977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反思 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 </a:t>
            </a:r>
            <a:r>
              <a:rPr lang="zh-TW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分享題目</a:t>
            </a:r>
            <a:r>
              <a: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HK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841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>
            <a:extLst>
              <a:ext uri="{FF2B5EF4-FFF2-40B4-BE49-F238E27FC236}">
                <a16:creationId xmlns:a16="http://schemas.microsoft.com/office/drawing/2014/main" id="{2690CF72-4388-537D-4381-201BBFA27B25}"/>
              </a:ext>
            </a:extLst>
          </p:cNvPr>
          <p:cNvGrpSpPr/>
          <p:nvPr/>
        </p:nvGrpSpPr>
        <p:grpSpPr>
          <a:xfrm>
            <a:off x="156341" y="174514"/>
            <a:ext cx="6020730" cy="2252394"/>
            <a:chOff x="2710604" y="2105729"/>
            <a:chExt cx="6020730" cy="2252394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45322078-D499-1C8E-F022-8515D6733E09}"/>
                </a:ext>
              </a:extLst>
            </p:cNvPr>
            <p:cNvSpPr txBox="1"/>
            <p:nvPr/>
          </p:nvSpPr>
          <p:spPr>
            <a:xfrm>
              <a:off x="6383955" y="2285691"/>
              <a:ext cx="2347379" cy="182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568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門徒的服侍</a:t>
              </a:r>
              <a:endParaRPr kumimoji="0" lang="zh-HK" altLang="en-US" sz="8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EFDB8EA5-CAE9-4604-C5F3-9091D0FF73FE}"/>
                </a:ext>
              </a:extLst>
            </p:cNvPr>
            <p:cNvSpPr txBox="1"/>
            <p:nvPr/>
          </p:nvSpPr>
          <p:spPr>
            <a:xfrm>
              <a:off x="2710604" y="2105729"/>
              <a:ext cx="3947291" cy="22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6492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4129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裝備</a:t>
              </a:r>
              <a:endParaRPr kumimoji="0" lang="zh-HK" altLang="en-US" sz="199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7" name="群組 6">
            <a:extLst>
              <a:ext uri="{FF2B5EF4-FFF2-40B4-BE49-F238E27FC236}">
                <a16:creationId xmlns:a16="http://schemas.microsoft.com/office/drawing/2014/main" id="{A544C824-E1A0-D496-28BC-88A732B2F124}"/>
              </a:ext>
            </a:extLst>
          </p:cNvPr>
          <p:cNvGrpSpPr/>
          <p:nvPr/>
        </p:nvGrpSpPr>
        <p:grpSpPr>
          <a:xfrm>
            <a:off x="590000" y="4134269"/>
            <a:ext cx="4453890" cy="2385250"/>
            <a:chOff x="-309749" y="3429000"/>
            <a:chExt cx="4453890" cy="2385250"/>
          </a:xfrm>
        </p:grpSpPr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D9884108-10B1-6FA5-0D54-715A246D8E89}"/>
                </a:ext>
              </a:extLst>
            </p:cNvPr>
            <p:cNvSpPr txBox="1"/>
            <p:nvPr/>
          </p:nvSpPr>
          <p:spPr>
            <a:xfrm>
              <a:off x="-309749" y="4490811"/>
              <a:ext cx="4437511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宣講</a:t>
              </a:r>
              <a:r>
                <a:rPr lang="zh-TW" alt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教導</a:t>
              </a: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天國奧秘</a:t>
              </a:r>
              <a:endParaRPr kumimoji="0" lang="en-US" altLang="zh-TW" sz="4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以聖道餵養門徒</a:t>
              </a:r>
              <a:r>
                <a:rPr kumimoji="0" lang="en-US" altLang="zh-TW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 </a:t>
              </a:r>
              <a:endParaRPr kumimoji="0" lang="zh-HK" altLang="en-US" sz="4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BE17E22F-D325-31B4-3E57-8F32C533FCFF}"/>
                </a:ext>
              </a:extLst>
            </p:cNvPr>
            <p:cNvSpPr txBox="1"/>
            <p:nvPr/>
          </p:nvSpPr>
          <p:spPr>
            <a:xfrm>
              <a:off x="-293370" y="3429000"/>
              <a:ext cx="44375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72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天國真理</a:t>
              </a:r>
              <a:endParaRPr kumimoji="0" lang="zh-HK" altLang="en-US" sz="7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FB6B3CA8-9CB6-0726-7A4F-8F84A9093304}"/>
              </a:ext>
            </a:extLst>
          </p:cNvPr>
          <p:cNvGrpSpPr/>
          <p:nvPr/>
        </p:nvGrpSpPr>
        <p:grpSpPr>
          <a:xfrm>
            <a:off x="6564630" y="4135907"/>
            <a:ext cx="5212080" cy="2406472"/>
            <a:chOff x="5360670" y="4034674"/>
            <a:chExt cx="5212080" cy="2406472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1639210-E39C-453C-2A61-4E6C90B215BD}"/>
                </a:ext>
              </a:extLst>
            </p:cNvPr>
            <p:cNvSpPr txBox="1"/>
            <p:nvPr/>
          </p:nvSpPr>
          <p:spPr>
            <a:xfrm>
              <a:off x="5360670" y="5117707"/>
              <a:ext cx="5212080" cy="1323439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釋放被擄者</a:t>
              </a:r>
              <a:endParaRPr kumimoji="0" lang="en-US" altLang="zh-TW" sz="4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赦罪</a:t>
              </a:r>
              <a:r>
                <a:rPr kumimoji="0" lang="en-US" altLang="zh-TW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治病</a:t>
              </a:r>
              <a:r>
                <a:rPr kumimoji="0" lang="en-US" altLang="zh-TW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拯救</a:t>
              </a:r>
              <a:r>
                <a:rPr kumimoji="0" lang="en-US" altLang="zh-TW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趕鬼</a:t>
              </a:r>
              <a:endParaRPr kumimoji="0" lang="en-US" altLang="zh-TW" sz="40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D548B40B-3964-1C10-BFD7-13234B18F8F2}"/>
                </a:ext>
              </a:extLst>
            </p:cNvPr>
            <p:cNvSpPr txBox="1"/>
            <p:nvPr/>
          </p:nvSpPr>
          <p:spPr>
            <a:xfrm>
              <a:off x="5360670" y="4034674"/>
              <a:ext cx="52120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TW" altLang="en-US" sz="7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愛</a:t>
              </a:r>
              <a:r>
                <a:rPr kumimoji="0" lang="zh-TW" altLang="en-US" sz="72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與權能</a:t>
              </a:r>
              <a:endParaRPr kumimoji="0" lang="zh-HK" altLang="en-US" sz="7200" i="0" u="none" strike="noStrike" kern="120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22F5E0F-81C5-CC60-4706-A6DD29A53CE6}"/>
              </a:ext>
            </a:extLst>
          </p:cNvPr>
          <p:cNvSpPr txBox="1"/>
          <p:nvPr/>
        </p:nvSpPr>
        <p:spPr>
          <a:xfrm>
            <a:off x="4291698" y="2660512"/>
            <a:ext cx="3013696" cy="1754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展現神子的屬性</a:t>
            </a:r>
            <a:endParaRPr lang="zh-HK" alt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188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226D0C0D-1D4E-2A99-E600-42070C565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391235"/>
              </p:ext>
            </p:extLst>
          </p:nvPr>
        </p:nvGraphicFramePr>
        <p:xfrm>
          <a:off x="598170" y="579120"/>
          <a:ext cx="8522970" cy="57238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9410">
                  <a:extLst>
                    <a:ext uri="{9D8B030D-6E8A-4147-A177-3AD203B41FA5}">
                      <a16:colId xmlns:a16="http://schemas.microsoft.com/office/drawing/2014/main" val="3732852208"/>
                    </a:ext>
                  </a:extLst>
                </a:gridCol>
                <a:gridCol w="5623560">
                  <a:extLst>
                    <a:ext uri="{9D8B030D-6E8A-4147-A177-3AD203B41FA5}">
                      <a16:colId xmlns:a16="http://schemas.microsoft.com/office/drawing/2014/main" val="415441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tabLst/>
                      </a:pPr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    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</a:rPr>
                        <a:t>4: 1 – 9  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2800" b="1" kern="1200" dirty="0">
                          <a:solidFill>
                            <a:schemeClr val="tx1"/>
                          </a:solidFill>
                          <a:effectLst/>
                        </a:rPr>
                        <a:t>  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933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</a:rPr>
                        <a:t>4:10-12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  用比喻的目的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88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en-US" altLang="zh-HK" sz="2800" b="1" dirty="0">
                          <a:solidFill>
                            <a:schemeClr val="tx1"/>
                          </a:solidFill>
                        </a:rPr>
                        <a:t>4:13-20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  解明撒種的比喻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13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4:21-23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  比喻：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斗底下的燈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70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4:24-25</a:t>
                      </a:r>
                      <a:endParaRPr kumimoji="0" lang="zh-HK" alt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    比喻：量器</a:t>
                      </a:r>
                      <a:endParaRPr lang="zh-HK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38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4:26-29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  比喻：種子長大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3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4:30-32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  比喻：芥菜種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826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4:33-34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耶穌用比喻講道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749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zh-HK" altLang="en-US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可</a:t>
                      </a:r>
                      <a:r>
                        <a:rPr kumimoji="0" lang="en-US" altLang="zh-HK" sz="2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4:35-41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平靜風和海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254321"/>
                  </a:ext>
                </a:extLst>
              </a:tr>
              <a:tr h="54229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</a:rPr>
                        <a:t>5:1 – 20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神蹟：</a:t>
                      </a:r>
                      <a:r>
                        <a:rPr lang="zh-HK" altLang="en-US" sz="2800" b="1" dirty="0">
                          <a:solidFill>
                            <a:schemeClr val="tx1"/>
                          </a:solidFill>
                        </a:rPr>
                        <a:t>治好格拉森被鬼附的人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3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可</a:t>
                      </a:r>
                      <a:r>
                        <a:rPr lang="en-US" altLang="zh-TW" sz="2800" b="1" dirty="0">
                          <a:solidFill>
                            <a:schemeClr val="tx1"/>
                          </a:solidFill>
                        </a:rPr>
                        <a:t>5:21-43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2800" b="1" dirty="0">
                          <a:solidFill>
                            <a:schemeClr val="tx1"/>
                          </a:solidFill>
                        </a:rPr>
                        <a:t>  神蹟：睚魯的女兒和血漏的女人</a:t>
                      </a:r>
                      <a:endParaRPr lang="zh-HK" altLang="en-US" sz="28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6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2DD2925-190B-2B5A-62DE-2288D0E6001E}"/>
              </a:ext>
            </a:extLst>
          </p:cNvPr>
          <p:cNvSpPr txBox="1"/>
          <p:nvPr/>
        </p:nvSpPr>
        <p:spPr>
          <a:xfrm>
            <a:off x="550925" y="3848282"/>
            <a:ext cx="1113282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耶穌用</a:t>
            </a:r>
            <a:r>
              <a:rPr lang="zh-TW" altLang="en-US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比喻</a:t>
            </a:r>
            <a:r>
              <a:rPr lang="zh-TW" altLang="en-US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來</a:t>
            </a:r>
            <a:r>
              <a:rPr lang="zh-TW" altLang="en-US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教導</a:t>
            </a:r>
            <a:endParaRPr lang="en-US" altLang="zh-TW" sz="36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en-US" altLang="zh-TW" sz="600" i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耶穌又在海邊教導人。有一大群人到他那裏聚集，</a:t>
            </a:r>
            <a:endParaRPr lang="en-US" altLang="zh-TW" sz="3500" i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他只好上船坐下。船在海裏，眾人都靠近海，站在岸上。</a:t>
            </a:r>
            <a:endParaRPr lang="en-US" altLang="zh-TW" sz="3500" i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40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40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耶穌就用許多比喻教導他們。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en-US" altLang="zh-T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4:1-2)</a:t>
            </a:r>
            <a:endParaRPr lang="zh-HK" alt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841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04FFB104-1CF2-1E6C-E0B4-ED011F7427A9}"/>
              </a:ext>
            </a:extLst>
          </p:cNvPr>
          <p:cNvSpPr txBox="1"/>
          <p:nvPr/>
        </p:nvSpPr>
        <p:spPr>
          <a:xfrm>
            <a:off x="600075" y="156392"/>
            <a:ext cx="1099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他運用</a:t>
            </a:r>
            <a:r>
              <a:rPr lang="zh-TW" altLang="en-US" sz="54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比喻</a:t>
            </a:r>
            <a:r>
              <a:rPr lang="zh-TW" altLang="en-US" sz="36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FF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的目的</a:t>
            </a:r>
            <a:endParaRPr lang="zh-HK" alt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671906E-ECE7-EFF8-4D95-E0379B9C93AE}"/>
              </a:ext>
            </a:extLst>
          </p:cNvPr>
          <p:cNvGrpSpPr/>
          <p:nvPr/>
        </p:nvGrpSpPr>
        <p:grpSpPr>
          <a:xfrm>
            <a:off x="735330" y="1159732"/>
            <a:ext cx="10728960" cy="2829338"/>
            <a:chOff x="735330" y="1159732"/>
            <a:chExt cx="10269112" cy="2760758"/>
          </a:xfrm>
        </p:grpSpPr>
        <p:sp>
          <p:nvSpPr>
            <p:cNvPr id="3" name="語音泡泡: 圓角矩形 2">
              <a:extLst>
                <a:ext uri="{FF2B5EF4-FFF2-40B4-BE49-F238E27FC236}">
                  <a16:creationId xmlns:a16="http://schemas.microsoft.com/office/drawing/2014/main" id="{746CAF52-CFDD-3C4C-B367-0EEF1D95D1BD}"/>
                </a:ext>
              </a:extLst>
            </p:cNvPr>
            <p:cNvSpPr/>
            <p:nvPr/>
          </p:nvSpPr>
          <p:spPr>
            <a:xfrm>
              <a:off x="735330" y="1159732"/>
              <a:ext cx="10269112" cy="2760758"/>
            </a:xfrm>
            <a:prstGeom prst="wedgeRoundRectCallout">
              <a:avLst>
                <a:gd name="adj1" fmla="val -56368"/>
                <a:gd name="adj2" fmla="val -37901"/>
                <a:gd name="adj3" fmla="val 16667"/>
              </a:avLst>
            </a:prstGeom>
            <a:noFill/>
            <a:ln w="19050"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40DB634F-54CC-9A8F-C892-428A6783FEDF}"/>
                </a:ext>
              </a:extLst>
            </p:cNvPr>
            <p:cNvSpPr txBox="1"/>
            <p:nvPr/>
          </p:nvSpPr>
          <p:spPr>
            <a:xfrm>
              <a:off x="997995" y="1229561"/>
              <a:ext cx="9736489" cy="2621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TW" sz="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dist"/>
              <a:r>
                <a:rPr lang="en-US" altLang="zh-TW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</a:t>
              </a:r>
              <a:r>
                <a:rPr lang="zh-TW" altLang="en-US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耶穌獨自一人的時候，跟隨他的人和十二使徒問他  這些比喻的意思。</a:t>
              </a:r>
              <a:r>
                <a:rPr lang="en-US" altLang="zh-TW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</a:t>
              </a:r>
              <a:r>
                <a:rPr lang="zh-TW" altLang="en-US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耶穌對他們說：「上帝國的奧祕  只讓你們知道，若是對外人講，凡事就用比喻，</a:t>
              </a:r>
              <a:endParaRPr lang="en-US" altLang="zh-TW" sz="3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just"/>
              <a:r>
                <a:rPr lang="en-US" altLang="zh-TW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12</a:t>
              </a:r>
              <a:r>
                <a:rPr lang="zh-TW" altLang="en-US" sz="3200" i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要他們看了又看，卻看不清，聽了又聽，卻不明白，免得他們回轉過來，獲得赦免。」</a:t>
              </a:r>
              <a:r>
                <a:rPr lang="en-US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</a:t>
              </a:r>
              <a:r>
                <a:rPr lang="en-US" altLang="zh-TW" sz="2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4:10-12)</a:t>
              </a: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id="{7339027D-0BC6-C061-6E08-14F41905178B}"/>
              </a:ext>
            </a:extLst>
          </p:cNvPr>
          <p:cNvGrpSpPr/>
          <p:nvPr/>
        </p:nvGrpSpPr>
        <p:grpSpPr>
          <a:xfrm>
            <a:off x="735330" y="4366259"/>
            <a:ext cx="10614660" cy="2000250"/>
            <a:chOff x="152400" y="4377689"/>
            <a:chExt cx="11224260" cy="2000250"/>
          </a:xfrm>
        </p:grpSpPr>
        <p:sp>
          <p:nvSpPr>
            <p:cNvPr id="4" name="語音泡泡: 圓角矩形 3">
              <a:extLst>
                <a:ext uri="{FF2B5EF4-FFF2-40B4-BE49-F238E27FC236}">
                  <a16:creationId xmlns:a16="http://schemas.microsoft.com/office/drawing/2014/main" id="{F8C45FEB-F1AF-A2CE-3133-F4A1F0FA6011}"/>
                </a:ext>
              </a:extLst>
            </p:cNvPr>
            <p:cNvSpPr/>
            <p:nvPr/>
          </p:nvSpPr>
          <p:spPr>
            <a:xfrm>
              <a:off x="152400" y="4377689"/>
              <a:ext cx="11224260" cy="2000250"/>
            </a:xfrm>
            <a:prstGeom prst="wedgeRoundRectCallout">
              <a:avLst>
                <a:gd name="adj1" fmla="val 40878"/>
                <a:gd name="adj2" fmla="val 73889"/>
                <a:gd name="adj3" fmla="val 16667"/>
              </a:avLst>
            </a:prstGeom>
            <a:noFill/>
            <a:ln w="19050">
              <a:prstDash val="lg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C3F7B5C4-B09E-A569-576E-27A2ACF08F36}"/>
                </a:ext>
              </a:extLst>
            </p:cNvPr>
            <p:cNvSpPr txBox="1"/>
            <p:nvPr/>
          </p:nvSpPr>
          <p:spPr>
            <a:xfrm>
              <a:off x="353210" y="4592984"/>
              <a:ext cx="106366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TW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33</a:t>
              </a:r>
              <a:r>
                <a:rPr lang="zh-TW" altLang="en-US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耶穌用許多這樣的比喻，照他們所能聽的，對他們  講道；</a:t>
              </a:r>
              <a:r>
                <a:rPr lang="en-US" altLang="zh-TW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34</a:t>
              </a:r>
              <a:r>
                <a:rPr lang="zh-TW" altLang="en-US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若不用比喻，他就不對他們講，但私下沒有人的時候，就把一切的道講給門徒聽。</a:t>
              </a:r>
              <a:r>
                <a:rPr lang="en-US" altLang="zh-TW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可</a:t>
              </a:r>
              <a:r>
                <a:rPr lang="en-US" altLang="zh-TW" sz="3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4:33-34)</a:t>
              </a:r>
              <a:endParaRPr lang="zh-HK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90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>
            <a:extLst>
              <a:ext uri="{FF2B5EF4-FFF2-40B4-BE49-F238E27FC236}">
                <a16:creationId xmlns:a16="http://schemas.microsoft.com/office/drawing/2014/main" id="{3B6A3ECF-DCAF-B2CF-20B4-10C334AFD2CD}"/>
              </a:ext>
            </a:extLst>
          </p:cNvPr>
          <p:cNvGrpSpPr/>
          <p:nvPr/>
        </p:nvGrpSpPr>
        <p:grpSpPr>
          <a:xfrm>
            <a:off x="3417570" y="378232"/>
            <a:ext cx="5063490" cy="6100107"/>
            <a:chOff x="3417570" y="81052"/>
            <a:chExt cx="5063490" cy="6100107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5CFC088D-F8F4-9CF3-CDDB-7F0BA8FBAA86}"/>
                </a:ext>
              </a:extLst>
            </p:cNvPr>
            <p:cNvSpPr txBox="1"/>
            <p:nvPr/>
          </p:nvSpPr>
          <p:spPr>
            <a:xfrm>
              <a:off x="4141470" y="2149554"/>
              <a:ext cx="390906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38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比喻</a:t>
              </a:r>
              <a:endParaRPr lang="zh-HK" altLang="en-US" sz="138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E363A67E-BF49-7096-4929-A314DEA44272}"/>
                </a:ext>
              </a:extLst>
            </p:cNvPr>
            <p:cNvSpPr txBox="1"/>
            <p:nvPr/>
          </p:nvSpPr>
          <p:spPr>
            <a:xfrm>
              <a:off x="3417570" y="81052"/>
              <a:ext cx="506349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天國的</a:t>
              </a:r>
              <a:endParaRPr lang="en-US" altLang="zh-TW" sz="7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7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奧秘</a:t>
              </a:r>
              <a:endParaRPr lang="zh-HK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72BD625E-2C15-5846-A28E-D7A470C8528B}"/>
                </a:ext>
              </a:extLst>
            </p:cNvPr>
            <p:cNvSpPr txBox="1"/>
            <p:nvPr/>
          </p:nvSpPr>
          <p:spPr>
            <a:xfrm>
              <a:off x="4541520" y="4319111"/>
              <a:ext cx="2853690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15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道</a:t>
              </a:r>
              <a:endParaRPr lang="zh-HK" altLang="en-US" sz="115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DBBE9992-3780-677B-E1A7-895BF01543E1}"/>
              </a:ext>
            </a:extLst>
          </p:cNvPr>
          <p:cNvSpPr txBox="1"/>
          <p:nvPr/>
        </p:nvSpPr>
        <p:spPr>
          <a:xfrm>
            <a:off x="1287780" y="1774030"/>
            <a:ext cx="276225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群眾</a:t>
            </a:r>
            <a:endParaRPr lang="zh-HK" altLang="en-US" sz="1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41B7CFC-C47D-199D-FF89-40F75DC804DA}"/>
              </a:ext>
            </a:extLst>
          </p:cNvPr>
          <p:cNvSpPr txBox="1"/>
          <p:nvPr/>
        </p:nvSpPr>
        <p:spPr>
          <a:xfrm>
            <a:off x="1281544" y="5358696"/>
            <a:ext cx="27622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有耳可聽的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就應當聽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5164B3DB-0F93-FA01-958D-DF4BDDC22885}"/>
              </a:ext>
            </a:extLst>
          </p:cNvPr>
          <p:cNvGrpSpPr/>
          <p:nvPr/>
        </p:nvGrpSpPr>
        <p:grpSpPr>
          <a:xfrm>
            <a:off x="133351" y="1967756"/>
            <a:ext cx="1896176" cy="3095426"/>
            <a:chOff x="18849" y="1967756"/>
            <a:chExt cx="1425391" cy="3095426"/>
          </a:xfrm>
          <a:noFill/>
        </p:grpSpPr>
        <p:sp>
          <p:nvSpPr>
            <p:cNvPr id="16" name="箭號: 向左 15">
              <a:extLst>
                <a:ext uri="{FF2B5EF4-FFF2-40B4-BE49-F238E27FC236}">
                  <a16:creationId xmlns:a16="http://schemas.microsoft.com/office/drawing/2014/main" id="{96F0CF2B-2DC6-7AA2-8474-98AEDD924367}"/>
                </a:ext>
              </a:extLst>
            </p:cNvPr>
            <p:cNvSpPr/>
            <p:nvPr/>
          </p:nvSpPr>
          <p:spPr>
            <a:xfrm>
              <a:off x="18849" y="1967756"/>
              <a:ext cx="1276661" cy="3095426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EB034735-1085-57A0-F771-5B9515B05C32}"/>
                </a:ext>
              </a:extLst>
            </p:cNvPr>
            <p:cNvSpPr txBox="1"/>
            <p:nvPr/>
          </p:nvSpPr>
          <p:spPr>
            <a:xfrm>
              <a:off x="18849" y="2878463"/>
              <a:ext cx="1425391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質疑</a:t>
              </a:r>
              <a:endPara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不信</a:t>
              </a:r>
              <a:endParaRPr lang="zh-HK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FDB3F080-4098-02E6-67B3-65551A515F8A}"/>
              </a:ext>
            </a:extLst>
          </p:cNvPr>
          <p:cNvGrpSpPr/>
          <p:nvPr/>
        </p:nvGrpSpPr>
        <p:grpSpPr>
          <a:xfrm flipH="1">
            <a:off x="10015018" y="1960549"/>
            <a:ext cx="2135805" cy="3095426"/>
            <a:chOff x="18849" y="1967756"/>
            <a:chExt cx="1425391" cy="3095426"/>
          </a:xfrm>
          <a:noFill/>
        </p:grpSpPr>
        <p:sp>
          <p:nvSpPr>
            <p:cNvPr id="20" name="箭號: 向左 19">
              <a:extLst>
                <a:ext uri="{FF2B5EF4-FFF2-40B4-BE49-F238E27FC236}">
                  <a16:creationId xmlns:a16="http://schemas.microsoft.com/office/drawing/2014/main" id="{DF04B341-468F-23FD-B909-1E19C711E5A4}"/>
                </a:ext>
              </a:extLst>
            </p:cNvPr>
            <p:cNvSpPr/>
            <p:nvPr/>
          </p:nvSpPr>
          <p:spPr>
            <a:xfrm>
              <a:off x="18849" y="1967756"/>
              <a:ext cx="1276661" cy="3095426"/>
            </a:xfrm>
            <a:prstGeom prst="leftArrow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HK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DECC7941-6F42-EAEC-87B8-CC9D388C788E}"/>
                </a:ext>
              </a:extLst>
            </p:cNvPr>
            <p:cNvSpPr txBox="1"/>
            <p:nvPr/>
          </p:nvSpPr>
          <p:spPr>
            <a:xfrm>
              <a:off x="18849" y="2878463"/>
              <a:ext cx="1425391" cy="13234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信靠</a:t>
              </a:r>
              <a:endParaRPr lang="en-US" altLang="zh-TW" sz="4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algn="ctr"/>
              <a:r>
                <a:rPr lang="zh-TW" altLang="en-US" sz="40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委身</a:t>
              </a:r>
              <a:endParaRPr lang="zh-HK" altLang="en-US" sz="40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6" name="文字方塊 5">
            <a:extLst>
              <a:ext uri="{FF2B5EF4-FFF2-40B4-BE49-F238E27FC236}">
                <a16:creationId xmlns:a16="http://schemas.microsoft.com/office/drawing/2014/main" id="{D0347ECE-D2AB-AE65-FC00-67FB95AF731B}"/>
              </a:ext>
            </a:extLst>
          </p:cNvPr>
          <p:cNvSpPr txBox="1"/>
          <p:nvPr/>
        </p:nvSpPr>
        <p:spPr>
          <a:xfrm>
            <a:off x="8353105" y="1768758"/>
            <a:ext cx="210231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門徒</a:t>
            </a:r>
            <a:endParaRPr lang="zh-HK" altLang="en-US" sz="1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E849FACA-B3E2-60BA-4D80-0970EBCF4332}"/>
              </a:ext>
            </a:extLst>
          </p:cNvPr>
          <p:cNvSpPr txBox="1"/>
          <p:nvPr/>
        </p:nvSpPr>
        <p:spPr>
          <a:xfrm>
            <a:off x="8230673" y="445039"/>
            <a:ext cx="249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回轉過來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獲得赦免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DF595327-C67D-36F6-88EB-9240DFB1DE78}"/>
              </a:ext>
            </a:extLst>
          </p:cNvPr>
          <p:cNvSpPr txBox="1"/>
          <p:nvPr/>
        </p:nvSpPr>
        <p:spPr>
          <a:xfrm>
            <a:off x="1168550" y="362339"/>
            <a:ext cx="307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渴募、尋求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以信心回應</a:t>
            </a:r>
            <a:endParaRPr lang="zh-HK" alt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B37F4F4C-C1F6-442F-6A9A-437AE097C19F}"/>
              </a:ext>
            </a:extLst>
          </p:cNvPr>
          <p:cNvSpPr txBox="1"/>
          <p:nvPr/>
        </p:nvSpPr>
        <p:spPr>
          <a:xfrm>
            <a:off x="8331165" y="5309407"/>
            <a:ext cx="2251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領受了道</a:t>
            </a:r>
            <a:endParaRPr lang="en-US" altLang="zh-TW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結果累累</a:t>
            </a:r>
            <a:endParaRPr lang="zh-HK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646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0560">
              <a:srgbClr val="F4FAFE"/>
            </a:gs>
            <a:gs pos="8000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416577C5-4CF9-B0B6-DAD1-D7D0AF1CB053}"/>
              </a:ext>
            </a:extLst>
          </p:cNvPr>
          <p:cNvSpPr txBox="1"/>
          <p:nvPr/>
        </p:nvSpPr>
        <p:spPr>
          <a:xfrm>
            <a:off x="403860" y="582930"/>
            <a:ext cx="113842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撒種的比喻</a:t>
            </a:r>
          </a:p>
          <a:p>
            <a:pPr algn="just"/>
            <a:endParaRPr lang="en-US" altLang="zh-TW" sz="800" i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2…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在教導的時候，他對他們說：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「你們聽啊，有一個 撒種的出去撒種。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他撒的時候，有的落在路旁，飛鳥來把它吃掉了。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有的落在土淺的石頭地上，因為土不深，  很快就長出苗來，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太陽出來一曬，因為沒有根就枯乾了。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7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有的落在荊棘裏，荊棘長起來，把它擠住了，就結不出果實。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又有的落在好土裏，就發芽長大，結出果實，   有三十倍的，有六十倍的，有一百倍的。」</a:t>
            </a:r>
            <a:r>
              <a:rPr lang="en-US" altLang="zh-TW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35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耶穌又說：「有耳可聽的，就應當聽！」</a:t>
            </a:r>
            <a:r>
              <a:rPr lang="en-US" altLang="zh-TW" sz="3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en-US" altLang="zh-TW" sz="32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4:1-9)</a:t>
            </a:r>
            <a:endParaRPr lang="zh-HK" alt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9701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ADE33F9A-D30D-6611-8F75-8A03016C7F05}"/>
              </a:ext>
            </a:extLst>
          </p:cNvPr>
          <p:cNvSpPr txBox="1"/>
          <p:nvPr/>
        </p:nvSpPr>
        <p:spPr>
          <a:xfrm>
            <a:off x="1520191" y="214878"/>
            <a:ext cx="20002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落在路旁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71E8A78-C6E9-9A6C-9CDF-A52585BDA16B}"/>
              </a:ext>
            </a:extLst>
          </p:cNvPr>
          <p:cNvSpPr txBox="1"/>
          <p:nvPr/>
        </p:nvSpPr>
        <p:spPr>
          <a:xfrm>
            <a:off x="1348740" y="6067038"/>
            <a:ext cx="27774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土淺石頭地</a:t>
            </a:r>
            <a:endParaRPr lang="zh-HK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5E2E94F-C198-44E6-4DD1-07F2EEFD6A45}"/>
              </a:ext>
            </a:extLst>
          </p:cNvPr>
          <p:cNvSpPr txBox="1"/>
          <p:nvPr/>
        </p:nvSpPr>
        <p:spPr>
          <a:xfrm>
            <a:off x="8389620" y="214878"/>
            <a:ext cx="26479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落在荊棘裡</a:t>
            </a:r>
            <a:endParaRPr lang="zh-HK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27D7EB4-BBF0-094E-0C83-10E293E452C5}"/>
              </a:ext>
            </a:extLst>
          </p:cNvPr>
          <p:cNvSpPr txBox="1"/>
          <p:nvPr/>
        </p:nvSpPr>
        <p:spPr>
          <a:xfrm>
            <a:off x="8475344" y="6018281"/>
            <a:ext cx="247649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zh-TW" alt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落在好土裡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4725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主題">
  <a:themeElements>
    <a:clrScheme name="Office 2013 - 2022 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C074AFD735942A2C68B60127FDD24" ma:contentTypeVersion="16" ma:contentTypeDescription="Create a new document." ma:contentTypeScope="" ma:versionID="aec42a0ff5f02b4ce58285beeb5f8e2f">
  <xsd:schema xmlns:xsd="http://www.w3.org/2001/XMLSchema" xmlns:xs="http://www.w3.org/2001/XMLSchema" xmlns:p="http://schemas.microsoft.com/office/2006/metadata/properties" xmlns:ns3="974ecd63-ee25-4991-a9e8-e5413cb77184" xmlns:ns4="30bdf912-7d28-4575-a063-7f13efbd9468" targetNamespace="http://schemas.microsoft.com/office/2006/metadata/properties" ma:root="true" ma:fieldsID="a367b041c6e4ac6691c0e25545fc6970" ns3:_="" ns4:_="">
    <xsd:import namespace="974ecd63-ee25-4991-a9e8-e5413cb77184"/>
    <xsd:import namespace="30bdf912-7d28-4575-a063-7f13efbd94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ecd63-ee25-4991-a9e8-e5413cb771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df912-7d28-4575-a063-7f13efbd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4ecd63-ee25-4991-a9e8-e5413cb77184" xsi:nil="true"/>
  </documentManagement>
</p:properties>
</file>

<file path=customXml/itemProps1.xml><?xml version="1.0" encoding="utf-8"?>
<ds:datastoreItem xmlns:ds="http://schemas.openxmlformats.org/officeDocument/2006/customXml" ds:itemID="{78C256D8-7ACB-49DA-881F-A3112BEA9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4ecd63-ee25-4991-a9e8-e5413cb77184"/>
    <ds:schemaRef ds:uri="30bdf912-7d28-4575-a063-7f13efbd94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7A47EC-7603-4866-A022-B4F2614E1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7D2469-F01F-4D44-90A9-558903495700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30bdf912-7d28-4575-a063-7f13efbd9468"/>
    <ds:schemaRef ds:uri="974ecd63-ee25-4991-a9e8-e5413cb7718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1053</TotalTime>
  <Words>1685</Words>
  <Application>Microsoft Office PowerPoint</Application>
  <PresentationFormat>寬螢幕</PresentationFormat>
  <Paragraphs>252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1" baseType="lpstr">
      <vt:lpstr>Heiti TC Light</vt:lpstr>
      <vt:lpstr>Microsoft YaHei</vt:lpstr>
      <vt:lpstr>微軟正黑體</vt:lpstr>
      <vt:lpstr>新細明體</vt:lpstr>
      <vt:lpstr>標楷體</vt:lpstr>
      <vt:lpstr>Aptos</vt:lpstr>
      <vt:lpstr>Arial</vt:lpstr>
      <vt:lpstr>Calibri</vt:lpstr>
      <vt:lpstr>Calibri Light</vt:lpstr>
      <vt:lpstr>Office 2013 - 2022 主題</vt:lpstr>
      <vt:lpstr>PowerPoint 簡報</vt:lpstr>
      <vt:lpstr>耶穌的服侍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yipwa</dc:creator>
  <cp:lastModifiedBy>Chau Wing Yan, 巢詠欣</cp:lastModifiedBy>
  <cp:revision>25</cp:revision>
  <dcterms:created xsi:type="dcterms:W3CDTF">2024-04-09T05:51:34Z</dcterms:created>
  <dcterms:modified xsi:type="dcterms:W3CDTF">2024-04-26T07:30:38Z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0x010100C95C074AFD735942A2C68B60127FDD24</vt:lpwstr>
  </property>
</Properties>
</file>