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8" r:id="rId3"/>
    <p:sldId id="257" r:id="rId4"/>
    <p:sldId id="258" r:id="rId5"/>
    <p:sldId id="259" r:id="rId6"/>
    <p:sldId id="261" r:id="rId7"/>
    <p:sldId id="266" r:id="rId8"/>
    <p:sldId id="279" r:id="rId9"/>
    <p:sldId id="265" r:id="rId10"/>
    <p:sldId id="1757" r:id="rId11"/>
    <p:sldId id="1758" r:id="rId12"/>
    <p:sldId id="272" r:id="rId13"/>
    <p:sldId id="1766" r:id="rId14"/>
    <p:sldId id="270" r:id="rId15"/>
    <p:sldId id="1762" r:id="rId16"/>
    <p:sldId id="276" r:id="rId17"/>
    <p:sldId id="271" r:id="rId18"/>
    <p:sldId id="273" r:id="rId19"/>
    <p:sldId id="325" r:id="rId20"/>
    <p:sldId id="328" r:id="rId21"/>
    <p:sldId id="326" r:id="rId22"/>
    <p:sldId id="327" r:id="rId23"/>
    <p:sldId id="1760" r:id="rId24"/>
    <p:sldId id="1761" r:id="rId25"/>
    <p:sldId id="1756" r:id="rId26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15" autoAdjust="0"/>
  </p:normalViewPr>
  <p:slideViewPr>
    <p:cSldViewPr>
      <p:cViewPr varScale="1">
        <p:scale>
          <a:sx n="100" d="100"/>
          <a:sy n="100" d="100"/>
        </p:scale>
        <p:origin x="1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B8AD-3AF0-449C-848F-5A7ABAAFB3B6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4272A-839F-462A-B51D-5F159CB07E6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618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4272A-839F-462A-B51D-5F159CB07E68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492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4272A-839F-462A-B51D-5F159CB07E68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438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4272A-839F-462A-B51D-5F159CB07E68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02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2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63A096-EA40-5252-82F4-7BCB8C246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B5EC978-5508-11BE-19F4-8222B900A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3492BF-03AA-B1F5-9546-D1821E77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EC503E-B222-0A4A-E265-7D275567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B89D47-DB0C-8D5E-BE3C-440968B6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278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5547DB-7CCF-98A0-44F3-E076A197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802EFA-9900-9B3F-7924-865F9BE25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94AC28-B76F-5DCB-F276-0B25428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3B2B10-FBB6-5749-3ADF-0E98E2E9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B3F8EF-60C1-1703-6ED1-45646293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350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6B1951C-B76A-B9FB-8359-6AAAE67E9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4CB780-E726-3F58-0601-51205ADFC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BE8A91-331D-B5C4-3BDA-F97769A9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4F524B-5B66-8E67-DC79-D723AF19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C076DB-A0FF-F6FD-BD55-46905948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768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799FC5-E8C8-20E1-EF00-F2D13FEE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8F4C8E-6A12-FE38-8FE6-ADA2A114D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1F81BB-14EC-8F75-D44F-B1142CA1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1BAE12-685D-1768-80EE-D32EECC1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522191-CB18-FAB0-5240-14EEB688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16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358E4E-2C51-4C36-568E-B0ACF1B9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1CF2E-F403-1688-FC6E-F3C04D08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5D543E-AFE8-11C1-81F2-7F8F14D0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E72504-A9CA-99C2-9B0A-ADEEB24D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5496DB-6977-55DF-3134-BA781146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50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B63B2-A7A6-5115-3939-A0AB420EE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3CC78A-9A8F-3180-7AC1-009747517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E1CC452-2F41-E32B-8785-A323B2487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3ED3AB-A6B8-A158-F304-96B2E0A9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C0CE5F-3FE6-993A-F313-148ABE28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C3125A-914D-5920-780D-1ED0ABC7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18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8182C1-C534-47B8-847B-502B3D8D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48AB45-61B3-5B9F-75B6-383E856EA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348070-360A-F283-9A47-7F9EE5B73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439D81F-B51E-6242-196C-6EA3288D6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759B2CB-8AD5-29CB-0408-FA2270F5A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C9FAD81-9196-7F34-8376-43D7248A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981A447-BB9A-CF44-2C77-83AF98DD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47FADDF-22F6-971E-CD21-29676028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111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DEA6A2-6FC1-A8B5-EA2A-201B2E8B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8522152-8387-2124-7666-B743A49F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5109EA1-4C38-C785-9CED-ED23DDCF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79BB532-92BE-B2B8-1406-E0EFC924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555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F8A0009-802A-01E9-ECCD-B1CE635F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38E0EC8-0EBD-DCF2-D0F8-4E56D97F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B06EFF1-C596-3D96-8648-E77B87A4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53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CF6870-573A-9442-0920-4BD9FB3C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8543EB-A122-20C5-290B-04D39F381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2FF6981-AB6F-EDF5-0E7B-2932C01C6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1D422B-EB66-DD5B-44CC-0F793583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C528857-C7BB-53AD-6D13-28B550DA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8BB586A-63D4-8ED6-627D-95C7DDAF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18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485AC-65F2-EDB4-DE44-44ACAE15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96209D3-BF9E-56D1-6F47-F597D7913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5BBDCA-1425-6120-E8DB-6A57EB85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B0FF68-2E7B-BF0E-F412-625BA934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ED6AC8-9496-2CD4-4A78-8D0AFCA1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584E44-9C27-BDC0-D4AF-084E5272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94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794B0FA-E9B8-E231-317E-857905A7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10902-5F46-D2CE-6FB2-A71DC8FFF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89B583-9E1E-B2AC-BDC2-5C5BE59AA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82ECEC-2D42-4013-83F3-43A91AF50FF9}" type="datetimeFigureOut">
              <a:rPr lang="zh-HK" altLang="en-US" smtClean="0"/>
              <a:pPr/>
              <a:t>23/4/2024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E011B9-1EEC-A7E4-941B-1036300AF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B6BF68-6CED-52F1-80DD-87E70986F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4AD6C-7E59-4036-8BB3-F53195E5181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18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39416" y="260648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>
                <a:ln w="0"/>
                <a:latin typeface="方正行楷" panose="02000000000000000000" pitchFamily="2" charset="-120"/>
                <a:ea typeface="方正行楷" panose="02000000000000000000" pitchFamily="2" charset="-120"/>
              </a:rPr>
              <a:t>服侍與被服侍</a:t>
            </a:r>
            <a:endParaRPr lang="en-US" altLang="zh-TW" sz="7200">
              <a:ln w="0"/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000" i="0" u="none" strike="noStrike" kern="1200" normalizeH="0" baseline="0" noProof="0">
              <a:ln w="0"/>
              <a:uLnTx/>
              <a:uFillTx/>
              <a:latin typeface="方正粗黑" panose="02000000000000000000" pitchFamily="2" charset="-120"/>
              <a:ea typeface="方正粗黑" panose="02000000000000000000" pitchFamily="2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i="0" u="none" strike="noStrike" kern="1200" normalizeH="0" baseline="0" noProof="0">
                <a:ln w="0"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 </a:t>
            </a:r>
            <a:r>
              <a:rPr lang="zh-TW" altLang="en-US" sz="40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可</a:t>
            </a:r>
            <a:r>
              <a:rPr lang="en-US" altLang="zh-TW" sz="40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10</a:t>
            </a:r>
            <a:r>
              <a:rPr kumimoji="0" lang="en-US" altLang="zh-TW" sz="4000" i="0" u="none" strike="noStrike" kern="1200" normalizeH="0" baseline="0" noProof="0">
                <a:ln w="0"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:</a:t>
            </a:r>
            <a:r>
              <a:rPr lang="en-US" altLang="zh-TW" sz="40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35</a:t>
            </a:r>
            <a:r>
              <a:rPr kumimoji="0" lang="en-US" altLang="zh-HK" sz="4000" i="0" u="none" strike="noStrike" kern="1200" normalizeH="0" baseline="0" noProof="0">
                <a:ln w="0"/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-45</a:t>
            </a:r>
          </a:p>
          <a:p>
            <a:endParaRPr lang="zh-HK" altLang="en-US" sz="7200" dirty="0">
              <a:ln w="0"/>
              <a:latin typeface="方正行楷" panose="02000000000000000000" pitchFamily="2" charset="-120"/>
              <a:ea typeface="方正行楷" panose="02000000000000000000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375576" y="5750914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>
              <a:ln w="0"/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r>
              <a:rPr lang="en-US" altLang="zh-TW" sz="32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《</a:t>
            </a:r>
            <a:r>
              <a:rPr lang="zh-TW" altLang="en-US" sz="32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作門徒的代價</a:t>
            </a:r>
            <a:r>
              <a:rPr lang="en-US" altLang="zh-TW" sz="3200">
                <a:ln w="0"/>
                <a:latin typeface="方正粗黑" panose="02000000000000000000" pitchFamily="2" charset="-120"/>
                <a:ea typeface="方正粗黑" panose="02000000000000000000" pitchFamily="2" charset="-120"/>
              </a:rPr>
              <a:t>》3</a:t>
            </a:r>
            <a:endParaRPr lang="zh-HK" altLang="en-US" sz="3200" dirty="0">
              <a:ln w="0"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22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87688" y="116633"/>
            <a:ext cx="3570208" cy="950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放下虛榮</a:t>
            </a:r>
            <a:endParaRPr lang="en-US" altLang="zh-TW" sz="4800" dirty="0">
              <a:ln w="0"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271464" y="1412776"/>
            <a:ext cx="9361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耶穌對他們說：「要我為你們做甚麼？」他們對他說：「在你的榮耀裏，請賜我們一個坐在你右邊，一個坐在你左邊。」</a:t>
            </a:r>
            <a:r>
              <a:rPr lang="en-US" altLang="zh-TW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(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可</a:t>
            </a:r>
            <a:r>
              <a:rPr lang="en-US" altLang="zh-TW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10:36-37)</a:t>
            </a:r>
          </a:p>
        </p:txBody>
      </p:sp>
    </p:spTree>
    <p:extLst>
      <p:ext uri="{BB962C8B-B14F-4D97-AF65-F5344CB8AC3E}">
        <p14:creationId xmlns:p14="http://schemas.microsoft.com/office/powerpoint/2010/main" val="5581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46E179-5E07-9EB8-D228-075018EBF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178637"/>
            <a:ext cx="10972800" cy="1143000"/>
          </a:xfrm>
        </p:spPr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耶穌與強盜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27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07368" y="404664"/>
            <a:ext cx="6227560" cy="3332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耶穌對他們說：「你們不知道所求的是甚麼。我</a:t>
            </a:r>
            <a:r>
              <a:rPr lang="zh-TW" altLang="en-US" sz="3600" u="sng" dirty="0">
                <a:ln w="0"/>
                <a:latin typeface="方正粗圓" pitchFamily="2" charset="-120"/>
                <a:ea typeface="方正粗圓" pitchFamily="2" charset="-120"/>
              </a:rPr>
              <a:t>所喝的杯</a:t>
            </a:r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，你們能喝嗎？我</a:t>
            </a:r>
            <a:r>
              <a:rPr lang="zh-TW" altLang="en-US" sz="3600" u="sng" dirty="0">
                <a:ln w="0"/>
                <a:latin typeface="方正粗圓" pitchFamily="2" charset="-120"/>
                <a:ea typeface="方正粗圓" pitchFamily="2" charset="-120"/>
              </a:rPr>
              <a:t>所受的浸</a:t>
            </a:r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，你們能受嗎？」 （可</a:t>
            </a:r>
            <a:r>
              <a:rPr lang="en-US" altLang="zh-TW" sz="3600" dirty="0">
                <a:ln w="0"/>
                <a:latin typeface="方正粗圓" pitchFamily="2" charset="-120"/>
                <a:ea typeface="方正粗圓" pitchFamily="2" charset="-120"/>
              </a:rPr>
              <a:t>10:38</a:t>
            </a:r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）</a:t>
            </a:r>
            <a:endParaRPr lang="zh-HK" altLang="en-US" sz="3600" dirty="0">
              <a:ln w="0"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948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46CC637-F198-F41B-CFB6-7DE646926421}"/>
              </a:ext>
            </a:extLst>
          </p:cNvPr>
          <p:cNvSpPr txBox="1"/>
          <p:nvPr/>
        </p:nvSpPr>
        <p:spPr>
          <a:xfrm>
            <a:off x="6240016" y="476672"/>
            <a:ext cx="5256584" cy="333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約在那時候，希律王下手苦待教會中的一些人，用刀殺了約翰的哥哥雅各。（徒</a:t>
            </a:r>
            <a:r>
              <a:rPr lang="en-US" altLang="zh-TW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12:1-2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）</a:t>
            </a:r>
            <a:endParaRPr lang="zh-HK" altLang="en-US" sz="3600" dirty="0">
              <a:ln w="0"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25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7"/>
          <p:cNvSpPr>
            <a:spLocks noChangeArrowheads="1"/>
          </p:cNvSpPr>
          <p:nvPr/>
        </p:nvSpPr>
        <p:spPr bwMode="auto">
          <a:xfrm>
            <a:off x="407368" y="692696"/>
            <a:ext cx="60486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不要效法這個世界，只要心意更新而變化，叫你們察驗</a:t>
            </a:r>
            <a:r>
              <a:rPr kumimoji="0" lang="en-US" altLang="zh-TW" sz="3600" dirty="0">
                <a:ln w="0"/>
                <a:latin typeface="方正粗圓" pitchFamily="2" charset="-120"/>
                <a:ea typeface="方正粗圓" pitchFamily="2" charset="-120"/>
              </a:rPr>
              <a:t>(discern)</a:t>
            </a:r>
            <a:r>
              <a:rPr kumimoji="0"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何為上帝的善良、純全、可喜悅的旨意。（羅</a:t>
            </a:r>
            <a:r>
              <a:rPr kumimoji="0" lang="en-US" altLang="zh-TW" sz="3600" dirty="0">
                <a:ln w="0"/>
                <a:latin typeface="方正粗圓" pitchFamily="2" charset="-120"/>
                <a:ea typeface="方正粗圓" pitchFamily="2" charset="-120"/>
              </a:rPr>
              <a:t>12:2</a:t>
            </a:r>
            <a:r>
              <a:rPr kumimoji="0"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2209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99053" y="221739"/>
            <a:ext cx="3570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zh-TW" altLang="en-US" sz="4800" dirty="0">
                <a:ln w="0"/>
                <a:latin typeface="方正粗圓" pitchFamily="2" charset="-120"/>
                <a:ea typeface="方正粗圓" pitchFamily="2" charset="-120"/>
              </a:rPr>
              <a:t>並肩同行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999053" y="1196752"/>
            <a:ext cx="10441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耶穌叫了他們來，對他們說：「你們知道，外邦人有君王作主治理他們，有大臣操權管轄他們。但是在你們中間，不可這樣。你們中間誰願為大，就要作你們的用人；在你們中間誰願為首，就要作眾人的僕人。 </a:t>
            </a:r>
            <a:r>
              <a:rPr lang="en-US" altLang="zh-TW" sz="3600" dirty="0">
                <a:ln w="0"/>
                <a:latin typeface="方正粗圓" pitchFamily="2" charset="-120"/>
                <a:ea typeface="方正粗圓" pitchFamily="2" charset="-120"/>
              </a:rPr>
              <a:t>(</a:t>
            </a:r>
            <a:r>
              <a:rPr lang="zh-TW" altLang="en-US" sz="3600" dirty="0">
                <a:ln w="0"/>
                <a:latin typeface="方正粗圓" pitchFamily="2" charset="-120"/>
                <a:ea typeface="方正粗圓" pitchFamily="2" charset="-120"/>
              </a:rPr>
              <a:t>可</a:t>
            </a:r>
            <a:r>
              <a:rPr lang="en-US" altLang="zh-TW" sz="3600" dirty="0">
                <a:ln w="0"/>
                <a:latin typeface="方正粗圓" pitchFamily="2" charset="-120"/>
                <a:ea typeface="方正粗圓" pitchFamily="2" charset="-120"/>
              </a:rPr>
              <a:t>10:42-44)</a:t>
            </a:r>
            <a:endParaRPr lang="zh-HK" altLang="en-US" sz="3600" dirty="0">
              <a:ln w="0"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989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3432" y="764704"/>
            <a:ext cx="9865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他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本有上帝的形像，不以自己與上帝同等為強奪的；反倒虛己，取了奴僕的形像，成為人的樣式；既有人的樣子，就自己卑微，存心順服，以至於死，且死在十字架上。（腓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2:6-9 )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itchFamily="2" charset="-120"/>
              <a:ea typeface="方正粗圓" pitchFamily="2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字方塊 3"/>
          <p:cNvSpPr txBox="1">
            <a:spLocks noChangeArrowheads="1"/>
          </p:cNvSpPr>
          <p:nvPr/>
        </p:nvSpPr>
        <p:spPr bwMode="auto">
          <a:xfrm>
            <a:off x="1458714" y="260648"/>
            <a:ext cx="7929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742950" indent="-74295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zh-TW" altLang="en-US" sz="4400" dirty="0">
                <a:solidFill>
                  <a:prstClr val="black"/>
                </a:solidFill>
                <a:latin typeface="方正粗圓" pitchFamily="2" charset="-120"/>
                <a:ea typeface="方正粗圓" pitchFamily="2" charset="-120"/>
              </a:rPr>
              <a:t>背起十架</a:t>
            </a:r>
            <a:endParaRPr lang="en-US" altLang="zh-TW" sz="4400" dirty="0">
              <a:solidFill>
                <a:prstClr val="black"/>
              </a:solidFill>
              <a:latin typeface="方正粗圓" pitchFamily="2" charset="-120"/>
              <a:ea typeface="方正粗圓" pitchFamily="2" charset="-120"/>
            </a:endParaRPr>
          </a:p>
        </p:txBody>
      </p:sp>
      <p:sp>
        <p:nvSpPr>
          <p:cNvPr id="23555" name="文字方塊 4"/>
          <p:cNvSpPr txBox="1">
            <a:spLocks noChangeArrowheads="1"/>
          </p:cNvSpPr>
          <p:nvPr/>
        </p:nvSpPr>
        <p:spPr bwMode="auto">
          <a:xfrm>
            <a:off x="1487488" y="1340768"/>
            <a:ext cx="92170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因為人子來</a:t>
            </a:r>
            <a:r>
              <a:rPr lang="zh-TW" altLang="en-US" sz="4000" dirty="0">
                <a:latin typeface="方正粗圓" pitchFamily="2" charset="-120"/>
                <a:ea typeface="方正粗圓" pitchFamily="2" charset="-120"/>
              </a:rPr>
              <a:t>，並不是要受人的服事，乃是要服事人，並且要捨命作多人的贖價</a:t>
            </a:r>
            <a:r>
              <a:rPr lang="en-US" altLang="zh-TW" sz="4000" dirty="0">
                <a:latin typeface="方正粗圓" pitchFamily="2" charset="-120"/>
                <a:ea typeface="方正粗圓" pitchFamily="2" charset="-120"/>
              </a:rPr>
              <a:t>(ransom)</a:t>
            </a:r>
            <a:r>
              <a:rPr lang="zh-TW" altLang="en-US" sz="4000" dirty="0">
                <a:latin typeface="方正粗圓" pitchFamily="2" charset="-120"/>
                <a:ea typeface="方正粗圓" pitchFamily="2" charset="-120"/>
              </a:rPr>
              <a:t>。</a:t>
            </a:r>
            <a:r>
              <a:rPr lang="en-US" altLang="zh-TW" sz="4000" dirty="0">
                <a:latin typeface="方正粗圓" pitchFamily="2" charset="-120"/>
                <a:ea typeface="方正粗圓" pitchFamily="2" charset="-120"/>
              </a:rPr>
              <a:t>(</a:t>
            </a:r>
            <a:r>
              <a:rPr lang="zh-TW" altLang="en-US" sz="4000" dirty="0">
                <a:latin typeface="方正粗圓" pitchFamily="2" charset="-120"/>
                <a:ea typeface="方正粗圓" pitchFamily="2" charset="-120"/>
              </a:rPr>
              <a:t>可</a:t>
            </a:r>
            <a:r>
              <a:rPr lang="en-US" altLang="zh-TW" sz="4000" dirty="0">
                <a:latin typeface="方正粗圓" pitchFamily="2" charset="-120"/>
                <a:ea typeface="方正粗圓" pitchFamily="2" charset="-120"/>
              </a:rPr>
              <a:t>10:44-45)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473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3432" y="620689"/>
            <a:ext cx="10225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於是他叫眾人和門徒來，對他們說：「若有人要跟從我，就當捨己，背起自己的十字架來跟從我。」</a:t>
            </a:r>
            <a:r>
              <a:rPr lang="en-US" altLang="zh-TW" sz="4000" dirty="0">
                <a:ln w="0"/>
                <a:latin typeface="方正粗圓" pitchFamily="2" charset="-120"/>
                <a:ea typeface="方正粗圓" pitchFamily="2" charset="-120"/>
              </a:rPr>
              <a:t>(</a:t>
            </a:r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可</a:t>
            </a:r>
            <a:r>
              <a:rPr lang="en-US" altLang="zh-TW" sz="4000" dirty="0">
                <a:ln w="0"/>
                <a:latin typeface="方正粗圓" pitchFamily="2" charset="-120"/>
                <a:ea typeface="方正粗圓" pitchFamily="2" charset="-120"/>
              </a:rPr>
              <a:t>8:34)</a:t>
            </a:r>
            <a:endParaRPr lang="zh-HK" altLang="en-US" sz="4000" dirty="0">
              <a:ln w="0"/>
              <a:latin typeface="方正粗圓" pitchFamily="2" charset="-120"/>
              <a:ea typeface="方正粗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401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400" y="476672"/>
            <a:ext cx="10396736" cy="1143000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2016</a:t>
            </a:r>
            <a:r>
              <a:rPr lang="zh-TW" altLang="en-US" sz="48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年建道的畢業生寫畢業感言</a:t>
            </a:r>
            <a:endParaRPr lang="zh-HK" altLang="en-US" sz="4800" dirty="0">
              <a:effectLst>
                <a:glow rad="76200">
                  <a:schemeClr val="bg1"/>
                </a:glow>
              </a:effectLst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93164" y="1772816"/>
            <a:ext cx="8824416" cy="4525963"/>
          </a:xfrm>
        </p:spPr>
        <p:txBody>
          <a:bodyPr>
            <a:noAutofit/>
          </a:bodyPr>
          <a:lstStyle/>
          <a:p>
            <a:pPr marL="47999" indent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若你有一天發現路程艱難，請不要放棄，因為這有可能是踏下蒙福足印的機會；</a:t>
            </a:r>
            <a:b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</a:b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若你有一天發現不受歡迎，請不要放棄，因為這有可能是忠心活出召命的後果；</a:t>
            </a:r>
            <a:b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HK" altLang="en-US" sz="3600" dirty="0">
              <a:effectLst>
                <a:glow rad="76200">
                  <a:schemeClr val="bg1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84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A9D63F-3D28-8D30-F744-6253AD1F4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《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作門徒的代價</a:t>
            </a:r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》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系列</a:t>
            </a:r>
            <a:endParaRPr lang="zh-HK" altLang="en-US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C15F0CE1-E3DD-F5EC-B10F-94DAC80CD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581539"/>
              </p:ext>
            </p:extLst>
          </p:nvPr>
        </p:nvGraphicFramePr>
        <p:xfrm>
          <a:off x="983432" y="1484784"/>
          <a:ext cx="10153128" cy="5160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3702">
                  <a:extLst>
                    <a:ext uri="{9D8B030D-6E8A-4147-A177-3AD203B41FA5}">
                      <a16:colId xmlns:a16="http://schemas.microsoft.com/office/drawing/2014/main" val="4052719697"/>
                    </a:ext>
                  </a:extLst>
                </a:gridCol>
                <a:gridCol w="2942112">
                  <a:extLst>
                    <a:ext uri="{9D8B030D-6E8A-4147-A177-3AD203B41FA5}">
                      <a16:colId xmlns:a16="http://schemas.microsoft.com/office/drawing/2014/main" val="4237614427"/>
                    </a:ext>
                  </a:extLst>
                </a:gridCol>
                <a:gridCol w="2842876">
                  <a:extLst>
                    <a:ext uri="{9D8B030D-6E8A-4147-A177-3AD203B41FA5}">
                      <a16:colId xmlns:a16="http://schemas.microsoft.com/office/drawing/2014/main" val="1857974935"/>
                    </a:ext>
                  </a:extLst>
                </a:gridCol>
                <a:gridCol w="2504438">
                  <a:extLst>
                    <a:ext uri="{9D8B030D-6E8A-4147-A177-3AD203B41FA5}">
                      <a16:colId xmlns:a16="http://schemas.microsoft.com/office/drawing/2014/main" val="3400468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講題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經文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門徒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2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第一講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拆毀與重建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22:31-34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彼得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第二講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自我與他者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9:46-56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約翰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8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第三講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服侍與被服侍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10:35-45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雅各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1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第四講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堅持與放棄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1:45-51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拿但業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3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第五講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突破與限制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14:7-11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腓力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1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第六講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懷疑與相信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20:24-29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多馬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9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第七講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追隨與妥協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提後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4:1-7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保羅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19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5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63552" y="620688"/>
            <a:ext cx="8506792" cy="4525963"/>
          </a:xfrm>
        </p:spPr>
        <p:txBody>
          <a:bodyPr>
            <a:noAutofit/>
          </a:bodyPr>
          <a:lstStyle/>
          <a:p>
            <a:pPr marL="47999" indent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若你有一天發現身心無力，請不要放棄，因為這有可能是客西馬尼園的流淚曲；</a:t>
            </a:r>
            <a:b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</a:b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若你有一天發現遭受攻擊，請不要放棄，因為這有可能是在分享十字架的豐盈。</a:t>
            </a:r>
            <a:endParaRPr lang="zh-HK" altLang="en-US" sz="3600" dirty="0">
              <a:effectLst>
                <a:glow rad="76200">
                  <a:schemeClr val="bg1"/>
                </a:glow>
              </a:effectLst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986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19736" y="620688"/>
            <a:ext cx="7848872" cy="4525963"/>
          </a:xfrm>
        </p:spPr>
        <p:txBody>
          <a:bodyPr>
            <a:noAutofit/>
          </a:bodyPr>
          <a:lstStyle/>
          <a:p>
            <a:pPr marL="47999" indent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不要放棄，因為主也對我們不放棄，所以我們也不可放棄自己。</a:t>
            </a:r>
          </a:p>
          <a:p>
            <a:pPr marL="47999" indent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不要放棄，因為仇恨的地方才需要祝福與開荒，在悲哀的地方才需要無保留的犧牲與吃苦，在冷漠的地方才需要無止境的溫柔與火熱。</a:t>
            </a:r>
          </a:p>
        </p:txBody>
      </p:sp>
    </p:spTree>
    <p:extLst>
      <p:ext uri="{BB962C8B-B14F-4D97-AF65-F5344CB8AC3E}">
        <p14:creationId xmlns:p14="http://schemas.microsoft.com/office/powerpoint/2010/main" val="438273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95600" y="836712"/>
            <a:ext cx="9073008" cy="4525963"/>
          </a:xfrm>
        </p:spPr>
        <p:txBody>
          <a:bodyPr>
            <a:noAutofit/>
          </a:bodyPr>
          <a:lstStyle/>
          <a:p>
            <a:pPr marL="47999" indent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因此，請不要放棄！以主給你的愛，去向這黑暗的世界宣告有盼望，向那冰冷的寒冬宣告有溫暖，向那隱隱作痛的心靈宣告有醫治，向那仇視的眼睛宣告：「</a:t>
            </a:r>
            <a:r>
              <a:rPr lang="zh-TW" altLang="en-US" sz="54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這裡有愛</a:t>
            </a:r>
            <a:r>
              <a:rPr lang="zh-TW" altLang="en-US" sz="3600" dirty="0">
                <a:effectLst>
                  <a:glow rad="762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。」</a:t>
            </a:r>
            <a:endParaRPr lang="zh-HK" altLang="en-US" sz="3600" dirty="0">
              <a:effectLst>
                <a:glow rad="76200">
                  <a:schemeClr val="bg1"/>
                </a:glow>
              </a:effectLst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77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911424" y="620688"/>
            <a:ext cx="9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要成為</a:t>
            </a: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主的門徒</a:t>
            </a:r>
            <a:r>
              <a:rPr kumimoji="0" lang="zh-TW" altLang="zh-HK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，我們需要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00056" y="2240000"/>
            <a:ext cx="3816424" cy="27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zh-HK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放下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虛榮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並肩同行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背起十架</a:t>
            </a:r>
            <a:endParaRPr kumimoji="0" lang="zh-HK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519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27448" y="476672"/>
            <a:ext cx="100811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其實明天如何，你們還不知道。你們的生命是甚麼呢？你們原來是一片雲霧，出現片刻就不見了。</a:t>
            </a:r>
            <a:r>
              <a:rPr lang="en-US" altLang="zh-TW" sz="4000" dirty="0">
                <a:ln w="0"/>
                <a:latin typeface="方正粗圓" pitchFamily="2" charset="-120"/>
                <a:ea typeface="方正粗圓" pitchFamily="2" charset="-120"/>
              </a:rPr>
              <a:t>…</a:t>
            </a:r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所以，人若知道該行善</a:t>
            </a:r>
            <a:r>
              <a:rPr lang="en-US" altLang="zh-TW" sz="4000" dirty="0">
                <a:ln w="0"/>
                <a:latin typeface="方正粗圓" pitchFamily="2" charset="-120"/>
                <a:ea typeface="方正粗圓" pitchFamily="2" charset="-120"/>
              </a:rPr>
              <a:t>(the right thing to do)</a:t>
            </a:r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而不去行，這就是他的罪了。</a:t>
            </a:r>
            <a:r>
              <a:rPr lang="zh-TW" altLang="zh-TW" sz="4000" dirty="0">
                <a:ln w="0"/>
                <a:latin typeface="方正粗圓" pitchFamily="2" charset="-120"/>
                <a:ea typeface="方正粗圓" pitchFamily="2" charset="-120"/>
              </a:rPr>
              <a:t>（</a:t>
            </a:r>
            <a:r>
              <a:rPr lang="zh-TW" altLang="en-US" sz="4000" dirty="0">
                <a:ln w="0"/>
                <a:latin typeface="方正粗圓" pitchFamily="2" charset="-120"/>
                <a:ea typeface="方正粗圓" pitchFamily="2" charset="-120"/>
              </a:rPr>
              <a:t>雅</a:t>
            </a:r>
            <a:r>
              <a:rPr lang="en-US" altLang="zh-TW" sz="4000" dirty="0">
                <a:ln w="0"/>
                <a:latin typeface="方正粗圓" pitchFamily="2" charset="-120"/>
                <a:ea typeface="方正粗圓" pitchFamily="2" charset="-120"/>
              </a:rPr>
              <a:t>4:14, 17</a:t>
            </a:r>
            <a:r>
              <a:rPr lang="zh-TW" altLang="zh-TW" sz="4000" dirty="0">
                <a:ln w="0"/>
                <a:latin typeface="方正粗圓" pitchFamily="2" charset="-120"/>
                <a:ea typeface="方正粗圓" pitchFamily="2" charset="-120"/>
              </a:rPr>
              <a:t>）</a:t>
            </a:r>
            <a:endParaRPr lang="en-US" altLang="zh-TW" sz="4000" dirty="0">
              <a:ln w="0"/>
              <a:latin typeface="方正粗圓" pitchFamily="2" charset="-120"/>
              <a:ea typeface="方正粗圓" pitchFamily="2" charset="-120"/>
            </a:endParaRPr>
          </a:p>
          <a:p>
            <a:endParaRPr lang="zh-TW" altLang="en-US" dirty="0">
              <a:ln w="0"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958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4DD74719-D538-4FDD-9069-97558901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508" y="982132"/>
            <a:ext cx="6270090" cy="13038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400" dirty="0"/>
              <a:t>問題討論</a:t>
            </a:r>
            <a:endParaRPr lang="en-US" sz="4400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7E3B006-BC46-4F90-8603-AE38C34AC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6955" y="2774360"/>
            <a:ext cx="7015640" cy="33189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事奉有為你帶來成功感，甚至虛榮感嗎？你認為甚麼才是真正的信仰？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作為同行者，應具備甚麼質素與心態？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你正背負著一個怎樣的十字架？沉重嗎？有甚麼動力讓你可以繼續走下去？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algn="l"/>
            <a:endParaRPr lang="en-US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1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11424" y="476672"/>
            <a:ext cx="10369152" cy="3505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35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西庇太的兒子雅各和約翰進前來，對耶穌說：「老師，我們無論求你甚麼，願你為我們做。」</a:t>
            </a: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36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耶穌對他們說：「要我為你們做甚麼？」</a:t>
            </a: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37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他們對他說：「在你的榮耀裏，請賜我們一個坐在你右邊，一個坐在你左邊。」</a:t>
            </a:r>
            <a:endParaRPr lang="zh-HK" altLang="en-US" sz="3600" dirty="0">
              <a:ln w="0"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20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95400" y="260648"/>
            <a:ext cx="10729192" cy="419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38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耶穌對他們說：「你們不知道所求的是甚麼。我所喝的杯，你們能喝嗎？我所受的浸，你們能受嗎？」</a:t>
            </a: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39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他們對他說：「我們能。」耶穌對他們說：「我所喝的杯，你們要喝；我所受的浸，你們也要受。</a:t>
            </a:r>
            <a:r>
              <a:rPr lang="en-US" altLang="zh-TW" sz="3600" baseline="300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40</a:t>
            </a:r>
            <a:r>
              <a:rPr lang="zh-TW" altLang="en-US" sz="3600" dirty="0">
                <a:ln w="0"/>
                <a:latin typeface="方正粗圓" panose="02000000000000000000" pitchFamily="2" charset="-120"/>
                <a:ea typeface="方正粗圓" panose="02000000000000000000" pitchFamily="2" charset="-120"/>
              </a:rPr>
              <a:t>可是坐在我的左右，不是我可以賜的，而是為誰預備就賜給誰。」</a:t>
            </a:r>
            <a:endParaRPr lang="zh-HK" altLang="en-US" sz="3600" dirty="0">
              <a:ln w="0"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277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67408" y="332656"/>
            <a:ext cx="10513168" cy="3505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TW" sz="3600" baseline="30000" dirty="0">
                <a:latin typeface="方正粗圓" panose="02000000000000000000" pitchFamily="2" charset="-120"/>
                <a:ea typeface="方正粗圓" panose="02000000000000000000" pitchFamily="2" charset="-120"/>
              </a:rPr>
              <a:t>41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其餘十個門徒聽見，就對雅各和約翰很生氣。</a:t>
            </a:r>
            <a:r>
              <a:rPr lang="en-US" altLang="zh-TW" sz="3600" baseline="30000" dirty="0">
                <a:latin typeface="方正粗圓" panose="02000000000000000000" pitchFamily="2" charset="-120"/>
                <a:ea typeface="方正粗圓" panose="02000000000000000000" pitchFamily="2" charset="-120"/>
              </a:rPr>
              <a:t>42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耶穌叫了他們來，對他們說：「你們知道，外邦人有君王作主治理他們，有大臣操權管轄他們。</a:t>
            </a:r>
            <a:r>
              <a:rPr lang="en-US" altLang="zh-TW" sz="3600" baseline="30000" dirty="0">
                <a:latin typeface="方正粗圓" panose="02000000000000000000" pitchFamily="2" charset="-120"/>
                <a:ea typeface="方正粗圓" panose="02000000000000000000" pitchFamily="2" charset="-120"/>
              </a:rPr>
              <a:t>43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但是在你們中間，不可這樣。你們中間誰願為大，就要作你們的用人；</a:t>
            </a:r>
            <a:endParaRPr lang="zh-HK" altLang="en-US" sz="36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37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271464" y="476672"/>
            <a:ext cx="9469052" cy="2120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TW" sz="3600" baseline="30000" dirty="0">
                <a:latin typeface="方正粗圓" panose="02000000000000000000" pitchFamily="2" charset="-120"/>
                <a:ea typeface="方正粗圓" panose="02000000000000000000" pitchFamily="2" charset="-120"/>
              </a:rPr>
              <a:t>44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在你們中間誰願為首，就要作眾人的僕人。</a:t>
            </a:r>
            <a:r>
              <a:rPr lang="en-US" altLang="zh-TW" sz="3600" baseline="30000" dirty="0">
                <a:latin typeface="方正粗圓" panose="02000000000000000000" pitchFamily="2" charset="-120"/>
                <a:ea typeface="方正粗圓" panose="02000000000000000000" pitchFamily="2" charset="-120"/>
              </a:rPr>
              <a:t>45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因為人子來，並不是要受人的服事，乃是要服事人，並且要捨命作多人的贖價。」</a:t>
            </a:r>
            <a:endParaRPr lang="zh-HK" altLang="en-US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74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279576" y="69269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u="sng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耶穌三次預言他的受死及復活</a:t>
            </a:r>
            <a:endParaRPr lang="zh-HK" altLang="en-US" sz="4400" u="sng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20767"/>
              </p:ext>
            </p:extLst>
          </p:nvPr>
        </p:nvGraphicFramePr>
        <p:xfrm>
          <a:off x="2063552" y="1700808"/>
          <a:ext cx="7992888" cy="3554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274">
                <a:tc>
                  <a:txBody>
                    <a:bodyPr/>
                    <a:lstStyle/>
                    <a:p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第一次</a:t>
                      </a:r>
                      <a:endParaRPr lang="zh-HK" altLang="en-US" sz="3200" b="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第二次</a:t>
                      </a:r>
                      <a:endParaRPr lang="zh-HK" altLang="en-US" sz="3200" b="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第三次</a:t>
                      </a:r>
                      <a:endParaRPr lang="zh-HK" altLang="en-US" sz="3200" b="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274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經文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8:31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9:31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10:34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451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門徒的</a:t>
                      </a:r>
                      <a:endParaRPr lang="en-US" altLang="zh-TW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回應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彼得責備耶穌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門徒爭論誰為大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粗圓" panose="02000000000000000000" pitchFamily="2" charset="-120"/>
                          <a:ea typeface="方正粗圓" panose="02000000000000000000" pitchFamily="2" charset="-120"/>
                        </a:rPr>
                        <a:t>門徒爭誰為首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粗圓" panose="02000000000000000000" pitchFamily="2" charset="-120"/>
                        <a:ea typeface="方正粗圓" panose="020000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4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2FB6DD8-5959-C633-FD84-7D0003F84DFF}"/>
              </a:ext>
            </a:extLst>
          </p:cNvPr>
          <p:cNvSpPr txBox="1"/>
          <p:nvPr/>
        </p:nvSpPr>
        <p:spPr>
          <a:xfrm>
            <a:off x="479376" y="1556792"/>
            <a:ext cx="6840760" cy="351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「我們被基督管治，猶如我的身體被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我管治。那管治我們的基督，引導我們互相服侍。</a:t>
            </a:r>
            <a:r>
              <a:rPr lang="zh-TW" altLang="en-US" sz="36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」 </a:t>
            </a:r>
            <a:endParaRPr lang="en-US" altLang="zh-TW" sz="3600" dirty="0">
              <a:solidFill>
                <a:prstClr val="black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（潘霍華：聖徒相通）</a:t>
            </a:r>
            <a:endParaRPr lang="en-US" altLang="zh-TW" sz="3600" dirty="0">
              <a:solidFill>
                <a:prstClr val="black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10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911424" y="620688"/>
            <a:ext cx="9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要成為</a:t>
            </a:r>
            <a:r>
              <a:rPr lang="zh-TW" altLang="en-US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主的門徒</a:t>
            </a:r>
            <a:r>
              <a:rPr lang="zh-TW" altLang="zh-HK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，我們需要</a:t>
            </a:r>
          </a:p>
          <a:p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600056" y="2240000"/>
            <a:ext cx="3816424" cy="27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zh-HK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放下</a:t>
            </a: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虛榮</a:t>
            </a:r>
            <a:endParaRPr lang="en-US" altLang="zh-TW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並肩同行</a:t>
            </a:r>
            <a:endParaRPr lang="en-US" altLang="zh-TW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背起十架</a:t>
            </a:r>
            <a:endParaRPr lang="zh-HK" altLang="en-US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81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1184</Words>
  <Application>Microsoft Office PowerPoint</Application>
  <PresentationFormat>寬螢幕</PresentationFormat>
  <Paragraphs>91</Paragraphs>
  <Slides>25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方正行楷</vt:lpstr>
      <vt:lpstr>方正粗黑</vt:lpstr>
      <vt:lpstr>方正粗圓</vt:lpstr>
      <vt:lpstr>方正細圓</vt:lpstr>
      <vt:lpstr>方正準圓</vt:lpstr>
      <vt:lpstr>Aptos</vt:lpstr>
      <vt:lpstr>Aptos Display</vt:lpstr>
      <vt:lpstr>Arial</vt:lpstr>
      <vt:lpstr>Calibri</vt:lpstr>
      <vt:lpstr>Office 佈景主題</vt:lpstr>
      <vt:lpstr>PowerPoint 簡報</vt:lpstr>
      <vt:lpstr>《作門徒的代價》系列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耶穌與強盜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2016年建道的畢業生寫畢業感言</vt:lpstr>
      <vt:lpstr>PowerPoint 簡報</vt:lpstr>
      <vt:lpstr>PowerPoint 簡報</vt:lpstr>
      <vt:lpstr>PowerPoint 簡報</vt:lpstr>
      <vt:lpstr>PowerPoint 簡報</vt:lpstr>
      <vt:lpstr>PowerPoint 簡報</vt:lpstr>
      <vt:lpstr>問題討論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souka</dc:creator>
  <cp:lastModifiedBy>Wong Lai Ki Ida, 黃麗琪</cp:lastModifiedBy>
  <cp:revision>52</cp:revision>
  <dcterms:created xsi:type="dcterms:W3CDTF">2014-04-11T06:26:10Z</dcterms:created>
  <dcterms:modified xsi:type="dcterms:W3CDTF">2024-04-23T05:34:12Z</dcterms:modified>
</cp:coreProperties>
</file>