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4630400" cy="8229600"/>
  <p:notesSz cx="8229600" cy="146304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73059" autoAdjust="0"/>
  </p:normalViewPr>
  <p:slideViewPr>
    <p:cSldViewPr snapToGrid="0" snapToObjects="1">
      <p:cViewPr varScale="1">
        <p:scale>
          <a:sx n="67" d="100"/>
          <a:sy n="67" d="100"/>
        </p:scale>
        <p:origin x="17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3726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1"/>
          <p:cNvSpPr/>
          <p:nvPr/>
        </p:nvSpPr>
        <p:spPr>
          <a:xfrm>
            <a:off x="833199" y="2971919"/>
            <a:ext cx="7477601" cy="958215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6561"/>
              </a:lnSpc>
              <a:buNone/>
            </a:pPr>
            <a:r>
              <a:rPr lang="en-US" altLang="zh-HK" sz="6600" b="1" dirty="0" err="1">
                <a:solidFill>
                  <a:srgbClr val="403C4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rriweather" pitchFamily="34" charset="-120"/>
              </a:rPr>
              <a:t>如何打破冷漠循環</a:t>
            </a:r>
            <a:r>
              <a:rPr lang="en-US" altLang="zh-HK" sz="6600" b="1" dirty="0">
                <a:solidFill>
                  <a:srgbClr val="403C4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rriweather" pitchFamily="34" charset="-120"/>
              </a:rPr>
              <a:t>?</a:t>
            </a:r>
            <a:endParaRPr lang="en-US" altLang="zh-HK" sz="6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Text 2"/>
          <p:cNvSpPr/>
          <p:nvPr/>
        </p:nvSpPr>
        <p:spPr>
          <a:xfrm>
            <a:off x="833199" y="4263390"/>
            <a:ext cx="7477601" cy="355402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799"/>
              </a:lnSpc>
              <a:buNone/>
            </a:pPr>
            <a:r>
              <a:rPr lang="en-US" sz="1750" dirty="0">
                <a:solidFill>
                  <a:srgbClr val="403C4E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弗4:32</a:t>
            </a:r>
            <a:endParaRPr lang="en-US" sz="1750" dirty="0"/>
          </a:p>
        </p:txBody>
      </p:sp>
      <p:sp>
        <p:nvSpPr>
          <p:cNvPr id="7" name="Shape 3"/>
          <p:cNvSpPr/>
          <p:nvPr/>
        </p:nvSpPr>
        <p:spPr>
          <a:xfrm>
            <a:off x="833199" y="4885373"/>
            <a:ext cx="355402" cy="355402"/>
          </a:xfrm>
          <a:prstGeom prst="roundRect">
            <a:avLst>
              <a:gd name="adj" fmla="val 25726039"/>
            </a:avLst>
          </a:prstGeom>
          <a:solidFill>
            <a:schemeClr val="bg2">
              <a:lumMod val="90000"/>
            </a:schemeClr>
          </a:solidFill>
          <a:ln w="7620">
            <a:solidFill>
              <a:srgbClr val="FFFFFF"/>
            </a:solidFill>
            <a:prstDash val="solid"/>
          </a:ln>
        </p:spPr>
        <p:txBody>
          <a:bodyPr/>
          <a:lstStyle/>
          <a:p>
            <a:endParaRPr lang="zh-HK" altLang="en-US" dirty="0"/>
          </a:p>
        </p:txBody>
      </p:sp>
      <p:sp>
        <p:nvSpPr>
          <p:cNvPr id="8" name="Text 4"/>
          <p:cNvSpPr/>
          <p:nvPr/>
        </p:nvSpPr>
        <p:spPr>
          <a:xfrm>
            <a:off x="942737" y="4989909"/>
            <a:ext cx="136208" cy="146328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1152"/>
              </a:lnSpc>
              <a:buNone/>
            </a:pPr>
            <a:r>
              <a:rPr lang="en-US" sz="1152" dirty="0">
                <a:solidFill>
                  <a:srgbClr val="3C3838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JT</a:t>
            </a:r>
            <a:endParaRPr lang="en-US" sz="1152" dirty="0"/>
          </a:p>
        </p:txBody>
      </p:sp>
      <p:sp>
        <p:nvSpPr>
          <p:cNvPr id="9" name="Text 5"/>
          <p:cNvSpPr/>
          <p:nvPr/>
        </p:nvSpPr>
        <p:spPr>
          <a:xfrm>
            <a:off x="1299686" y="4868704"/>
            <a:ext cx="1690568" cy="388858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3062"/>
              </a:lnSpc>
              <a:buNone/>
            </a:pPr>
            <a:r>
              <a:rPr lang="en-US" sz="2187" b="1" dirty="0">
                <a:solidFill>
                  <a:srgbClr val="403C4E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by Jimmy To</a:t>
            </a:r>
            <a:endParaRPr lang="en-US" sz="2187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1"/>
          <p:cNvSpPr/>
          <p:nvPr/>
        </p:nvSpPr>
        <p:spPr>
          <a:xfrm>
            <a:off x="1542693" y="3281601"/>
            <a:ext cx="10763964" cy="1366599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6561"/>
              </a:lnSpc>
              <a:buNone/>
            </a:pPr>
            <a:r>
              <a:rPr lang="en-US" sz="6000" b="1" dirty="0">
                <a:solidFill>
                  <a:srgbClr val="403C4E"/>
                </a:solidFill>
                <a:latin typeface="Merriweather" pitchFamily="34" charset="0"/>
                <a:ea typeface="Merriweather" pitchFamily="34" charset="-122"/>
                <a:cs typeface="Merriweather" pitchFamily="34" charset="-120"/>
              </a:rPr>
              <a:t>在資源上分享主的仁慈-善待他人</a:t>
            </a:r>
            <a:endParaRPr lang="en-US" sz="6000" dirty="0"/>
          </a:p>
        </p:txBody>
      </p:sp>
      <p:sp>
        <p:nvSpPr>
          <p:cNvPr id="6" name="Text 2"/>
          <p:cNvSpPr/>
          <p:nvPr/>
        </p:nvSpPr>
        <p:spPr>
          <a:xfrm>
            <a:off x="1695092" y="4811555"/>
            <a:ext cx="11335107" cy="208454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buNone/>
            </a:pPr>
            <a:r>
              <a:rPr lang="en-US" sz="4400" b="1" dirty="0">
                <a:solidFill>
                  <a:srgbClr val="403C4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rriweather" pitchFamily="34" charset="-120"/>
              </a:rPr>
              <a:t>“要確實知道，無論是淫亂的，是污穢的，是貪心的（貪心的就是拜偶像的），在基督和上帝的國裏都得不到基業。” (弗 5：5)</a:t>
            </a:r>
            <a:endParaRPr lang="en-US" sz="4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1"/>
          <p:cNvSpPr/>
          <p:nvPr/>
        </p:nvSpPr>
        <p:spPr>
          <a:xfrm>
            <a:off x="1140976" y="1591151"/>
            <a:ext cx="8126492" cy="69437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5468"/>
              </a:lnSpc>
              <a:buNone/>
            </a:pPr>
            <a:r>
              <a:rPr lang="en-US" sz="6600" b="1" dirty="0">
                <a:solidFill>
                  <a:srgbClr val="403C4E"/>
                </a:solidFill>
                <a:latin typeface="Merriweather" pitchFamily="34" charset="0"/>
                <a:ea typeface="Merriweather" pitchFamily="34" charset="-122"/>
                <a:cs typeface="Merriweather" pitchFamily="34" charset="-120"/>
              </a:rPr>
              <a:t>在資源上分享主的仁慈-善待他人</a:t>
            </a:r>
            <a:endParaRPr lang="en-US" sz="6600" dirty="0"/>
          </a:p>
        </p:txBody>
      </p:sp>
      <p:sp>
        <p:nvSpPr>
          <p:cNvPr id="6" name="Text 2"/>
          <p:cNvSpPr/>
          <p:nvPr/>
        </p:nvSpPr>
        <p:spPr>
          <a:xfrm>
            <a:off x="2037993" y="3666292"/>
            <a:ext cx="2388632" cy="34718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2734"/>
              </a:lnSpc>
              <a:buNone/>
            </a:pPr>
            <a:r>
              <a:rPr lang="en-US" sz="3600" b="1" dirty="0">
                <a:solidFill>
                  <a:srgbClr val="403C4E"/>
                </a:solidFill>
                <a:latin typeface="Merriweather" pitchFamily="34" charset="0"/>
                <a:ea typeface="Merriweather" pitchFamily="34" charset="-122"/>
                <a:cs typeface="Merriweather" pitchFamily="34" charset="-120"/>
              </a:rPr>
              <a:t>金錢</a:t>
            </a:r>
            <a:endParaRPr lang="en-US" sz="3600" dirty="0"/>
          </a:p>
        </p:txBody>
      </p:sp>
      <p:sp>
        <p:nvSpPr>
          <p:cNvPr id="7" name="Text 3"/>
          <p:cNvSpPr/>
          <p:nvPr/>
        </p:nvSpPr>
        <p:spPr>
          <a:xfrm>
            <a:off x="2037993" y="4146709"/>
            <a:ext cx="2388632" cy="177736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l">
              <a:lnSpc>
                <a:spcPts val="3499"/>
              </a:lnSpc>
              <a:buNone/>
            </a:pPr>
            <a:r>
              <a:rPr lang="en-US" sz="2800" dirty="0">
                <a:solidFill>
                  <a:srgbClr val="403C4E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我們可以用金錢去幫助有需要的人,支持慈善事業,用金錢來表達主的愛。</a:t>
            </a:r>
            <a:endParaRPr lang="en-US" sz="2800" dirty="0"/>
          </a:p>
        </p:txBody>
      </p:sp>
      <p:sp>
        <p:nvSpPr>
          <p:cNvPr id="9" name="Text 4"/>
          <p:cNvSpPr/>
          <p:nvPr/>
        </p:nvSpPr>
        <p:spPr>
          <a:xfrm>
            <a:off x="4759881" y="3666292"/>
            <a:ext cx="2388632" cy="34718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2734"/>
              </a:lnSpc>
              <a:buNone/>
            </a:pPr>
            <a:r>
              <a:rPr lang="en-US" sz="3600" b="1" dirty="0">
                <a:solidFill>
                  <a:srgbClr val="403C4E"/>
                </a:solidFill>
                <a:latin typeface="Merriweather" pitchFamily="34" charset="0"/>
                <a:ea typeface="Merriweather" pitchFamily="34" charset="-122"/>
                <a:cs typeface="Merriweather" pitchFamily="34" charset="-120"/>
              </a:rPr>
              <a:t>時間</a:t>
            </a:r>
            <a:endParaRPr lang="en-US" sz="3600" dirty="0"/>
          </a:p>
        </p:txBody>
      </p:sp>
      <p:sp>
        <p:nvSpPr>
          <p:cNvPr id="10" name="Text 5"/>
          <p:cNvSpPr/>
          <p:nvPr/>
        </p:nvSpPr>
        <p:spPr>
          <a:xfrm>
            <a:off x="4759881" y="4146709"/>
            <a:ext cx="2388632" cy="2221706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l">
              <a:lnSpc>
                <a:spcPts val="3499"/>
              </a:lnSpc>
              <a:buNone/>
            </a:pPr>
            <a:r>
              <a:rPr lang="en-US" sz="2800" dirty="0">
                <a:solidFill>
                  <a:srgbClr val="403C4E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我們也可以奉獻自己的時間和精力,去參與教會活動、服侍他人,或是陪伴有需要的人。</a:t>
            </a:r>
            <a:endParaRPr lang="en-US" sz="2800" dirty="0"/>
          </a:p>
        </p:txBody>
      </p:sp>
      <p:sp>
        <p:nvSpPr>
          <p:cNvPr id="12" name="Text 6"/>
          <p:cNvSpPr/>
          <p:nvPr/>
        </p:nvSpPr>
        <p:spPr>
          <a:xfrm>
            <a:off x="7481768" y="3666292"/>
            <a:ext cx="2388632" cy="34718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2734"/>
              </a:lnSpc>
              <a:buNone/>
            </a:pPr>
            <a:r>
              <a:rPr lang="en-US" sz="3600" b="1" dirty="0">
                <a:solidFill>
                  <a:srgbClr val="403C4E"/>
                </a:solidFill>
                <a:latin typeface="Merriweather" pitchFamily="34" charset="0"/>
                <a:ea typeface="Merriweather" pitchFamily="34" charset="-122"/>
                <a:cs typeface="Merriweather" pitchFamily="34" charset="-120"/>
              </a:rPr>
              <a:t>技能</a:t>
            </a:r>
            <a:endParaRPr lang="en-US" sz="3600" dirty="0"/>
          </a:p>
        </p:txBody>
      </p:sp>
      <p:sp>
        <p:nvSpPr>
          <p:cNvPr id="13" name="Text 7"/>
          <p:cNvSpPr/>
          <p:nvPr/>
        </p:nvSpPr>
        <p:spPr>
          <a:xfrm>
            <a:off x="7481768" y="4146709"/>
            <a:ext cx="2388632" cy="2221706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l">
              <a:lnSpc>
                <a:spcPts val="3499"/>
              </a:lnSpc>
              <a:buNone/>
            </a:pPr>
            <a:r>
              <a:rPr lang="en-US" sz="2800" dirty="0">
                <a:solidFill>
                  <a:srgbClr val="403C4E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我們的專業技能也可以成為表達主愛的管道,去幫助有需要的人或是支持教會的事工。</a:t>
            </a:r>
            <a:endParaRPr lang="en-US" sz="2800" dirty="0"/>
          </a:p>
        </p:txBody>
      </p:sp>
      <p:sp>
        <p:nvSpPr>
          <p:cNvPr id="15" name="Text 8"/>
          <p:cNvSpPr/>
          <p:nvPr/>
        </p:nvSpPr>
        <p:spPr>
          <a:xfrm>
            <a:off x="10203656" y="3666292"/>
            <a:ext cx="2388751" cy="34718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2734"/>
              </a:lnSpc>
              <a:buNone/>
            </a:pPr>
            <a:r>
              <a:rPr lang="en-US" sz="3600" b="1" dirty="0">
                <a:solidFill>
                  <a:srgbClr val="403C4E"/>
                </a:solidFill>
                <a:latin typeface="Merriweather" pitchFamily="34" charset="0"/>
                <a:ea typeface="Merriweather" pitchFamily="34" charset="-122"/>
                <a:cs typeface="Merriweather" pitchFamily="34" charset="-120"/>
              </a:rPr>
              <a:t>精力</a:t>
            </a:r>
            <a:endParaRPr lang="en-US" sz="3600" dirty="0"/>
          </a:p>
        </p:txBody>
      </p:sp>
      <p:sp>
        <p:nvSpPr>
          <p:cNvPr id="16" name="Text 9"/>
          <p:cNvSpPr/>
          <p:nvPr/>
        </p:nvSpPr>
        <p:spPr>
          <a:xfrm>
            <a:off x="10203656" y="4146709"/>
            <a:ext cx="2388751" cy="177736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l">
              <a:lnSpc>
                <a:spcPts val="3499"/>
              </a:lnSpc>
              <a:buNone/>
            </a:pPr>
            <a:r>
              <a:rPr lang="en-US" sz="2800" dirty="0">
                <a:solidFill>
                  <a:srgbClr val="403C4E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即使我們自己也很忙碌,仍然要挪出精力去關懷他人,用愛心服事身邊的人。</a:t>
            </a: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1"/>
          <p:cNvSpPr/>
          <p:nvPr/>
        </p:nvSpPr>
        <p:spPr>
          <a:xfrm>
            <a:off x="6319599" y="2154317"/>
            <a:ext cx="7477601" cy="191643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7545"/>
              </a:lnSpc>
              <a:buNone/>
            </a:pPr>
            <a:r>
              <a:rPr lang="en-US" sz="6036" b="1" dirty="0">
                <a:solidFill>
                  <a:srgbClr val="403C4E"/>
                </a:solidFill>
                <a:latin typeface="Merriweather" pitchFamily="34" charset="0"/>
                <a:ea typeface="Merriweather" pitchFamily="34" charset="-122"/>
                <a:cs typeface="Merriweather" pitchFamily="34" charset="-120"/>
              </a:rPr>
              <a:t>在態度分享主的仁慈-善待他人</a:t>
            </a:r>
            <a:endParaRPr lang="en-US" sz="6036" dirty="0"/>
          </a:p>
        </p:txBody>
      </p:sp>
      <p:sp>
        <p:nvSpPr>
          <p:cNvPr id="6" name="Text 2"/>
          <p:cNvSpPr/>
          <p:nvPr/>
        </p:nvSpPr>
        <p:spPr>
          <a:xfrm>
            <a:off x="6319599" y="4823103"/>
            <a:ext cx="7477601" cy="832961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buNone/>
            </a:pPr>
            <a:r>
              <a:rPr lang="en-US" sz="3600" b="1" dirty="0">
                <a:solidFill>
                  <a:srgbClr val="403C4E"/>
                </a:solidFill>
                <a:latin typeface="Merriweather" pitchFamily="34" charset="0"/>
                <a:ea typeface="Merriweather" pitchFamily="34" charset="-122"/>
                <a:cs typeface="Merriweather" pitchFamily="34" charset="-120"/>
              </a:rPr>
              <a:t>“凡事要謙虛、溫柔、忍耐，用愛心互相寬容，” (弗 4：2)</a:t>
            </a:r>
            <a:endParaRPr lang="en-US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1"/>
          <p:cNvSpPr/>
          <p:nvPr/>
        </p:nvSpPr>
        <p:spPr>
          <a:xfrm>
            <a:off x="833199" y="2165033"/>
            <a:ext cx="7477601" cy="1666399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6561"/>
              </a:lnSpc>
              <a:buNone/>
            </a:pPr>
            <a:r>
              <a:rPr lang="en-US" sz="6000" b="1" dirty="0">
                <a:solidFill>
                  <a:srgbClr val="403C4E"/>
                </a:solidFill>
                <a:latin typeface="Merriweather" pitchFamily="34" charset="0"/>
                <a:ea typeface="Merriweather" pitchFamily="34" charset="-122"/>
                <a:cs typeface="Merriweather" pitchFamily="34" charset="-120"/>
              </a:rPr>
              <a:t>在態度分享主的仁慈-善待他人</a:t>
            </a:r>
            <a:endParaRPr lang="en-US" sz="6000" dirty="0"/>
          </a:p>
        </p:txBody>
      </p:sp>
      <p:sp>
        <p:nvSpPr>
          <p:cNvPr id="6" name="Text 2"/>
          <p:cNvSpPr/>
          <p:nvPr/>
        </p:nvSpPr>
        <p:spPr>
          <a:xfrm>
            <a:off x="590551" y="4698087"/>
            <a:ext cx="7943850" cy="1666399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buNone/>
            </a:pPr>
            <a:r>
              <a:rPr lang="en-US" sz="3600" b="1" dirty="0">
                <a:solidFill>
                  <a:srgbClr val="403C4E"/>
                </a:solidFill>
                <a:latin typeface="Merriweather" pitchFamily="34" charset="0"/>
                <a:ea typeface="Merriweather" pitchFamily="34" charset="-122"/>
                <a:cs typeface="Merriweather" pitchFamily="34" charset="-120"/>
              </a:rPr>
              <a:t>“一切苦毒、憤怒、惱恨、嚷鬧、毀謗，和一切的惡毒都要從你們中間除掉。” (弗 4：31)</a:t>
            </a:r>
            <a:endParaRPr lang="en-US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1"/>
          <p:cNvSpPr/>
          <p:nvPr/>
        </p:nvSpPr>
        <p:spPr>
          <a:xfrm>
            <a:off x="6319599" y="1448633"/>
            <a:ext cx="7477601" cy="1666399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6561"/>
              </a:lnSpc>
              <a:buNone/>
            </a:pPr>
            <a:r>
              <a:rPr lang="en-US" sz="6000" b="1" dirty="0">
                <a:solidFill>
                  <a:srgbClr val="403C4E"/>
                </a:solidFill>
                <a:latin typeface="Merriweather" pitchFamily="34" charset="0"/>
                <a:ea typeface="Merriweather" pitchFamily="34" charset="-122"/>
                <a:cs typeface="Merriweather" pitchFamily="34" charset="-120"/>
              </a:rPr>
              <a:t>在態度分享主的仁慈-善待他人</a:t>
            </a:r>
            <a:endParaRPr lang="en-US" sz="6000" dirty="0"/>
          </a:p>
        </p:txBody>
      </p:sp>
      <p:sp>
        <p:nvSpPr>
          <p:cNvPr id="6" name="Text 2"/>
          <p:cNvSpPr/>
          <p:nvPr/>
        </p:nvSpPr>
        <p:spPr>
          <a:xfrm>
            <a:off x="6319599" y="4110038"/>
            <a:ext cx="7477601" cy="16662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4374"/>
              </a:lnSpc>
              <a:buNone/>
            </a:pPr>
            <a:r>
              <a:rPr lang="en-US" sz="3499" b="1" i="1" dirty="0">
                <a:solidFill>
                  <a:srgbClr val="403C4E"/>
                </a:solidFill>
                <a:latin typeface="Merriweather" pitchFamily="34" charset="0"/>
                <a:ea typeface="Merriweather" pitchFamily="34" charset="-122"/>
                <a:cs typeface="Merriweather" pitchFamily="34" charset="-120"/>
              </a:rPr>
              <a:t>"We cannot all do great things. But we can do small things with great love."</a:t>
            </a:r>
            <a:endParaRPr lang="en-US" sz="3499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2"/>
          <p:cNvSpPr/>
          <p:nvPr/>
        </p:nvSpPr>
        <p:spPr>
          <a:xfrm>
            <a:off x="2199084" y="593169"/>
            <a:ext cx="7107793" cy="807839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6361"/>
              </a:lnSpc>
              <a:buNone/>
            </a:pPr>
            <a:r>
              <a:rPr lang="en-US" sz="5089" b="1" dirty="0">
                <a:solidFill>
                  <a:srgbClr val="403C4E"/>
                </a:solidFill>
                <a:latin typeface="Merriweather" pitchFamily="34" charset="0"/>
                <a:ea typeface="Merriweather" pitchFamily="34" charset="-122"/>
                <a:cs typeface="Merriweather" pitchFamily="34" charset="-120"/>
              </a:rPr>
              <a:t>用主的仁慈打破冷漠循環</a:t>
            </a:r>
            <a:endParaRPr lang="en-US" sz="5089" dirty="0"/>
          </a:p>
        </p:txBody>
      </p:sp>
      <p:sp>
        <p:nvSpPr>
          <p:cNvPr id="7" name="Shape 3"/>
          <p:cNvSpPr/>
          <p:nvPr/>
        </p:nvSpPr>
        <p:spPr>
          <a:xfrm>
            <a:off x="7293769" y="1724025"/>
            <a:ext cx="42982" cy="5912287"/>
          </a:xfrm>
          <a:prstGeom prst="roundRect">
            <a:avLst>
              <a:gd name="adj" fmla="val 225532"/>
            </a:avLst>
          </a:prstGeom>
          <a:solidFill>
            <a:schemeClr val="tx1"/>
          </a:solidFill>
          <a:ln/>
        </p:spPr>
        <p:txBody>
          <a:bodyPr/>
          <a:lstStyle/>
          <a:p>
            <a:endParaRPr lang="zh-HK" altLang="en-US"/>
          </a:p>
        </p:txBody>
      </p:sp>
      <p:sp>
        <p:nvSpPr>
          <p:cNvPr id="8" name="Shape 4"/>
          <p:cNvSpPr/>
          <p:nvPr/>
        </p:nvSpPr>
        <p:spPr>
          <a:xfrm>
            <a:off x="6319004" y="2281416"/>
            <a:ext cx="753904" cy="42982"/>
          </a:xfrm>
          <a:prstGeom prst="roundRect">
            <a:avLst>
              <a:gd name="adj" fmla="val 225532"/>
            </a:avLst>
          </a:prstGeom>
          <a:solidFill>
            <a:schemeClr val="tx1"/>
          </a:solidFill>
          <a:ln/>
        </p:spPr>
        <p:txBody>
          <a:bodyPr/>
          <a:lstStyle/>
          <a:p>
            <a:endParaRPr lang="zh-HK" altLang="en-US"/>
          </a:p>
        </p:txBody>
      </p:sp>
      <p:sp>
        <p:nvSpPr>
          <p:cNvPr id="9" name="Shape 5"/>
          <p:cNvSpPr/>
          <p:nvPr/>
        </p:nvSpPr>
        <p:spPr>
          <a:xfrm>
            <a:off x="7072908" y="2060615"/>
            <a:ext cx="484584" cy="484584"/>
          </a:xfrm>
          <a:prstGeom prst="roundRect">
            <a:avLst>
              <a:gd name="adj" fmla="val 20004"/>
            </a:avLst>
          </a:prstGeom>
          <a:solidFill>
            <a:schemeClr val="bg1">
              <a:lumMod val="75000"/>
            </a:schemeClr>
          </a:solidFill>
          <a:ln w="7620">
            <a:solidFill>
              <a:schemeClr val="tx1"/>
            </a:solidFill>
            <a:prstDash val="solid"/>
          </a:ln>
        </p:spPr>
        <p:txBody>
          <a:bodyPr/>
          <a:lstStyle/>
          <a:p>
            <a:endParaRPr lang="zh-HK" altLang="en-US"/>
          </a:p>
        </p:txBody>
      </p:sp>
      <p:sp>
        <p:nvSpPr>
          <p:cNvPr id="10" name="Text 6"/>
          <p:cNvSpPr/>
          <p:nvPr/>
        </p:nvSpPr>
        <p:spPr>
          <a:xfrm>
            <a:off x="7241143" y="2100977"/>
            <a:ext cx="147995" cy="40386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3180"/>
              </a:lnSpc>
              <a:buNone/>
            </a:pPr>
            <a:r>
              <a:rPr lang="en-US" sz="2544" b="1" dirty="0">
                <a:solidFill>
                  <a:srgbClr val="403C4E"/>
                </a:solidFill>
                <a:latin typeface="Merriweather" pitchFamily="34" charset="0"/>
                <a:ea typeface="Merriweather" pitchFamily="34" charset="-122"/>
                <a:cs typeface="Merriweather" pitchFamily="34" charset="-120"/>
              </a:rPr>
              <a:t>1</a:t>
            </a:r>
            <a:endParaRPr lang="en-US" sz="2544" dirty="0"/>
          </a:p>
        </p:txBody>
      </p:sp>
      <p:sp>
        <p:nvSpPr>
          <p:cNvPr id="11" name="Text 7"/>
          <p:cNvSpPr/>
          <p:nvPr/>
        </p:nvSpPr>
        <p:spPr>
          <a:xfrm>
            <a:off x="2199084" y="1939409"/>
            <a:ext cx="3931325" cy="67306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r">
              <a:lnSpc>
                <a:spcPts val="5301"/>
              </a:lnSpc>
              <a:buNone/>
            </a:pPr>
            <a:r>
              <a:rPr lang="en-US" sz="4241" b="1" dirty="0">
                <a:solidFill>
                  <a:srgbClr val="403C4E"/>
                </a:solidFill>
                <a:latin typeface="Merriweather" pitchFamily="34" charset="0"/>
                <a:ea typeface="Merriweather" pitchFamily="34" charset="-122"/>
                <a:cs typeface="Merriweather" pitchFamily="34" charset="-120"/>
              </a:rPr>
              <a:t>言語上</a:t>
            </a:r>
            <a:endParaRPr lang="en-US" sz="4241" dirty="0"/>
          </a:p>
        </p:txBody>
      </p:sp>
      <p:sp>
        <p:nvSpPr>
          <p:cNvPr id="12" name="Text 8"/>
          <p:cNvSpPr/>
          <p:nvPr/>
        </p:nvSpPr>
        <p:spPr>
          <a:xfrm>
            <a:off x="919282" y="2741652"/>
            <a:ext cx="5211127" cy="12115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403C4E"/>
                </a:solidFill>
                <a:latin typeface="Merriweather" pitchFamily="34" charset="0"/>
                <a:ea typeface="Merriweather" pitchFamily="34" charset="-122"/>
                <a:cs typeface="Merriweather" pitchFamily="34" charset="-120"/>
              </a:rPr>
              <a:t>我們多說造就人的話, 帶給人鼓勵與安慰,是展現主愛的第一步。</a:t>
            </a:r>
            <a:endParaRPr lang="en-US" sz="3600" dirty="0"/>
          </a:p>
        </p:txBody>
      </p:sp>
      <p:sp>
        <p:nvSpPr>
          <p:cNvPr id="13" name="Shape 9"/>
          <p:cNvSpPr/>
          <p:nvPr/>
        </p:nvSpPr>
        <p:spPr>
          <a:xfrm>
            <a:off x="7557492" y="3358455"/>
            <a:ext cx="753904" cy="42982"/>
          </a:xfrm>
          <a:prstGeom prst="roundRect">
            <a:avLst>
              <a:gd name="adj" fmla="val 225532"/>
            </a:avLst>
          </a:prstGeom>
          <a:solidFill>
            <a:schemeClr val="tx1"/>
          </a:solidFill>
          <a:ln/>
        </p:spPr>
        <p:txBody>
          <a:bodyPr/>
          <a:lstStyle/>
          <a:p>
            <a:endParaRPr lang="zh-HK" altLang="en-US"/>
          </a:p>
        </p:txBody>
      </p:sp>
      <p:sp>
        <p:nvSpPr>
          <p:cNvPr id="14" name="Shape 10"/>
          <p:cNvSpPr/>
          <p:nvPr/>
        </p:nvSpPr>
        <p:spPr>
          <a:xfrm>
            <a:off x="7072908" y="3137654"/>
            <a:ext cx="484584" cy="484584"/>
          </a:xfrm>
          <a:prstGeom prst="roundRect">
            <a:avLst>
              <a:gd name="adj" fmla="val 20004"/>
            </a:avLst>
          </a:prstGeom>
          <a:solidFill>
            <a:schemeClr val="bg1">
              <a:lumMod val="75000"/>
            </a:schemeClr>
          </a:solidFill>
          <a:ln w="7620">
            <a:solidFill>
              <a:schemeClr val="tx1"/>
            </a:solidFill>
            <a:prstDash val="solid"/>
          </a:ln>
        </p:spPr>
        <p:txBody>
          <a:bodyPr/>
          <a:lstStyle/>
          <a:p>
            <a:endParaRPr lang="zh-HK" altLang="en-US"/>
          </a:p>
        </p:txBody>
      </p:sp>
      <p:sp>
        <p:nvSpPr>
          <p:cNvPr id="15" name="Text 11"/>
          <p:cNvSpPr/>
          <p:nvPr/>
        </p:nvSpPr>
        <p:spPr>
          <a:xfrm>
            <a:off x="7217450" y="3178016"/>
            <a:ext cx="195501" cy="40386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3180"/>
              </a:lnSpc>
              <a:buNone/>
            </a:pPr>
            <a:r>
              <a:rPr lang="en-US" sz="2544" b="1" dirty="0">
                <a:solidFill>
                  <a:srgbClr val="403C4E"/>
                </a:solidFill>
                <a:latin typeface="Merriweather" pitchFamily="34" charset="0"/>
                <a:ea typeface="Merriweather" pitchFamily="34" charset="-122"/>
                <a:cs typeface="Merriweather" pitchFamily="34" charset="-120"/>
              </a:rPr>
              <a:t>2</a:t>
            </a:r>
            <a:endParaRPr lang="en-US" sz="2544" dirty="0"/>
          </a:p>
        </p:txBody>
      </p:sp>
      <p:sp>
        <p:nvSpPr>
          <p:cNvPr id="16" name="Text 12"/>
          <p:cNvSpPr/>
          <p:nvPr/>
        </p:nvSpPr>
        <p:spPr>
          <a:xfrm>
            <a:off x="8499991" y="3016448"/>
            <a:ext cx="3931325" cy="67306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5301"/>
              </a:lnSpc>
              <a:buNone/>
            </a:pPr>
            <a:r>
              <a:rPr lang="en-US" sz="4241" b="1" dirty="0">
                <a:solidFill>
                  <a:srgbClr val="403C4E"/>
                </a:solidFill>
                <a:latin typeface="Merriweather" pitchFamily="34" charset="0"/>
                <a:ea typeface="Merriweather" pitchFamily="34" charset="-122"/>
                <a:cs typeface="Merriweather" pitchFamily="34" charset="-120"/>
              </a:rPr>
              <a:t>資源上</a:t>
            </a:r>
            <a:endParaRPr lang="en-US" sz="4241" dirty="0"/>
          </a:p>
        </p:txBody>
      </p:sp>
      <p:sp>
        <p:nvSpPr>
          <p:cNvPr id="17" name="Text 13"/>
          <p:cNvSpPr/>
          <p:nvPr/>
        </p:nvSpPr>
        <p:spPr>
          <a:xfrm>
            <a:off x="8499991" y="3818692"/>
            <a:ext cx="5211127" cy="12115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403C4E"/>
                </a:solidFill>
                <a:latin typeface="Merriweather" pitchFamily="34" charset="0"/>
                <a:ea typeface="Merriweather" pitchFamily="34" charset="-122"/>
                <a:cs typeface="Merriweather" pitchFamily="34" charset="-120"/>
              </a:rPr>
              <a:t>透過實際的付出,能讓他人感受到被關愛。可以重建人與人之間的信任與連結。</a:t>
            </a:r>
            <a:endParaRPr lang="en-US" sz="3600" dirty="0"/>
          </a:p>
        </p:txBody>
      </p:sp>
      <p:sp>
        <p:nvSpPr>
          <p:cNvPr id="18" name="Shape 14"/>
          <p:cNvSpPr/>
          <p:nvPr/>
        </p:nvSpPr>
        <p:spPr>
          <a:xfrm>
            <a:off x="6319004" y="4941391"/>
            <a:ext cx="753904" cy="42982"/>
          </a:xfrm>
          <a:prstGeom prst="roundRect">
            <a:avLst>
              <a:gd name="adj" fmla="val 225532"/>
            </a:avLst>
          </a:prstGeom>
          <a:solidFill>
            <a:schemeClr val="tx1"/>
          </a:solidFill>
          <a:ln/>
        </p:spPr>
        <p:txBody>
          <a:bodyPr/>
          <a:lstStyle/>
          <a:p>
            <a:endParaRPr lang="zh-HK" altLang="en-US"/>
          </a:p>
        </p:txBody>
      </p:sp>
      <p:sp>
        <p:nvSpPr>
          <p:cNvPr id="19" name="Shape 15"/>
          <p:cNvSpPr/>
          <p:nvPr/>
        </p:nvSpPr>
        <p:spPr>
          <a:xfrm>
            <a:off x="7072908" y="4720590"/>
            <a:ext cx="484584" cy="484584"/>
          </a:xfrm>
          <a:prstGeom prst="roundRect">
            <a:avLst>
              <a:gd name="adj" fmla="val 20004"/>
            </a:avLst>
          </a:prstGeom>
          <a:solidFill>
            <a:schemeClr val="bg1">
              <a:lumMod val="75000"/>
            </a:schemeClr>
          </a:solidFill>
          <a:ln w="7620">
            <a:solidFill>
              <a:schemeClr val="tx1"/>
            </a:solidFill>
            <a:prstDash val="solid"/>
          </a:ln>
        </p:spPr>
        <p:txBody>
          <a:bodyPr/>
          <a:lstStyle/>
          <a:p>
            <a:endParaRPr lang="zh-HK" altLang="en-US"/>
          </a:p>
        </p:txBody>
      </p:sp>
      <p:sp>
        <p:nvSpPr>
          <p:cNvPr id="20" name="Text 16"/>
          <p:cNvSpPr/>
          <p:nvPr/>
        </p:nvSpPr>
        <p:spPr>
          <a:xfrm>
            <a:off x="7223760" y="4760952"/>
            <a:ext cx="182880" cy="40386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3180"/>
              </a:lnSpc>
              <a:buNone/>
            </a:pPr>
            <a:r>
              <a:rPr lang="en-US" sz="2544" b="1" dirty="0">
                <a:solidFill>
                  <a:srgbClr val="403C4E"/>
                </a:solidFill>
                <a:latin typeface="Merriweather" pitchFamily="34" charset="0"/>
                <a:ea typeface="Merriweather" pitchFamily="34" charset="-122"/>
                <a:cs typeface="Merriweather" pitchFamily="34" charset="-120"/>
              </a:rPr>
              <a:t>3</a:t>
            </a:r>
            <a:endParaRPr lang="en-US" sz="2544" dirty="0"/>
          </a:p>
        </p:txBody>
      </p:sp>
      <p:sp>
        <p:nvSpPr>
          <p:cNvPr id="21" name="Text 17"/>
          <p:cNvSpPr/>
          <p:nvPr/>
        </p:nvSpPr>
        <p:spPr>
          <a:xfrm>
            <a:off x="2199084" y="4599384"/>
            <a:ext cx="3931325" cy="67306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r">
              <a:lnSpc>
                <a:spcPts val="5301"/>
              </a:lnSpc>
              <a:buNone/>
            </a:pPr>
            <a:r>
              <a:rPr lang="en-US" sz="4241" b="1" dirty="0">
                <a:solidFill>
                  <a:srgbClr val="403C4E"/>
                </a:solidFill>
                <a:latin typeface="Merriweather" pitchFamily="34" charset="0"/>
                <a:ea typeface="Merriweather" pitchFamily="34" charset="-122"/>
                <a:cs typeface="Merriweather" pitchFamily="34" charset="-120"/>
              </a:rPr>
              <a:t>態度上</a:t>
            </a:r>
            <a:endParaRPr lang="en-US" sz="4241" dirty="0"/>
          </a:p>
        </p:txBody>
      </p:sp>
      <p:sp>
        <p:nvSpPr>
          <p:cNvPr id="22" name="Text 18"/>
          <p:cNvSpPr/>
          <p:nvPr/>
        </p:nvSpPr>
        <p:spPr>
          <a:xfrm>
            <a:off x="652582" y="5401628"/>
            <a:ext cx="5477827" cy="20193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403C4E"/>
                </a:solidFill>
                <a:latin typeface="Merriweather" pitchFamily="34" charset="0"/>
                <a:ea typeface="Merriweather" pitchFamily="34" charset="-122"/>
                <a:cs typeface="Merriweather" pitchFamily="34" charset="-120"/>
              </a:rPr>
              <a:t>當我們不斷地以主的仁慈去影響身邊的人時,就能帶動更多人加入這個循環。越來越多人體會到主愛的力量,冷漠的關係就會漸轉溫暖。</a:t>
            </a:r>
            <a:endParaRPr lang="en-US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1"/>
          <p:cNvSpPr/>
          <p:nvPr/>
        </p:nvSpPr>
        <p:spPr>
          <a:xfrm>
            <a:off x="6319599" y="227289"/>
            <a:ext cx="5554980" cy="69437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5468"/>
              </a:lnSpc>
              <a:buNone/>
            </a:pPr>
            <a:r>
              <a:rPr lang="en-US" sz="4374" b="1" u="sng" dirty="0">
                <a:solidFill>
                  <a:srgbClr val="403C4E"/>
                </a:solidFill>
                <a:latin typeface="Merriweather" pitchFamily="34" charset="0"/>
                <a:ea typeface="Merriweather" pitchFamily="34" charset="-122"/>
                <a:cs typeface="Merriweather" pitchFamily="34" charset="-120"/>
              </a:rPr>
              <a:t>反思題目</a:t>
            </a:r>
            <a:r>
              <a:rPr lang="en-US" sz="4374" b="1" dirty="0">
                <a:solidFill>
                  <a:srgbClr val="403C4E"/>
                </a:solidFill>
                <a:latin typeface="Merriweather" pitchFamily="34" charset="0"/>
                <a:ea typeface="Merriweather" pitchFamily="34" charset="-122"/>
                <a:cs typeface="Merriweather" pitchFamily="34" charset="-120"/>
              </a:rPr>
              <a:t>：</a:t>
            </a:r>
            <a:endParaRPr lang="en-US" sz="4374" dirty="0"/>
          </a:p>
        </p:txBody>
      </p:sp>
      <p:sp>
        <p:nvSpPr>
          <p:cNvPr id="6" name="Text 2"/>
          <p:cNvSpPr/>
          <p:nvPr/>
        </p:nvSpPr>
        <p:spPr>
          <a:xfrm>
            <a:off x="6319599" y="1367074"/>
            <a:ext cx="7477601" cy="832961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buNone/>
            </a:pPr>
            <a:r>
              <a:rPr lang="en-US" sz="3600" b="1" i="1" dirty="0">
                <a:solidFill>
                  <a:srgbClr val="403C4E"/>
                </a:solidFill>
                <a:latin typeface="Merriweather" pitchFamily="34" charset="0"/>
                <a:ea typeface="Merriweather" pitchFamily="34" charset="-122"/>
                <a:cs typeface="Merriweather" pitchFamily="34" charset="-120"/>
              </a:rPr>
              <a:t>言語方面：</a:t>
            </a:r>
            <a:r>
              <a:rPr lang="en-US" sz="3600" b="1" dirty="0">
                <a:solidFill>
                  <a:srgbClr val="403C4E"/>
                </a:solidFill>
                <a:latin typeface="Merriweather" pitchFamily="34" charset="0"/>
                <a:ea typeface="Merriweather" pitchFamily="34" charset="-122"/>
                <a:cs typeface="Merriweather" pitchFamily="34" charset="-120"/>
              </a:rPr>
              <a:t>我是否常常留意自己的言語，如何更有主的仁慈，讓人感受到上帝的幫助? </a:t>
            </a:r>
            <a:endParaRPr lang="en-US" sz="3600" dirty="0"/>
          </a:p>
        </p:txBody>
      </p:sp>
      <p:sp>
        <p:nvSpPr>
          <p:cNvPr id="7" name="Text 3"/>
          <p:cNvSpPr/>
          <p:nvPr/>
        </p:nvSpPr>
        <p:spPr>
          <a:xfrm>
            <a:off x="6319599" y="3567109"/>
            <a:ext cx="7477601" cy="832961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buNone/>
            </a:pPr>
            <a:r>
              <a:rPr lang="en-US" sz="3600" b="1" i="1" dirty="0">
                <a:solidFill>
                  <a:srgbClr val="403C4E"/>
                </a:solidFill>
                <a:latin typeface="Merriweather" pitchFamily="34" charset="0"/>
                <a:ea typeface="Merriweather" pitchFamily="34" charset="-122"/>
                <a:cs typeface="Merriweather" pitchFamily="34" charset="-120"/>
              </a:rPr>
              <a:t>資源方面：</a:t>
            </a:r>
            <a:r>
              <a:rPr lang="en-US" sz="3600" b="1" dirty="0">
                <a:solidFill>
                  <a:srgbClr val="403C4E"/>
                </a:solidFill>
                <a:latin typeface="Merriweather" pitchFamily="34" charset="0"/>
                <a:ea typeface="Merriweather" pitchFamily="34" charset="-122"/>
                <a:cs typeface="Merriweather" pitchFamily="34" charset="-120"/>
              </a:rPr>
              <a:t>上帝賜給我時間、金錢、才幹等資源，我如何更慷慨地善加運用來服侍他人，彰顯主愛?</a:t>
            </a:r>
            <a:endParaRPr lang="en-US" sz="3600" dirty="0"/>
          </a:p>
        </p:txBody>
      </p:sp>
      <p:sp>
        <p:nvSpPr>
          <p:cNvPr id="8" name="Text 4"/>
          <p:cNvSpPr/>
          <p:nvPr/>
        </p:nvSpPr>
        <p:spPr>
          <a:xfrm>
            <a:off x="6319599" y="5915026"/>
            <a:ext cx="7477601" cy="832961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buNone/>
            </a:pPr>
            <a:r>
              <a:rPr lang="en-US" sz="3600" b="1" i="1" dirty="0">
                <a:solidFill>
                  <a:srgbClr val="403C4E"/>
                </a:solidFill>
                <a:latin typeface="Merriweather" pitchFamily="34" charset="0"/>
                <a:ea typeface="Merriweather" pitchFamily="34" charset="-122"/>
                <a:cs typeface="Merriweather" pitchFamily="34" charset="-120"/>
              </a:rPr>
              <a:t>態度方面：</a:t>
            </a:r>
            <a:r>
              <a:rPr lang="en-US" sz="3600" b="1" dirty="0">
                <a:solidFill>
                  <a:srgbClr val="403C4E"/>
                </a:solidFill>
                <a:latin typeface="Merriweather" pitchFamily="34" charset="0"/>
                <a:ea typeface="Merriweather" pitchFamily="34" charset="-122"/>
                <a:cs typeface="Merriweather" pitchFamily="34" charset="-120"/>
              </a:rPr>
              <a:t>面對與我有衝突的人，我怎樣存恩慈、饒恕的心，正如主待我一樣，活出主的樣式?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1"/>
          <p:cNvSpPr/>
          <p:nvPr/>
        </p:nvSpPr>
        <p:spPr>
          <a:xfrm>
            <a:off x="833199" y="3698200"/>
            <a:ext cx="6665952" cy="833199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6561"/>
              </a:lnSpc>
              <a:buNone/>
            </a:pPr>
            <a:r>
              <a:rPr lang="en-US" sz="7200" b="1" dirty="0">
                <a:solidFill>
                  <a:srgbClr val="403C4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rriweather" pitchFamily="34" charset="-120"/>
              </a:rPr>
              <a:t>如何打破冷漠循環?</a:t>
            </a:r>
            <a:endParaRPr lang="en-US" sz="7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1"/>
          <p:cNvSpPr/>
          <p:nvPr/>
        </p:nvSpPr>
        <p:spPr>
          <a:xfrm>
            <a:off x="6319599" y="2559368"/>
            <a:ext cx="7477601" cy="2083118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5468"/>
              </a:lnSpc>
              <a:buNone/>
            </a:pPr>
            <a:r>
              <a:rPr lang="en-US" sz="4374" b="1" dirty="0">
                <a:solidFill>
                  <a:srgbClr val="403C4E"/>
                </a:solidFill>
                <a:latin typeface="Merriweather" pitchFamily="34" charset="0"/>
                <a:ea typeface="Merriweather" pitchFamily="34" charset="-122"/>
                <a:cs typeface="Merriweather" pitchFamily="34" charset="-120"/>
              </a:rPr>
              <a:t>“</a:t>
            </a:r>
            <a:r>
              <a:rPr lang="en-US" sz="4374" b="1" i="1" dirty="0">
                <a:solidFill>
                  <a:srgbClr val="403C4E"/>
                </a:solidFill>
                <a:latin typeface="Merriweather" pitchFamily="34" charset="0"/>
                <a:ea typeface="Merriweather" pitchFamily="34" charset="-122"/>
                <a:cs typeface="Merriweather" pitchFamily="34" charset="-120"/>
              </a:rPr>
              <a:t>要仁慈相待，存憐憫的心，彼此饒恕，正如上帝在基督裏饒恕了你們一樣。</a:t>
            </a:r>
            <a:r>
              <a:rPr lang="en-US" sz="4374" b="1" dirty="0">
                <a:solidFill>
                  <a:srgbClr val="403C4E"/>
                </a:solidFill>
                <a:latin typeface="Merriweather" pitchFamily="34" charset="0"/>
                <a:ea typeface="Merriweather" pitchFamily="34" charset="-122"/>
                <a:cs typeface="Merriweather" pitchFamily="34" charset="-120"/>
              </a:rPr>
              <a:t>” </a:t>
            </a:r>
            <a:endParaRPr lang="en-US" sz="4374" dirty="0"/>
          </a:p>
        </p:txBody>
      </p:sp>
      <p:sp>
        <p:nvSpPr>
          <p:cNvPr id="6" name="Text 2"/>
          <p:cNvSpPr/>
          <p:nvPr/>
        </p:nvSpPr>
        <p:spPr>
          <a:xfrm>
            <a:off x="6319599" y="4975741"/>
            <a:ext cx="5554980" cy="69437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5468"/>
              </a:lnSpc>
              <a:buNone/>
            </a:pPr>
            <a:r>
              <a:rPr lang="en-US" sz="4374" b="1" dirty="0">
                <a:solidFill>
                  <a:srgbClr val="403C4E"/>
                </a:solidFill>
                <a:latin typeface="Merriweather" pitchFamily="34" charset="0"/>
                <a:ea typeface="Merriweather" pitchFamily="34" charset="-122"/>
                <a:cs typeface="Merriweather" pitchFamily="34" charset="-120"/>
              </a:rPr>
              <a:t>(以弗所書 4：32)</a:t>
            </a:r>
            <a:endParaRPr lang="en-US" sz="4374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1"/>
          <p:cNvSpPr/>
          <p:nvPr/>
        </p:nvSpPr>
        <p:spPr>
          <a:xfrm>
            <a:off x="971193" y="3073241"/>
            <a:ext cx="5554980" cy="69437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5468"/>
              </a:lnSpc>
              <a:buNone/>
            </a:pPr>
            <a:r>
              <a:rPr lang="en-US" sz="16600" b="1" dirty="0">
                <a:latin typeface="Merriweather" pitchFamily="34" charset="0"/>
                <a:ea typeface="Merriweather" pitchFamily="34" charset="-122"/>
                <a:cs typeface="Merriweather" pitchFamily="34" charset="-120"/>
              </a:rPr>
              <a:t>背景</a:t>
            </a:r>
            <a:endParaRPr lang="en-US" sz="16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1"/>
          <p:cNvSpPr/>
          <p:nvPr/>
        </p:nvSpPr>
        <p:spPr>
          <a:xfrm>
            <a:off x="2037993" y="685324"/>
            <a:ext cx="5554980" cy="69437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5468"/>
              </a:lnSpc>
              <a:buNone/>
            </a:pPr>
            <a:r>
              <a:rPr lang="en-US" sz="4374" b="1" dirty="0">
                <a:solidFill>
                  <a:srgbClr val="403C4E"/>
                </a:solidFill>
                <a:latin typeface="Merriweather" pitchFamily="34" charset="0"/>
                <a:ea typeface="Merriweather" pitchFamily="34" charset="-122"/>
                <a:cs typeface="Merriweather" pitchFamily="34" charset="-120"/>
              </a:rPr>
              <a:t>分享主的仁慈</a:t>
            </a:r>
            <a:endParaRPr lang="en-US" sz="4374" dirty="0"/>
          </a:p>
        </p:txBody>
      </p:sp>
      <p:sp>
        <p:nvSpPr>
          <p:cNvPr id="6" name="Text 2"/>
          <p:cNvSpPr/>
          <p:nvPr/>
        </p:nvSpPr>
        <p:spPr>
          <a:xfrm>
            <a:off x="2297192" y="5286494"/>
            <a:ext cx="2777490" cy="34718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2734"/>
              </a:lnSpc>
              <a:buNone/>
            </a:pPr>
            <a:r>
              <a:rPr lang="en-US" sz="3200" b="1" dirty="0">
                <a:solidFill>
                  <a:srgbClr val="403C4E"/>
                </a:solidFill>
                <a:latin typeface="Merriweather" pitchFamily="34" charset="0"/>
                <a:ea typeface="Merriweather" pitchFamily="34" charset="-122"/>
                <a:cs typeface="Merriweather" pitchFamily="34" charset="-120"/>
              </a:rPr>
              <a:t>言語</a:t>
            </a:r>
            <a:endParaRPr lang="en-US" sz="3200" dirty="0"/>
          </a:p>
        </p:txBody>
      </p:sp>
      <p:sp>
        <p:nvSpPr>
          <p:cNvPr id="7" name="Text 3"/>
          <p:cNvSpPr/>
          <p:nvPr/>
        </p:nvSpPr>
        <p:spPr>
          <a:xfrm>
            <a:off x="1581150" y="5766911"/>
            <a:ext cx="3752731" cy="177736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ctr">
              <a:lnSpc>
                <a:spcPts val="3499"/>
              </a:lnSpc>
              <a:buNone/>
            </a:pPr>
            <a:r>
              <a:rPr lang="en-US" sz="3200" dirty="0">
                <a:solidFill>
                  <a:srgbClr val="403C4E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透過幫助人、造就人的言語,我們可以表達對他人的關懷和支持,能讓人感受到主的愛。</a:t>
            </a:r>
            <a:endParaRPr lang="en-US" sz="3200" dirty="0"/>
          </a:p>
        </p:txBody>
      </p:sp>
      <p:sp>
        <p:nvSpPr>
          <p:cNvPr id="9" name="Text 4"/>
          <p:cNvSpPr/>
          <p:nvPr/>
        </p:nvSpPr>
        <p:spPr>
          <a:xfrm>
            <a:off x="5926336" y="5286613"/>
            <a:ext cx="2777490" cy="34718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2734"/>
              </a:lnSpc>
              <a:buNone/>
            </a:pPr>
            <a:r>
              <a:rPr lang="en-US" sz="3200" b="1" dirty="0">
                <a:solidFill>
                  <a:srgbClr val="403C4E"/>
                </a:solidFill>
                <a:latin typeface="Merriweather" pitchFamily="34" charset="0"/>
                <a:ea typeface="Merriweather" pitchFamily="34" charset="-122"/>
                <a:cs typeface="Merriweather" pitchFamily="34" charset="-120"/>
              </a:rPr>
              <a:t>資源</a:t>
            </a:r>
            <a:endParaRPr lang="en-US" sz="3200" dirty="0"/>
          </a:p>
        </p:txBody>
      </p:sp>
      <p:sp>
        <p:nvSpPr>
          <p:cNvPr id="10" name="Text 5"/>
          <p:cNvSpPr/>
          <p:nvPr/>
        </p:nvSpPr>
        <p:spPr>
          <a:xfrm>
            <a:off x="5667137" y="5767030"/>
            <a:ext cx="3296007" cy="1333024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ctr">
              <a:lnSpc>
                <a:spcPts val="3499"/>
              </a:lnSpc>
              <a:buNone/>
            </a:pPr>
            <a:r>
              <a:rPr lang="en-US" sz="3200" dirty="0">
                <a:solidFill>
                  <a:srgbClr val="403C4E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用主的供應服侍他人，而不是自私。這是主愛的實踐。</a:t>
            </a:r>
            <a:endParaRPr lang="en-US" sz="3200" dirty="0"/>
          </a:p>
        </p:txBody>
      </p:sp>
      <p:sp>
        <p:nvSpPr>
          <p:cNvPr id="12" name="Text 6"/>
          <p:cNvSpPr/>
          <p:nvPr/>
        </p:nvSpPr>
        <p:spPr>
          <a:xfrm>
            <a:off x="9555599" y="5286613"/>
            <a:ext cx="2777490" cy="34718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2734"/>
              </a:lnSpc>
              <a:buNone/>
            </a:pPr>
            <a:r>
              <a:rPr lang="en-US" sz="3200" b="1" dirty="0">
                <a:solidFill>
                  <a:srgbClr val="403C4E"/>
                </a:solidFill>
                <a:latin typeface="Merriweather" pitchFamily="34" charset="0"/>
                <a:ea typeface="Merriweather" pitchFamily="34" charset="-122"/>
                <a:cs typeface="Merriweather" pitchFamily="34" charset="-120"/>
              </a:rPr>
              <a:t>態度</a:t>
            </a:r>
            <a:endParaRPr lang="en-US" sz="3200" dirty="0"/>
          </a:p>
        </p:txBody>
      </p:sp>
      <p:sp>
        <p:nvSpPr>
          <p:cNvPr id="13" name="Text 7"/>
          <p:cNvSpPr/>
          <p:nvPr/>
        </p:nvSpPr>
        <p:spPr>
          <a:xfrm>
            <a:off x="9296400" y="5767030"/>
            <a:ext cx="3296007" cy="888682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ctr">
              <a:lnSpc>
                <a:spcPts val="3499"/>
              </a:lnSpc>
              <a:buNone/>
            </a:pPr>
            <a:r>
              <a:rPr lang="en-US" sz="3200" dirty="0">
                <a:solidFill>
                  <a:srgbClr val="403C4E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展現主愛的態度包括耐心、寬容和饒恕。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1"/>
          <p:cNvSpPr/>
          <p:nvPr/>
        </p:nvSpPr>
        <p:spPr>
          <a:xfrm>
            <a:off x="833199" y="2434471"/>
            <a:ext cx="9306401" cy="191643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7545"/>
              </a:lnSpc>
              <a:buNone/>
            </a:pPr>
            <a:r>
              <a:rPr lang="en-US" sz="6600" b="1" dirty="0">
                <a:solidFill>
                  <a:srgbClr val="403C4E"/>
                </a:solidFill>
                <a:latin typeface="Merriweather" pitchFamily="34" charset="0"/>
                <a:ea typeface="Merriweather" pitchFamily="34" charset="-122"/>
                <a:cs typeface="Merriweather" pitchFamily="34" charset="-120"/>
              </a:rPr>
              <a:t>在話語中分享主的仁慈-善待他人</a:t>
            </a:r>
            <a:endParaRPr lang="en-US" sz="6600" dirty="0"/>
          </a:p>
        </p:txBody>
      </p:sp>
      <p:sp>
        <p:nvSpPr>
          <p:cNvPr id="6" name="Text 2"/>
          <p:cNvSpPr/>
          <p:nvPr/>
        </p:nvSpPr>
        <p:spPr>
          <a:xfrm>
            <a:off x="833199" y="4684157"/>
            <a:ext cx="9306401" cy="1110853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4374"/>
              </a:lnSpc>
              <a:buNone/>
            </a:pPr>
            <a:r>
              <a:rPr lang="en-US" sz="3499" b="1" dirty="0">
                <a:solidFill>
                  <a:srgbClr val="403C4E"/>
                </a:solidFill>
                <a:latin typeface="Merriweather" pitchFamily="34" charset="0"/>
                <a:ea typeface="Merriweather" pitchFamily="34" charset="-122"/>
                <a:cs typeface="Merriweather" pitchFamily="34" charset="-120"/>
              </a:rPr>
              <a:t>“一句壞話也不可出口，只要隨著需要說造就人的好話，讓聽見的人得益處。” (弗 4：29) </a:t>
            </a:r>
            <a:endParaRPr lang="en-US" sz="3499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2"/>
          <p:cNvSpPr/>
          <p:nvPr/>
        </p:nvSpPr>
        <p:spPr>
          <a:xfrm>
            <a:off x="1520687" y="1879283"/>
            <a:ext cx="11300320" cy="191643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7545"/>
              </a:lnSpc>
              <a:buNone/>
            </a:pPr>
            <a:r>
              <a:rPr lang="en-US" sz="8000" b="1" dirty="0">
                <a:solidFill>
                  <a:srgbClr val="403C4E"/>
                </a:solidFill>
                <a:latin typeface="Merriweather" pitchFamily="34" charset="0"/>
                <a:ea typeface="Merriweather" pitchFamily="34" charset="-122"/>
                <a:cs typeface="Merriweather" pitchFamily="34" charset="-120"/>
              </a:rPr>
              <a:t>在話語中分享主的仁慈-善待他人</a:t>
            </a:r>
            <a:endParaRPr lang="en-US" sz="8000" dirty="0"/>
          </a:p>
        </p:txBody>
      </p:sp>
      <p:sp>
        <p:nvSpPr>
          <p:cNvPr id="7" name="Text 3"/>
          <p:cNvSpPr/>
          <p:nvPr/>
        </p:nvSpPr>
        <p:spPr>
          <a:xfrm>
            <a:off x="1292087" y="4581882"/>
            <a:ext cx="11300320" cy="2083118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5468"/>
              </a:lnSpc>
              <a:buNone/>
            </a:pPr>
            <a:r>
              <a:rPr lang="en-US" sz="4374" b="1" dirty="0">
                <a:solidFill>
                  <a:srgbClr val="403C4E"/>
                </a:solidFill>
                <a:latin typeface="Merriweather" pitchFamily="34" charset="0"/>
                <a:ea typeface="Merriweather" pitchFamily="34" charset="-122"/>
                <a:cs typeface="Merriweather" pitchFamily="34" charset="-120"/>
              </a:rPr>
              <a:t>“卑鄙的事和愚妄的話、或粗俗的戲笑、都不相宜；相宜的就是感謝的話。” (弗 5：4)</a:t>
            </a:r>
            <a:endParaRPr lang="en-US" sz="4374" dirty="0"/>
          </a:p>
        </p:txBody>
      </p:sp>
      <p:sp>
        <p:nvSpPr>
          <p:cNvPr id="8" name="Text 4"/>
          <p:cNvSpPr/>
          <p:nvPr/>
        </p:nvSpPr>
        <p:spPr>
          <a:xfrm>
            <a:off x="2037993" y="5664756"/>
            <a:ext cx="10554414" cy="355402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799"/>
              </a:lnSpc>
              <a:buNone/>
            </a:pPr>
            <a:endParaRPr lang="en-US" sz="1750" dirty="0"/>
          </a:p>
        </p:txBody>
      </p:sp>
      <p:sp>
        <p:nvSpPr>
          <p:cNvPr id="9" name="Text 5"/>
          <p:cNvSpPr/>
          <p:nvPr/>
        </p:nvSpPr>
        <p:spPr>
          <a:xfrm>
            <a:off x="2037993" y="6270069"/>
            <a:ext cx="10554414" cy="355402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799"/>
              </a:lnSpc>
              <a:buNone/>
            </a:pPr>
            <a:endParaRPr lang="en-US" sz="1750" dirty="0"/>
          </a:p>
        </p:txBody>
      </p:sp>
      <p:sp>
        <p:nvSpPr>
          <p:cNvPr id="10" name="Text 6"/>
          <p:cNvSpPr/>
          <p:nvPr/>
        </p:nvSpPr>
        <p:spPr>
          <a:xfrm>
            <a:off x="2037993" y="6875383"/>
            <a:ext cx="10554414" cy="355402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799"/>
              </a:lnSpc>
              <a:buNone/>
            </a:pPr>
            <a:endParaRPr lang="en-US" sz="175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1"/>
          <p:cNvSpPr/>
          <p:nvPr/>
        </p:nvSpPr>
        <p:spPr>
          <a:xfrm>
            <a:off x="6319599" y="1754029"/>
            <a:ext cx="7477601" cy="191643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7545"/>
              </a:lnSpc>
              <a:buNone/>
            </a:pPr>
            <a:r>
              <a:rPr lang="en-US" sz="6600" b="1" dirty="0">
                <a:solidFill>
                  <a:srgbClr val="403C4E"/>
                </a:solidFill>
                <a:latin typeface="Merriweather" pitchFamily="34" charset="0"/>
                <a:ea typeface="Merriweather" pitchFamily="34" charset="-122"/>
                <a:cs typeface="Merriweather" pitchFamily="34" charset="-120"/>
              </a:rPr>
              <a:t>在話語中分享主的仁慈-善待他人</a:t>
            </a:r>
            <a:endParaRPr lang="en-US" sz="6600" dirty="0"/>
          </a:p>
        </p:txBody>
      </p:sp>
      <p:sp>
        <p:nvSpPr>
          <p:cNvPr id="6" name="Text 2"/>
          <p:cNvSpPr/>
          <p:nvPr/>
        </p:nvSpPr>
        <p:spPr>
          <a:xfrm>
            <a:off x="6922057" y="4396383"/>
            <a:ext cx="4443889" cy="555427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4374"/>
              </a:lnSpc>
              <a:buNone/>
            </a:pPr>
            <a:r>
              <a:rPr lang="en-US" sz="4800" b="1" dirty="0">
                <a:solidFill>
                  <a:srgbClr val="403C4E"/>
                </a:solidFill>
                <a:latin typeface="Merriweather" pitchFamily="34" charset="0"/>
                <a:ea typeface="Merriweather" pitchFamily="34" charset="-122"/>
                <a:cs typeface="Merriweather" pitchFamily="34" charset="-120"/>
              </a:rPr>
              <a:t>一句話改變別人的生命</a:t>
            </a:r>
            <a:endParaRPr lang="en-US" sz="4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1"/>
          <p:cNvSpPr/>
          <p:nvPr/>
        </p:nvSpPr>
        <p:spPr>
          <a:xfrm>
            <a:off x="1047750" y="3200162"/>
            <a:ext cx="12573000" cy="191643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7545"/>
              </a:lnSpc>
              <a:buNone/>
            </a:pPr>
            <a:r>
              <a:rPr lang="en-US" sz="6600" b="1" dirty="0">
                <a:solidFill>
                  <a:srgbClr val="403C4E"/>
                </a:solidFill>
                <a:latin typeface="Merriweather" pitchFamily="34" charset="0"/>
                <a:ea typeface="Merriweather" pitchFamily="34" charset="-122"/>
                <a:cs typeface="Merriweather" pitchFamily="34" charset="-120"/>
              </a:rPr>
              <a:t>在資源上分享主的仁慈-善待他人</a:t>
            </a:r>
            <a:endParaRPr lang="en-US" sz="6600" dirty="0"/>
          </a:p>
        </p:txBody>
      </p:sp>
      <p:sp>
        <p:nvSpPr>
          <p:cNvPr id="6" name="Text 2"/>
          <p:cNvSpPr/>
          <p:nvPr/>
        </p:nvSpPr>
        <p:spPr>
          <a:xfrm>
            <a:off x="1466850" y="4857690"/>
            <a:ext cx="11944350" cy="1406009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buNone/>
            </a:pPr>
            <a:r>
              <a:rPr lang="en-US" sz="4400" b="1" dirty="0">
                <a:solidFill>
                  <a:srgbClr val="403C4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erriweather" pitchFamily="34" charset="-120"/>
              </a:rPr>
              <a:t>“偷竊的，不要再偷；總要勤勞，親手做正當的事，這樣才可以把自己有的，分給有缺乏的人。” (弗 4：28)</a:t>
            </a:r>
            <a:endParaRPr lang="en-US" sz="4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285</Words>
  <Application>Microsoft Office PowerPoint</Application>
  <PresentationFormat>自訂</PresentationFormat>
  <Paragraphs>70</Paragraphs>
  <Slides>16</Slides>
  <Notes>16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1" baseType="lpstr">
      <vt:lpstr>微軟正黑體</vt:lpstr>
      <vt:lpstr>Arial</vt:lpstr>
      <vt:lpstr>Merriweather</vt:lpstr>
      <vt:lpstr>Open Sans</vt:lpstr>
      <vt:lpstr>Office Theme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Ng Lai Kwan Michelle, 吳麗君</cp:lastModifiedBy>
  <cp:revision>3</cp:revision>
  <dcterms:created xsi:type="dcterms:W3CDTF">2024-04-16T01:55:59Z</dcterms:created>
  <dcterms:modified xsi:type="dcterms:W3CDTF">2024-04-24T07:57:56Z</dcterms:modified>
</cp:coreProperties>
</file>