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7" r:id="rId2"/>
    <p:sldId id="389" r:id="rId3"/>
    <p:sldId id="273" r:id="rId4"/>
    <p:sldId id="406" r:id="rId5"/>
    <p:sldId id="267" r:id="rId6"/>
    <p:sldId id="271" r:id="rId7"/>
    <p:sldId id="390" r:id="rId8"/>
    <p:sldId id="270" r:id="rId9"/>
    <p:sldId id="269" r:id="rId10"/>
    <p:sldId id="274" r:id="rId11"/>
    <p:sldId id="397" r:id="rId12"/>
    <p:sldId id="392" r:id="rId13"/>
    <p:sldId id="402" r:id="rId14"/>
    <p:sldId id="401" r:id="rId15"/>
    <p:sldId id="396" r:id="rId16"/>
    <p:sldId id="399" r:id="rId17"/>
    <p:sldId id="400" r:id="rId18"/>
    <p:sldId id="408" r:id="rId19"/>
    <p:sldId id="405" r:id="rId20"/>
    <p:sldId id="404" r:id="rId21"/>
    <p:sldId id="409" r:id="rId22"/>
    <p:sldId id="40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1C34"/>
    <a:srgbClr val="17172B"/>
    <a:srgbClr val="262646"/>
    <a:srgbClr val="2626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淺色樣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2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-43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652922-9D41-4E5B-8DDC-50D6F43A8CB0}" type="datetimeFigureOut">
              <a:rPr lang="zh-HK" altLang="en-US" smtClean="0"/>
              <a:t>23/4/2024</a:t>
            </a:fld>
            <a:endParaRPr lang="zh-HK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EE9CE5-26F7-4783-9739-BB87A9D9155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83231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8F77B-ABEB-49EE-9E8C-0F54432C0075}" type="datetimeFigureOut">
              <a:rPr lang="zh-HK" altLang="en-US" smtClean="0"/>
              <a:t>23/4/2024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B18FA-A1BD-4A1D-8558-472F1540AD5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79151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8F77B-ABEB-49EE-9E8C-0F54432C0075}" type="datetimeFigureOut">
              <a:rPr lang="zh-HK" altLang="en-US" smtClean="0"/>
              <a:t>23/4/2024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B18FA-A1BD-4A1D-8558-472F1540AD5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79585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8F77B-ABEB-49EE-9E8C-0F54432C0075}" type="datetimeFigureOut">
              <a:rPr lang="zh-HK" altLang="en-US" smtClean="0"/>
              <a:t>23/4/2024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B18FA-A1BD-4A1D-8558-472F1540AD5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73456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8F77B-ABEB-49EE-9E8C-0F54432C0075}" type="datetimeFigureOut">
              <a:rPr lang="zh-HK" altLang="en-US" smtClean="0"/>
              <a:t>23/4/2024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B18FA-A1BD-4A1D-8558-472F1540AD5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86738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8F77B-ABEB-49EE-9E8C-0F54432C0075}" type="datetimeFigureOut">
              <a:rPr lang="zh-HK" altLang="en-US" smtClean="0"/>
              <a:t>23/4/2024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B18FA-A1BD-4A1D-8558-472F1540AD5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95777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8F77B-ABEB-49EE-9E8C-0F54432C0075}" type="datetimeFigureOut">
              <a:rPr lang="zh-HK" altLang="en-US" smtClean="0"/>
              <a:t>23/4/2024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B18FA-A1BD-4A1D-8558-472F1540AD5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84087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8F77B-ABEB-49EE-9E8C-0F54432C0075}" type="datetimeFigureOut">
              <a:rPr lang="zh-HK" altLang="en-US" smtClean="0"/>
              <a:t>23/4/2024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B18FA-A1BD-4A1D-8558-472F1540AD5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28755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8F77B-ABEB-49EE-9E8C-0F54432C0075}" type="datetimeFigureOut">
              <a:rPr lang="zh-HK" altLang="en-US" smtClean="0"/>
              <a:t>23/4/2024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B18FA-A1BD-4A1D-8558-472F1540AD5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27106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8F77B-ABEB-49EE-9E8C-0F54432C0075}" type="datetimeFigureOut">
              <a:rPr lang="zh-HK" altLang="en-US" smtClean="0"/>
              <a:t>23/4/2024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B18FA-A1BD-4A1D-8558-472F1540AD5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29416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8F77B-ABEB-49EE-9E8C-0F54432C0075}" type="datetimeFigureOut">
              <a:rPr lang="zh-HK" altLang="en-US" smtClean="0"/>
              <a:t>23/4/2024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B18FA-A1BD-4A1D-8558-472F1540AD5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87873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8F77B-ABEB-49EE-9E8C-0F54432C0075}" type="datetimeFigureOut">
              <a:rPr lang="zh-HK" altLang="en-US" smtClean="0"/>
              <a:t>23/4/2024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B18FA-A1BD-4A1D-8558-472F1540AD5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74810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8F77B-ABEB-49EE-9E8C-0F54432C0075}" type="datetimeFigureOut">
              <a:rPr lang="zh-HK" altLang="en-US" smtClean="0"/>
              <a:t>23/4/2024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B18FA-A1BD-4A1D-8558-472F1540AD5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03498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群組 6">
            <a:extLst>
              <a:ext uri="{FF2B5EF4-FFF2-40B4-BE49-F238E27FC236}">
                <a16:creationId xmlns:a16="http://schemas.microsoft.com/office/drawing/2014/main" id="{71617284-6B36-4F3F-1BE0-8E44F5D4160A}"/>
              </a:ext>
            </a:extLst>
          </p:cNvPr>
          <p:cNvGrpSpPr/>
          <p:nvPr/>
        </p:nvGrpSpPr>
        <p:grpSpPr>
          <a:xfrm>
            <a:off x="5663470" y="2229587"/>
            <a:ext cx="6085384" cy="2961839"/>
            <a:chOff x="712225" y="1320730"/>
            <a:chExt cx="8523215" cy="4148361"/>
          </a:xfrm>
        </p:grpSpPr>
        <p:sp>
          <p:nvSpPr>
            <p:cNvPr id="2" name="文字方塊 1">
              <a:extLst>
                <a:ext uri="{FF2B5EF4-FFF2-40B4-BE49-F238E27FC236}">
                  <a16:creationId xmlns:a16="http://schemas.microsoft.com/office/drawing/2014/main" id="{43AA2DCF-30FA-E386-7DC5-E207F665BCB8}"/>
                </a:ext>
              </a:extLst>
            </p:cNvPr>
            <p:cNvSpPr txBox="1"/>
            <p:nvPr/>
          </p:nvSpPr>
          <p:spPr>
            <a:xfrm>
              <a:off x="2460765" y="4706272"/>
              <a:ext cx="5130800" cy="7628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49224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defRPr/>
              </a:pPr>
              <a:r>
                <a:rPr lang="zh-TW" altLang="en-US" sz="3266" kern="12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新細明體" panose="02020500000000000000" pitchFamily="18" charset="-120"/>
                  <a:ea typeface="新細明體" panose="02020500000000000000" pitchFamily="18" charset="-120"/>
                  <a:cs typeface="Microsoft Himalaya" panose="01010100010101010101" pitchFamily="2" charset="0"/>
                </a:rPr>
                <a:t>馬可福音</a:t>
              </a:r>
              <a:r>
                <a:rPr lang="en-US" altLang="zh-TW" sz="3266" kern="12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新細明體" panose="02020500000000000000" pitchFamily="18" charset="-120"/>
                  <a:ea typeface="新細明體" panose="02020500000000000000" pitchFamily="18" charset="-120"/>
                  <a:cs typeface="Microsoft Himalaya" panose="01010100010101010101" pitchFamily="2" charset="0"/>
                </a:rPr>
                <a:t>4:1 ~ 5:43</a:t>
              </a:r>
              <a:endParaRPr kumimoji="0" lang="zh-HK" altLang="en-US" sz="1800" i="0" u="none" strike="noStrike" kern="1200" normalizeH="0" baseline="0" noProof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新細明體" panose="02020500000000000000" pitchFamily="18" charset="-120"/>
                <a:ea typeface="新細明體" panose="02020500000000000000" pitchFamily="18" charset="-120"/>
                <a:cs typeface="Microsoft Himalaya" panose="01010100010101010101" pitchFamily="2" charset="0"/>
              </a:endParaRPr>
            </a:p>
          </p:txBody>
        </p:sp>
        <p:sp>
          <p:nvSpPr>
            <p:cNvPr id="4" name="文字方塊 3">
              <a:extLst>
                <a:ext uri="{FF2B5EF4-FFF2-40B4-BE49-F238E27FC236}">
                  <a16:creationId xmlns:a16="http://schemas.microsoft.com/office/drawing/2014/main" id="{6D2F34E0-76A2-608C-0DAA-FCB5EF61AC80}"/>
                </a:ext>
              </a:extLst>
            </p:cNvPr>
            <p:cNvSpPr txBox="1"/>
            <p:nvPr/>
          </p:nvSpPr>
          <p:spPr>
            <a:xfrm>
              <a:off x="2428240" y="1320730"/>
              <a:ext cx="4761230" cy="8638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 defTabSz="649224">
                <a:spcAft>
                  <a:spcPts val="600"/>
                </a:spcAft>
                <a:defRPr/>
              </a:pPr>
              <a:r>
                <a:rPr lang="en-US" altLang="zh-TW" sz="3408" kern="12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alibri" panose="020F0502020204030204"/>
                  <a:ea typeface="新細明體" panose="02020500000000000000" pitchFamily="18" charset="-120"/>
                  <a:cs typeface="+mn-cs"/>
                </a:rPr>
                <a:t>&lt;</a:t>
              </a:r>
              <a:r>
                <a:rPr lang="zh-TW" altLang="en-US" sz="3408" kern="12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alibri" panose="020F0502020204030204"/>
                  <a:ea typeface="新細明體" panose="02020500000000000000" pitchFamily="18" charset="-120"/>
                  <a:cs typeface="+mn-cs"/>
                </a:rPr>
                <a:t>耶穌的服侍</a:t>
              </a:r>
              <a:r>
                <a:rPr lang="en-US" altLang="zh-TW" sz="3408" kern="12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alibri" panose="020F0502020204030204"/>
                  <a:ea typeface="新細明體" panose="02020500000000000000" pitchFamily="18" charset="-120"/>
                  <a:cs typeface="+mn-cs"/>
                </a:rPr>
                <a:t>&gt;5</a:t>
              </a:r>
              <a:endParaRPr kumimoji="0" lang="zh-HK" altLang="en-US" sz="4800" i="0" u="none" strike="noStrike" kern="1200" normalizeH="0" baseline="0" noProof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grpSp>
          <p:nvGrpSpPr>
            <p:cNvPr id="6" name="群組 5">
              <a:extLst>
                <a:ext uri="{FF2B5EF4-FFF2-40B4-BE49-F238E27FC236}">
                  <a16:creationId xmlns:a16="http://schemas.microsoft.com/office/drawing/2014/main" id="{86D48335-6572-F40C-F69A-C8527DCE82FC}"/>
                </a:ext>
              </a:extLst>
            </p:cNvPr>
            <p:cNvGrpSpPr/>
            <p:nvPr/>
          </p:nvGrpSpPr>
          <p:grpSpPr>
            <a:xfrm>
              <a:off x="712225" y="1929264"/>
              <a:ext cx="8523215" cy="3154710"/>
              <a:chOff x="586495" y="3376121"/>
              <a:chExt cx="8523215" cy="3154710"/>
            </a:xfrm>
          </p:grpSpPr>
          <p:sp>
            <p:nvSpPr>
              <p:cNvPr id="3" name="文字方塊 2">
                <a:extLst>
                  <a:ext uri="{FF2B5EF4-FFF2-40B4-BE49-F238E27FC236}">
                    <a16:creationId xmlns:a16="http://schemas.microsoft.com/office/drawing/2014/main" id="{9CEAA554-11AA-3A1B-573B-EA310168AB82}"/>
                  </a:ext>
                </a:extLst>
              </p:cNvPr>
              <p:cNvSpPr txBox="1"/>
              <p:nvPr/>
            </p:nvSpPr>
            <p:spPr>
              <a:xfrm>
                <a:off x="586495" y="3376121"/>
                <a:ext cx="5528593" cy="31547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49224">
                  <a:spcAft>
                    <a:spcPts val="600"/>
                  </a:spcAft>
                </a:pPr>
                <a:r>
                  <a:rPr lang="zh-TW" altLang="en-US" sz="14129" kern="1200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微軟正黑體" panose="020B0604030504040204" pitchFamily="34" charset="-120"/>
                    <a:ea typeface="微軟正黑體" panose="020B0604030504040204" pitchFamily="34" charset="-120"/>
                    <a:cs typeface="+mn-cs"/>
                  </a:rPr>
                  <a:t>裝備</a:t>
                </a:r>
                <a:endParaRPr lang="zh-HK" altLang="en-US" sz="199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DCC64721-4B30-6E11-BCEF-3E250FC14752}"/>
                  </a:ext>
                </a:extLst>
              </p:cNvPr>
              <p:cNvSpPr txBox="1"/>
              <p:nvPr/>
            </p:nvSpPr>
            <p:spPr>
              <a:xfrm>
                <a:off x="5821961" y="3598584"/>
                <a:ext cx="3287749" cy="2554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649224">
                  <a:spcAft>
                    <a:spcPts val="600"/>
                  </a:spcAft>
                </a:pPr>
                <a:r>
                  <a:rPr lang="zh-TW" altLang="en-US" sz="5680" kern="1200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微軟正黑體" panose="020B0604030504040204" pitchFamily="34" charset="-120"/>
                    <a:ea typeface="微軟正黑體" panose="020B0604030504040204" pitchFamily="34" charset="-120"/>
                    <a:cs typeface="+mn-cs"/>
                  </a:rPr>
                  <a:t>門徒的服侍</a:t>
                </a:r>
                <a:endParaRPr lang="zh-HK" altLang="en-US" sz="8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114927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B8D7C416-9B94-9E25-8E6B-AF0879A889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519655"/>
              </p:ext>
            </p:extLst>
          </p:nvPr>
        </p:nvGraphicFramePr>
        <p:xfrm>
          <a:off x="457200" y="156590"/>
          <a:ext cx="11304272" cy="3033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6068">
                  <a:extLst>
                    <a:ext uri="{9D8B030D-6E8A-4147-A177-3AD203B41FA5}">
                      <a16:colId xmlns:a16="http://schemas.microsoft.com/office/drawing/2014/main" val="1673972900"/>
                    </a:ext>
                  </a:extLst>
                </a:gridCol>
                <a:gridCol w="2826068">
                  <a:extLst>
                    <a:ext uri="{9D8B030D-6E8A-4147-A177-3AD203B41FA5}">
                      <a16:colId xmlns:a16="http://schemas.microsoft.com/office/drawing/2014/main" val="190901431"/>
                    </a:ext>
                  </a:extLst>
                </a:gridCol>
                <a:gridCol w="2826068">
                  <a:extLst>
                    <a:ext uri="{9D8B030D-6E8A-4147-A177-3AD203B41FA5}">
                      <a16:colId xmlns:a16="http://schemas.microsoft.com/office/drawing/2014/main" val="3762822821"/>
                    </a:ext>
                  </a:extLst>
                </a:gridCol>
                <a:gridCol w="2826068">
                  <a:extLst>
                    <a:ext uri="{9D8B030D-6E8A-4147-A177-3AD203B41FA5}">
                      <a16:colId xmlns:a16="http://schemas.microsoft.com/office/drawing/2014/main" val="2031775697"/>
                    </a:ext>
                  </a:extLst>
                </a:gridCol>
              </a:tblGrid>
              <a:tr h="617644">
                <a:tc gridSpan="4">
                  <a:txBody>
                    <a:bodyPr/>
                    <a:lstStyle/>
                    <a:p>
                      <a:pPr algn="ctr"/>
                      <a:r>
                        <a:rPr lang="zh-TW" altLang="en-US" sz="32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撒種的比喻</a:t>
                      </a:r>
                      <a:r>
                        <a:rPr lang="en-US" altLang="zh-TW" sz="32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32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可</a:t>
                      </a:r>
                      <a:r>
                        <a:rPr lang="en-US" altLang="zh-TW" sz="32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4:1-9)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HK" altLang="en-US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HK" altLang="en-US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HK" altLang="en-US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137677"/>
                  </a:ext>
                </a:extLst>
              </a:tr>
              <a:tr h="61764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落在：路旁</a:t>
                      </a:r>
                      <a:endParaRPr lang="zh-HK" altLang="en-US" sz="32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淺土石頭地</a:t>
                      </a:r>
                      <a:endParaRPr kumimoji="0" lang="zh-HK" altLang="en-US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荊棘裡</a:t>
                      </a:r>
                      <a:endParaRPr kumimoji="0" lang="zh-HK" altLang="en-US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好土裡</a:t>
                      </a:r>
                      <a:endParaRPr kumimoji="0" lang="zh-HK" altLang="en-US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104471"/>
                  </a:ext>
                </a:extLst>
              </a:tr>
              <a:tr h="1425081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b="1" i="0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飛鳥來把它</a:t>
                      </a:r>
                      <a:endParaRPr lang="en-US" altLang="zh-TW" sz="3200" b="1" i="0" kern="12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ctr"/>
                      <a:r>
                        <a:rPr lang="zh-TW" altLang="en-US" sz="3200" b="1" i="0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吃掉了</a:t>
                      </a:r>
                      <a:endParaRPr lang="zh-HK" altLang="en-US" sz="3200" b="1" i="0" kern="12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800" b="1" i="0" kern="1200" dirty="0">
                        <a:solidFill>
                          <a:schemeClr val="dk1"/>
                        </a:solidFill>
                        <a:effectLst/>
                        <a:highlight>
                          <a:srgbClr val="FFFFFF"/>
                        </a:highligh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ctr"/>
                      <a:r>
                        <a:rPr lang="zh-TW" altLang="en-US" sz="3200" b="1" i="0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太陽出來一曬</a:t>
                      </a:r>
                      <a:endParaRPr lang="en-US" altLang="zh-TW" sz="3200" b="1" i="0" kern="12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ctr"/>
                      <a:r>
                        <a:rPr lang="zh-TW" altLang="en-US" sz="3200" b="1" i="0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因為沒有根</a:t>
                      </a:r>
                      <a:endParaRPr lang="en-US" altLang="zh-TW" sz="3200" b="1" i="0" kern="12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ctr"/>
                      <a:r>
                        <a:rPr lang="zh-TW" altLang="en-US" sz="3200" b="1" i="0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就枯乾了</a:t>
                      </a:r>
                      <a:endParaRPr lang="en-US" altLang="zh-TW" sz="3200" b="1" i="0" kern="12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ctr"/>
                      <a:endParaRPr lang="zh-HK" altLang="en-US" sz="800" b="1" i="0" kern="1200" dirty="0">
                        <a:solidFill>
                          <a:schemeClr val="dk1"/>
                        </a:solidFill>
                        <a:effectLst/>
                        <a:highlight>
                          <a:srgbClr val="FFFFFF"/>
                        </a:highligh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800" b="1" i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sz="3200" b="1" i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荊棘長起來</a:t>
                      </a:r>
                      <a:endParaRPr lang="en-US" altLang="zh-TW" sz="3200" b="1" i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sz="3200" b="1" i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把它擠住了</a:t>
                      </a:r>
                      <a:endParaRPr lang="en-US" altLang="zh-TW" sz="3200" b="1" i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sz="3200" b="1" i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就結不出果實</a:t>
                      </a:r>
                      <a:endParaRPr lang="zh-HK" altLang="en-US" sz="3200" b="1" i="0" kern="12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800" b="1" i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sz="3200" b="1" i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發芽長大</a:t>
                      </a:r>
                      <a:endParaRPr lang="en-US" altLang="zh-TW" sz="3200" b="1" i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sz="3200" b="1" i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結出果實</a:t>
                      </a:r>
                      <a:endParaRPr lang="en-US" altLang="zh-TW" sz="3200" b="1" i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en-US" altLang="zh-TW" sz="3200" b="1" i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30, 60, 100</a:t>
                      </a:r>
                      <a:r>
                        <a:rPr lang="zh-TW" altLang="en-US" sz="3200" b="1" i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倍</a:t>
                      </a:r>
                      <a:endParaRPr lang="zh-HK" altLang="en-US" sz="3200" b="1" i="0" kern="12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1792405"/>
                  </a:ext>
                </a:extLst>
              </a:tr>
            </a:tbl>
          </a:graphicData>
        </a:graphic>
      </p:graphicFrame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6FB35477-75BB-FB58-E434-F82EB8C4C6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175278"/>
              </p:ext>
            </p:extLst>
          </p:nvPr>
        </p:nvGraphicFramePr>
        <p:xfrm>
          <a:off x="457200" y="3800550"/>
          <a:ext cx="11304272" cy="2910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6068">
                  <a:extLst>
                    <a:ext uri="{9D8B030D-6E8A-4147-A177-3AD203B41FA5}">
                      <a16:colId xmlns:a16="http://schemas.microsoft.com/office/drawing/2014/main" val="1673972900"/>
                    </a:ext>
                  </a:extLst>
                </a:gridCol>
                <a:gridCol w="2826068">
                  <a:extLst>
                    <a:ext uri="{9D8B030D-6E8A-4147-A177-3AD203B41FA5}">
                      <a16:colId xmlns:a16="http://schemas.microsoft.com/office/drawing/2014/main" val="190901431"/>
                    </a:ext>
                  </a:extLst>
                </a:gridCol>
                <a:gridCol w="2826068">
                  <a:extLst>
                    <a:ext uri="{9D8B030D-6E8A-4147-A177-3AD203B41FA5}">
                      <a16:colId xmlns:a16="http://schemas.microsoft.com/office/drawing/2014/main" val="3762822821"/>
                    </a:ext>
                  </a:extLst>
                </a:gridCol>
                <a:gridCol w="2826068">
                  <a:extLst>
                    <a:ext uri="{9D8B030D-6E8A-4147-A177-3AD203B41FA5}">
                      <a16:colId xmlns:a16="http://schemas.microsoft.com/office/drawing/2014/main" val="2031775697"/>
                    </a:ext>
                  </a:extLst>
                </a:gridCol>
              </a:tblGrid>
              <a:tr h="1425081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b="1" i="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撒但立刻來</a:t>
                      </a:r>
                      <a:endParaRPr lang="en-US" altLang="zh-TW" sz="3200" b="1" i="0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ctr"/>
                      <a:r>
                        <a:rPr lang="zh-TW" altLang="en-US" sz="3200" b="1" i="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把撒在他們</a:t>
                      </a:r>
                      <a:endParaRPr lang="en-US" altLang="zh-TW" sz="3200" b="1" i="0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ctr"/>
                      <a:r>
                        <a:rPr lang="zh-TW" altLang="en-US" sz="3200" b="1" i="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心裏的道奪去</a:t>
                      </a:r>
                      <a:endParaRPr lang="zh-HK" altLang="en-US" sz="3200" b="1" i="0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800" b="1" i="0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ctr"/>
                      <a:r>
                        <a:rPr lang="zh-TW" altLang="en-US" sz="3200" b="1" i="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立刻歡喜領受一旦為道遭受患難或迫害</a:t>
                      </a:r>
                      <a:endParaRPr lang="en-US" altLang="zh-TW" sz="3200" b="1" i="0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ctr"/>
                      <a:r>
                        <a:rPr lang="zh-TW" altLang="en-US" sz="3200" b="1" i="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立刻就跌倒</a:t>
                      </a:r>
                      <a:endParaRPr lang="en-US" altLang="zh-TW" sz="3200" b="1" i="0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ctr"/>
                      <a:endParaRPr lang="zh-HK" altLang="en-US" sz="800" b="1" i="0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800" b="1" i="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sz="3200" b="1" i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世上的憂慮</a:t>
                      </a:r>
                      <a:r>
                        <a:rPr lang="en-US" altLang="zh-TW" sz="3200" b="1" i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+</a:t>
                      </a:r>
                    </a:p>
                    <a:p>
                      <a:pPr algn="ctr"/>
                      <a:r>
                        <a:rPr lang="zh-TW" altLang="en-US" sz="3200" b="1" i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錢財的迷惑</a:t>
                      </a:r>
                      <a:r>
                        <a:rPr lang="en-US" altLang="zh-TW" sz="3200" b="1" i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+</a:t>
                      </a:r>
                    </a:p>
                    <a:p>
                      <a:pPr algn="ctr"/>
                      <a:r>
                        <a:rPr lang="zh-TW" altLang="en-US" sz="3200" b="1" i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私慾把道擠住</a:t>
                      </a:r>
                      <a:endParaRPr lang="en-US" altLang="zh-TW" sz="3200" b="1" i="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sz="3200" b="1" i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結不出果實</a:t>
                      </a:r>
                      <a:endParaRPr lang="zh-HK" altLang="en-US" sz="3200" b="1" i="0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b="1" i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人聽了道</a:t>
                      </a:r>
                      <a:endParaRPr lang="en-US" altLang="zh-TW" sz="3200" b="1" i="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sz="3200" b="1" i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領受了</a:t>
                      </a:r>
                      <a:endParaRPr lang="en-US" altLang="zh-TW" sz="3200" b="1" i="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sz="3200" b="1" i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結果累累</a:t>
                      </a:r>
                      <a:endParaRPr lang="zh-HK" altLang="en-US" sz="3200" b="1" i="0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1792405"/>
                  </a:ext>
                </a:extLst>
              </a:tr>
              <a:tr h="6246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解釋撒種的比喻</a:t>
                      </a:r>
                      <a:r>
                        <a:rPr lang="en-US" altLang="zh-TW" sz="32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32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可</a:t>
                      </a:r>
                      <a:r>
                        <a:rPr lang="en-US" altLang="zh-TW" sz="32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4:13-20)</a:t>
                      </a:r>
                      <a:endParaRPr lang="zh-HK" altLang="en-US" sz="32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HK" altLang="en-US" sz="800" b="1" i="0" kern="1200" dirty="0">
                        <a:solidFill>
                          <a:schemeClr val="dk1"/>
                        </a:solidFill>
                        <a:effectLst/>
                        <a:highlight>
                          <a:srgbClr val="FFFFFF"/>
                        </a:highligh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HK" altLang="en-US" sz="3200" b="1" i="0" kern="12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HK" altLang="en-US" sz="3200" b="1" i="0" kern="12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1095378"/>
                  </a:ext>
                </a:extLst>
              </a:tr>
            </a:tbl>
          </a:graphicData>
        </a:graphic>
      </p:graphicFrame>
      <p:sp>
        <p:nvSpPr>
          <p:cNvPr id="2" name="文字方塊 1">
            <a:extLst>
              <a:ext uri="{FF2B5EF4-FFF2-40B4-BE49-F238E27FC236}">
                <a16:creationId xmlns:a16="http://schemas.microsoft.com/office/drawing/2014/main" id="{62F00AC7-4343-8B69-8121-19F252746F62}"/>
              </a:ext>
            </a:extLst>
          </p:cNvPr>
          <p:cNvSpPr txBox="1"/>
          <p:nvPr/>
        </p:nvSpPr>
        <p:spPr>
          <a:xfrm>
            <a:off x="1794510" y="3023160"/>
            <a:ext cx="8366760" cy="9233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聽道者</a:t>
            </a:r>
            <a:r>
              <a:rPr kumimoji="0" lang="en-US" altLang="zh-TW" sz="5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門徒 是那種土壤？</a:t>
            </a:r>
            <a:r>
              <a:rPr kumimoji="0" lang="en-US" altLang="zh-TW" sz="5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zh-HK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796714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226D0C0D-1D4E-2A99-E600-42070C5657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536977"/>
              </p:ext>
            </p:extLst>
          </p:nvPr>
        </p:nvGraphicFramePr>
        <p:xfrm>
          <a:off x="598170" y="579120"/>
          <a:ext cx="8522970" cy="5723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9410">
                  <a:extLst>
                    <a:ext uri="{9D8B030D-6E8A-4147-A177-3AD203B41FA5}">
                      <a16:colId xmlns:a16="http://schemas.microsoft.com/office/drawing/2014/main" val="3732852208"/>
                    </a:ext>
                  </a:extLst>
                </a:gridCol>
                <a:gridCol w="5623560">
                  <a:extLst>
                    <a:ext uri="{9D8B030D-6E8A-4147-A177-3AD203B41FA5}">
                      <a16:colId xmlns:a16="http://schemas.microsoft.com/office/drawing/2014/main" val="41544174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>
                        <a:tabLst/>
                      </a:pPr>
                      <a:r>
                        <a:rPr lang="zh-TW" altLang="en-US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可</a:t>
                      </a:r>
                      <a:r>
                        <a:rPr lang="en-US" altLang="zh-TW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4: 1 – 9  </a:t>
                      </a:r>
                      <a:endParaRPr lang="zh-HK" altLang="en-US" sz="2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HK" altLang="en-US" sz="2800" b="1" i="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撒種的比喻</a:t>
                      </a:r>
                      <a:endParaRPr lang="zh-HK" altLang="en-US" sz="2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09332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可</a:t>
                      </a:r>
                      <a:r>
                        <a:rPr lang="en-US" altLang="zh-TW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4:10-12</a:t>
                      </a:r>
                      <a:endParaRPr lang="zh-HK" altLang="en-US" sz="2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HK" altLang="en-US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用比喻的目的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7888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HK" altLang="en-US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可</a:t>
                      </a:r>
                      <a:r>
                        <a:rPr lang="en-US" altLang="zh-HK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4:13-20</a:t>
                      </a:r>
                      <a:endParaRPr lang="zh-HK" altLang="en-US" sz="2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TW" altLang="en-US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解明撒種的比喻</a:t>
                      </a:r>
                      <a:endParaRPr lang="zh-HK" altLang="en-US" sz="2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4136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zh-HK" alt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可</a:t>
                      </a:r>
                      <a:r>
                        <a:rPr kumimoji="0" lang="en-US" altLang="zh-HK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4:21-23</a:t>
                      </a:r>
                      <a:endParaRPr lang="zh-HK" altLang="en-US" sz="2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TW" altLang="en-US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比喻：</a:t>
                      </a:r>
                      <a:r>
                        <a:rPr lang="zh-HK" altLang="en-US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斗底下的燈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47076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HK" alt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可</a:t>
                      </a:r>
                      <a:r>
                        <a:rPr kumimoji="0" lang="en-US" altLang="zh-HK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4:24-25</a:t>
                      </a:r>
                      <a:endParaRPr kumimoji="0" lang="zh-HK" altLang="en-US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zh-TW" alt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  比喻：量器</a:t>
                      </a:r>
                      <a:endParaRPr lang="zh-HK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23879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zh-HK" alt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可</a:t>
                      </a:r>
                      <a:r>
                        <a:rPr kumimoji="0" lang="en-US" altLang="zh-HK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4:26-29</a:t>
                      </a:r>
                      <a:endParaRPr lang="zh-HK" altLang="en-US" sz="2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TW" altLang="en-US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比喻：種子長大</a:t>
                      </a:r>
                      <a:endParaRPr lang="zh-HK" altLang="en-US" sz="2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62325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zh-HK" alt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可</a:t>
                      </a:r>
                      <a:r>
                        <a:rPr kumimoji="0" lang="en-US" altLang="zh-HK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4:30-32</a:t>
                      </a:r>
                      <a:endParaRPr lang="zh-HK" altLang="en-US" sz="2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TW" altLang="en-US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比喻：芥菜種</a:t>
                      </a:r>
                      <a:endParaRPr lang="zh-HK" altLang="en-US" sz="2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8269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zh-HK" alt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可</a:t>
                      </a:r>
                      <a:r>
                        <a:rPr kumimoji="0" lang="en-US" altLang="zh-HK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4:33-34</a:t>
                      </a:r>
                      <a:endParaRPr lang="zh-HK" altLang="en-US" sz="2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TW" altLang="en-US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耶穌用比喻講道</a:t>
                      </a:r>
                      <a:endParaRPr lang="zh-HK" altLang="en-US" sz="2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37496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zh-HK" alt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可</a:t>
                      </a:r>
                      <a:r>
                        <a:rPr kumimoji="0" lang="en-US" altLang="zh-HK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4:35-41</a:t>
                      </a:r>
                      <a:endParaRPr lang="zh-HK" altLang="en-US" sz="2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HK" altLang="en-US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altLang="en-US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神蹟：</a:t>
                      </a:r>
                      <a:r>
                        <a:rPr lang="zh-HK" altLang="en-US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平靜風和海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1254321"/>
                  </a:ext>
                </a:extLst>
              </a:tr>
              <a:tr h="54229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可</a:t>
                      </a:r>
                      <a:r>
                        <a:rPr lang="en-US" altLang="zh-TW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5:1 – 20</a:t>
                      </a:r>
                      <a:endParaRPr lang="zh-HK" altLang="en-US" sz="2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HK" altLang="en-US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altLang="en-US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神蹟：</a:t>
                      </a:r>
                      <a:r>
                        <a:rPr lang="zh-HK" altLang="en-US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治好格拉森被鬼附的人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3353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可</a:t>
                      </a:r>
                      <a:r>
                        <a:rPr lang="en-US" altLang="zh-TW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5:21-43</a:t>
                      </a:r>
                      <a:endParaRPr lang="zh-HK" altLang="en-US" sz="2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TW" altLang="en-US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神蹟：睚魯的女兒和血漏的女人</a:t>
                      </a:r>
                      <a:endParaRPr lang="zh-HK" altLang="en-US" sz="2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76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95832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96CC15DA-6521-FFF2-407D-BFD2D37231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6228805"/>
              </p:ext>
            </p:extLst>
          </p:nvPr>
        </p:nvGraphicFramePr>
        <p:xfrm>
          <a:off x="628650" y="719666"/>
          <a:ext cx="10789920" cy="573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7480">
                  <a:extLst>
                    <a:ext uri="{9D8B030D-6E8A-4147-A177-3AD203B41FA5}">
                      <a16:colId xmlns:a16="http://schemas.microsoft.com/office/drawing/2014/main" val="1062485655"/>
                    </a:ext>
                  </a:extLst>
                </a:gridCol>
                <a:gridCol w="2697480">
                  <a:extLst>
                    <a:ext uri="{9D8B030D-6E8A-4147-A177-3AD203B41FA5}">
                      <a16:colId xmlns:a16="http://schemas.microsoft.com/office/drawing/2014/main" val="2008508167"/>
                    </a:ext>
                  </a:extLst>
                </a:gridCol>
                <a:gridCol w="2697480">
                  <a:extLst>
                    <a:ext uri="{9D8B030D-6E8A-4147-A177-3AD203B41FA5}">
                      <a16:colId xmlns:a16="http://schemas.microsoft.com/office/drawing/2014/main" val="61635381"/>
                    </a:ext>
                  </a:extLst>
                </a:gridCol>
                <a:gridCol w="2697480">
                  <a:extLst>
                    <a:ext uri="{9D8B030D-6E8A-4147-A177-3AD203B41FA5}">
                      <a16:colId xmlns:a16="http://schemas.microsoft.com/office/drawing/2014/main" val="380200694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斗下的燈</a:t>
                      </a:r>
                      <a:endParaRPr lang="zh-HK" altLang="en-US" sz="32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量器</a:t>
                      </a:r>
                      <a:endParaRPr lang="zh-HK" altLang="en-US" sz="3200" b="1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種子長大</a:t>
                      </a:r>
                      <a:endParaRPr lang="zh-HK" altLang="en-US" sz="3200" b="1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芥菜種</a:t>
                      </a:r>
                      <a:endParaRPr lang="zh-HK" altLang="en-US" sz="3200" b="1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7994019"/>
                  </a:ext>
                </a:extLst>
              </a:tr>
              <a:tr h="1223151">
                <a:tc>
                  <a:txBody>
                    <a:bodyPr/>
                    <a:lstStyle/>
                    <a:p>
                      <a:pPr algn="just"/>
                      <a:r>
                        <a:rPr kumimoji="0" lang="zh-TW" altLang="en-US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將燈放在燈臺上、掩藏的事沒有不顯出來</a:t>
                      </a:r>
                      <a:endParaRPr lang="zh-HK" altLang="en-US" sz="32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zh-TW" altLang="en-US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有的，還要給他；沒有的，連他所有的也要奪去。</a:t>
                      </a:r>
                      <a:endParaRPr kumimoji="0" lang="zh-HK" altLang="en-US" sz="32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TW" altLang="en-US" sz="32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種子發芽生長，那人卻不知道如何會這樣。</a:t>
                      </a:r>
                      <a:endParaRPr lang="zh-HK" altLang="en-US" sz="32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TW" altLang="en-US" sz="32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它長起來，比各樣的菜都大，又長出大枝。</a:t>
                      </a:r>
                      <a:endParaRPr lang="zh-HK" altLang="en-US" sz="32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8650810"/>
                  </a:ext>
                </a:extLst>
              </a:tr>
              <a:tr h="1223151">
                <a:tc>
                  <a:txBody>
                    <a:bodyPr/>
                    <a:lstStyle/>
                    <a:p>
                      <a:pPr algn="just"/>
                      <a:r>
                        <a:rPr lang="zh-TW" altLang="en-US" sz="32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天國的奧秘</a:t>
                      </a:r>
                      <a:r>
                        <a:rPr lang="en-US" altLang="zh-TW" sz="32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32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道</a:t>
                      </a:r>
                      <a:r>
                        <a:rPr lang="en-US" altLang="zh-TW" sz="32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32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光</a:t>
                      </a:r>
                      <a:r>
                        <a:rPr lang="en-US" altLang="zh-TW" sz="32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32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終要顯現，使人得知天國來臨。</a:t>
                      </a:r>
                      <a:endParaRPr lang="zh-HK" altLang="en-US" sz="32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lang="zh-TW" altLang="en-US" sz="32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渴慕領受者</a:t>
                      </a:r>
                      <a:endParaRPr lang="en-US" altLang="zh-TW" sz="32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dist"/>
                      <a:r>
                        <a:rPr lang="zh-TW" altLang="en-US" sz="32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必得更豐盛</a:t>
                      </a:r>
                      <a:endParaRPr lang="en-US" altLang="zh-TW" sz="32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dist"/>
                      <a:r>
                        <a:rPr lang="zh-TW" altLang="en-US" sz="32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不信拒絕者被拒於恩典之外</a:t>
                      </a:r>
                      <a:endParaRPr lang="zh-HK" altLang="en-US" sz="32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有人撒種</a:t>
                      </a:r>
                      <a:endParaRPr lang="en-US" altLang="zh-TW" sz="32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sz="32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有人灌溉</a:t>
                      </a:r>
                      <a:endParaRPr lang="en-US" altLang="zh-TW" sz="32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sz="32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唯有主使其</a:t>
                      </a:r>
                      <a:endParaRPr lang="en-US" altLang="zh-TW" sz="32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sz="32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生長結果</a:t>
                      </a:r>
                      <a:endParaRPr lang="zh-HK" altLang="en-US" sz="32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lang="zh-TW" altLang="en-US" sz="32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主可使微小</a:t>
                      </a:r>
                      <a:endParaRPr lang="en-US" altLang="zh-TW" sz="32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just"/>
                      <a:r>
                        <a:rPr lang="zh-TW" altLang="en-US" sz="32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軟弱者變壯大</a:t>
                      </a:r>
                      <a:endParaRPr lang="en-US" altLang="zh-TW" sz="32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just"/>
                      <a:r>
                        <a:rPr lang="zh-TW" altLang="en-US" sz="32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門徒和教會也能經歷主大能</a:t>
                      </a:r>
                      <a:endParaRPr lang="zh-HK" altLang="en-US" sz="32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5006199"/>
                  </a:ext>
                </a:extLst>
              </a:tr>
              <a:tr h="65574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如光顯現</a:t>
                      </a:r>
                      <a:endParaRPr lang="en-US" altLang="zh-TW" sz="32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sz="32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去見證和宣講</a:t>
                      </a:r>
                      <a:endParaRPr lang="zh-HK" altLang="en-US" sz="32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只管為主宣講</a:t>
                      </a:r>
                      <a:endParaRPr lang="en-US" altLang="zh-TW" sz="32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sz="32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聽者自己付責</a:t>
                      </a:r>
                      <a:endParaRPr lang="zh-HK" altLang="en-US" sz="32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勸人預備心田</a:t>
                      </a:r>
                      <a:endParaRPr lang="en-US" altLang="zh-TW" sz="32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sz="32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門徒撒種同行</a:t>
                      </a:r>
                      <a:endParaRPr lang="zh-HK" altLang="en-US" sz="32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TW" altLang="en-US" sz="32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聖道改變人生命成為主忠僕</a:t>
                      </a:r>
                      <a:endParaRPr lang="zh-HK" altLang="en-US" sz="32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993892"/>
                  </a:ext>
                </a:extLst>
              </a:tr>
            </a:tbl>
          </a:graphicData>
        </a:graphic>
      </p:graphicFrame>
      <p:sp>
        <p:nvSpPr>
          <p:cNvPr id="3" name="文字方塊 2">
            <a:extLst>
              <a:ext uri="{FF2B5EF4-FFF2-40B4-BE49-F238E27FC236}">
                <a16:creationId xmlns:a16="http://schemas.microsoft.com/office/drawing/2014/main" id="{EDA10516-FD57-FC89-AE73-553082DA8FEC}"/>
              </a:ext>
            </a:extLst>
          </p:cNvPr>
          <p:cNvSpPr txBox="1"/>
          <p:nvPr/>
        </p:nvSpPr>
        <p:spPr>
          <a:xfrm>
            <a:off x="2080260" y="73335"/>
            <a:ext cx="77838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裝備門徒的服侍：宣講天國的真理</a:t>
            </a:r>
            <a:endParaRPr lang="zh-HK" altLang="en-US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836873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000">
              <a:schemeClr val="bg1"/>
            </a:gs>
            <a:gs pos="41000">
              <a:schemeClr val="bg1"/>
            </a:gs>
            <a:gs pos="64000">
              <a:schemeClr val="bg1"/>
            </a:gs>
            <a:gs pos="87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群組 7">
            <a:extLst>
              <a:ext uri="{FF2B5EF4-FFF2-40B4-BE49-F238E27FC236}">
                <a16:creationId xmlns:a16="http://schemas.microsoft.com/office/drawing/2014/main" id="{513A02E6-AFEF-ABF8-7D2C-9B29C5D5D2E7}"/>
              </a:ext>
            </a:extLst>
          </p:cNvPr>
          <p:cNvGrpSpPr/>
          <p:nvPr/>
        </p:nvGrpSpPr>
        <p:grpSpPr>
          <a:xfrm>
            <a:off x="2790614" y="2311469"/>
            <a:ext cx="6020730" cy="2252394"/>
            <a:chOff x="2710604" y="2105729"/>
            <a:chExt cx="6020730" cy="2252394"/>
          </a:xfrm>
        </p:grpSpPr>
        <p:sp>
          <p:nvSpPr>
            <p:cNvPr id="2" name="文字方塊 1">
              <a:extLst>
                <a:ext uri="{FF2B5EF4-FFF2-40B4-BE49-F238E27FC236}">
                  <a16:creationId xmlns:a16="http://schemas.microsoft.com/office/drawing/2014/main" id="{CB16F32E-13CE-2095-7EDB-3BD3DD600D2B}"/>
                </a:ext>
              </a:extLst>
            </p:cNvPr>
            <p:cNvSpPr txBox="1"/>
            <p:nvPr/>
          </p:nvSpPr>
          <p:spPr>
            <a:xfrm>
              <a:off x="6383955" y="2285691"/>
              <a:ext cx="2347379" cy="18238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64922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568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門徒的服侍</a:t>
              </a:r>
              <a:endParaRPr kumimoji="0" lang="zh-HK" altLang="en-US" sz="8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3" name="文字方塊 2">
              <a:extLst>
                <a:ext uri="{FF2B5EF4-FFF2-40B4-BE49-F238E27FC236}">
                  <a16:creationId xmlns:a16="http://schemas.microsoft.com/office/drawing/2014/main" id="{2D3E3136-E46E-FFAE-DC7B-B0159A0D4418}"/>
                </a:ext>
              </a:extLst>
            </p:cNvPr>
            <p:cNvSpPr txBox="1"/>
            <p:nvPr/>
          </p:nvSpPr>
          <p:spPr>
            <a:xfrm>
              <a:off x="2710604" y="2105729"/>
              <a:ext cx="3947291" cy="2252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64922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14129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裝備</a:t>
              </a:r>
              <a:endParaRPr kumimoji="0" lang="zh-HK" altLang="en-US" sz="199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endParaRPr>
            </a:p>
          </p:txBody>
        </p:sp>
      </p:grpSp>
      <p:sp>
        <p:nvSpPr>
          <p:cNvPr id="4" name="文字方塊 3">
            <a:extLst>
              <a:ext uri="{FF2B5EF4-FFF2-40B4-BE49-F238E27FC236}">
                <a16:creationId xmlns:a16="http://schemas.microsoft.com/office/drawing/2014/main" id="{11A0F171-C2A3-C975-8D23-DA233E558899}"/>
              </a:ext>
            </a:extLst>
          </p:cNvPr>
          <p:cNvSpPr txBox="1"/>
          <p:nvPr/>
        </p:nvSpPr>
        <p:spPr>
          <a:xfrm>
            <a:off x="2857500" y="4346693"/>
            <a:ext cx="5873834" cy="132343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釋放被擄者</a:t>
            </a:r>
            <a:endParaRPr kumimoji="0" lang="en-US" altLang="zh-TW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赦罪</a:t>
            </a:r>
            <a:r>
              <a:rPr kumimoji="0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/</a:t>
            </a: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治病</a:t>
            </a:r>
            <a:r>
              <a:rPr kumimoji="0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/</a:t>
            </a: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拯救</a:t>
            </a:r>
            <a:r>
              <a:rPr kumimoji="0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/</a:t>
            </a: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趕鬼</a:t>
            </a:r>
            <a:endParaRPr kumimoji="0" lang="en-US" altLang="zh-TW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D419231F-DE18-C504-484C-CFE09DFF7F1F}"/>
              </a:ext>
            </a:extLst>
          </p:cNvPr>
          <p:cNvSpPr txBox="1"/>
          <p:nvPr/>
        </p:nvSpPr>
        <p:spPr>
          <a:xfrm>
            <a:off x="2849880" y="1167992"/>
            <a:ext cx="5873834" cy="1323439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宣講天國奧秘</a:t>
            </a:r>
            <a:endParaRPr kumimoji="0" lang="en-US" altLang="zh-TW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以聖道餵養門徒</a:t>
            </a:r>
            <a:r>
              <a:rPr kumimoji="0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</a:t>
            </a:r>
            <a:endParaRPr kumimoji="0" lang="zh-HK" alt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FABD5056-8945-4A61-0A87-D1D7A43635E2}"/>
              </a:ext>
            </a:extLst>
          </p:cNvPr>
          <p:cNvSpPr txBox="1"/>
          <p:nvPr/>
        </p:nvSpPr>
        <p:spPr>
          <a:xfrm>
            <a:off x="2857500" y="5583347"/>
            <a:ext cx="58738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7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恩慈與權能</a:t>
            </a:r>
            <a:endParaRPr kumimoji="0" lang="zh-HK" altLang="en-US" sz="7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318B145A-16CC-24E9-64F5-5EDC5D16DA65}"/>
              </a:ext>
            </a:extLst>
          </p:cNvPr>
          <p:cNvSpPr txBox="1"/>
          <p:nvPr/>
        </p:nvSpPr>
        <p:spPr>
          <a:xfrm>
            <a:off x="2849880" y="94751"/>
            <a:ext cx="58738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0" lang="zh-TW" altLang="en-US" sz="7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天國真理</a:t>
            </a:r>
            <a:endParaRPr kumimoji="0" lang="zh-HK" altLang="en-US" sz="7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50858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3AAF1ECE-2413-95E5-D99A-EBCDFA8CB91B}"/>
              </a:ext>
            </a:extLst>
          </p:cNvPr>
          <p:cNvSpPr txBox="1"/>
          <p:nvPr/>
        </p:nvSpPr>
        <p:spPr>
          <a:xfrm>
            <a:off x="102870" y="1821050"/>
            <a:ext cx="7429500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i="0" dirty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愛子是那不能看見之神的像，</a:t>
            </a:r>
            <a:endParaRPr lang="en-US" altLang="zh-TW" sz="3200" i="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/>
            <a:r>
              <a:rPr lang="zh-TW" altLang="en-US" sz="3200" i="0" dirty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是首生的，在一切被造的以先。</a:t>
            </a:r>
            <a:endParaRPr lang="en-US" altLang="zh-TW" sz="3200" i="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/>
            <a:endParaRPr lang="en-US" altLang="zh-TW" sz="800" i="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/>
            <a:r>
              <a:rPr lang="zh-TW" altLang="en-US" sz="3200" i="0" dirty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因為萬有都是靠他造的，</a:t>
            </a:r>
            <a:endParaRPr lang="en-US" altLang="zh-TW" sz="3200" i="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/>
            <a:r>
              <a:rPr lang="zh-TW" altLang="en-US" sz="3200" i="0" dirty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無論是天上的，地上的； </a:t>
            </a:r>
            <a:endParaRPr lang="en-US" altLang="zh-TW" sz="3200" i="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/>
            <a:r>
              <a:rPr lang="zh-TW" altLang="en-US" sz="3200" i="0" dirty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能看見的，不能看見的； </a:t>
            </a:r>
            <a:endParaRPr lang="en-US" altLang="zh-TW" sz="3200" i="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/>
            <a:r>
              <a:rPr lang="zh-TW" altLang="en-US" sz="3200" i="0" dirty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或是有位的，主治的，</a:t>
            </a:r>
            <a:endParaRPr lang="en-US" altLang="zh-TW" sz="3200" i="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/>
            <a:r>
              <a:rPr lang="zh-TW" altLang="en-US" sz="3200" i="0" dirty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執政的，掌權的；</a:t>
            </a:r>
            <a:endParaRPr lang="en-US" altLang="zh-TW" sz="3200" i="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/>
            <a:r>
              <a:rPr lang="zh-TW" altLang="en-US" sz="3200" i="0" dirty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一概都是藉著他造的，又是為他造的。</a:t>
            </a:r>
            <a:endParaRPr lang="en-US" altLang="zh-TW" sz="3200" i="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/>
            <a:endParaRPr lang="en-US" altLang="zh-TW" sz="800" i="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/>
            <a:r>
              <a:rPr lang="zh-TW" altLang="en-US" sz="3200" i="0" dirty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他在萬有之先；萬有也靠他而立。</a:t>
            </a:r>
            <a:endParaRPr lang="zh-HK" altLang="en-US" sz="3200" dirty="0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39C91CB4-0772-CBD8-178C-F1F7AA5B75C5}"/>
              </a:ext>
            </a:extLst>
          </p:cNvPr>
          <p:cNvSpPr txBox="1"/>
          <p:nvPr/>
        </p:nvSpPr>
        <p:spPr>
          <a:xfrm>
            <a:off x="1543050" y="1016027"/>
            <a:ext cx="4069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歌羅西書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1:15-17</a:t>
            </a:r>
            <a:endParaRPr lang="zh-HK" altLang="en-US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881389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20560">
              <a:srgbClr val="F4FAFE"/>
            </a:gs>
            <a:gs pos="80000">
              <a:schemeClr val="bg1"/>
            </a:gs>
            <a:gs pos="100000">
              <a:schemeClr val="bg1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>
            <a:extLst>
              <a:ext uri="{FF2B5EF4-FFF2-40B4-BE49-F238E27FC236}">
                <a16:creationId xmlns:a16="http://schemas.microsoft.com/office/drawing/2014/main" id="{416577C5-4CF9-B0B6-DAD1-D7D0AF1CB053}"/>
              </a:ext>
            </a:extLst>
          </p:cNvPr>
          <p:cNvSpPr txBox="1"/>
          <p:nvPr/>
        </p:nvSpPr>
        <p:spPr>
          <a:xfrm>
            <a:off x="403860" y="468630"/>
            <a:ext cx="11426190" cy="5678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平靜風和海</a:t>
            </a:r>
            <a:endParaRPr kumimoji="0" lang="en-US" altLang="zh-TW" sz="4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35</a:t>
            </a:r>
            <a:r>
              <a:rPr kumimoji="0" lang="zh-TW" altLang="en-US" sz="3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那天晚上，耶穌對門徒說：「我們渡到對岸去吧。」</a:t>
            </a:r>
            <a:r>
              <a:rPr kumimoji="0" lang="en-US" altLang="zh-TW" sz="3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36</a:t>
            </a:r>
            <a:r>
              <a:rPr kumimoji="0" lang="zh-TW" altLang="en-US" sz="3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門徒離開眾人，耶穌已在船上，他們就請他一同去；  也有別的船和他同行。</a:t>
            </a:r>
            <a:r>
              <a:rPr kumimoji="0" lang="en-US" altLang="zh-TW" sz="3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37</a:t>
            </a:r>
            <a:r>
              <a:rPr kumimoji="0" lang="zh-TW" altLang="en-US" sz="3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忽然狂風大作，波浪打入船內，以致船灌滿了水。</a:t>
            </a:r>
            <a:r>
              <a:rPr kumimoji="0" lang="en-US" altLang="zh-TW" sz="3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38</a:t>
            </a:r>
            <a:r>
              <a:rPr kumimoji="0" lang="zh-TW" altLang="en-US" sz="3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耶穌在船尾上，枕著枕頭睡覺。     門徒叫醒他，說：「老師！我們快沒命了，你不管嗎？」</a:t>
            </a:r>
            <a:r>
              <a:rPr kumimoji="0" lang="en-US" altLang="zh-TW" sz="3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39</a:t>
            </a:r>
            <a:r>
              <a:rPr kumimoji="0" lang="zh-TW" altLang="en-US" sz="3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耶穌醒了，斥責那風，向海說：「住了吧！靜了吧！」風就止住，大大平靜了。</a:t>
            </a:r>
            <a:r>
              <a:rPr kumimoji="0" lang="en-US" altLang="zh-TW" sz="3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40</a:t>
            </a:r>
            <a:r>
              <a:rPr kumimoji="0" lang="zh-TW" altLang="en-US" sz="3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耶穌對他們說：「為甚麼膽怯？你們還沒有信心嗎？」</a:t>
            </a:r>
            <a:r>
              <a:rPr kumimoji="0" lang="en-US" altLang="zh-TW" sz="3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41</a:t>
            </a:r>
            <a:r>
              <a:rPr kumimoji="0" lang="zh-TW" altLang="en-US" sz="3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他們就非常懼怕，彼此說： 「這到底是誰？連風和海都聽從他。」</a:t>
            </a:r>
            <a:r>
              <a:rPr kumimoji="0" lang="en-US" altLang="zh-TW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(</a:t>
            </a: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可</a:t>
            </a:r>
            <a:r>
              <a:rPr kumimoji="0" lang="en-US" altLang="zh-TW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4:35-41)</a:t>
            </a:r>
            <a:endParaRPr kumimoji="0" lang="zh-HK" altLang="en-US" sz="3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13461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B53740E0-F374-CEA5-7208-172F5840A6EF}"/>
              </a:ext>
            </a:extLst>
          </p:cNvPr>
          <p:cNvSpPr txBox="1"/>
          <p:nvPr/>
        </p:nvSpPr>
        <p:spPr>
          <a:xfrm>
            <a:off x="8144256" y="697230"/>
            <a:ext cx="3669030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altLang="zh-TW" sz="3500" i="0" u="none" strike="noStrike" kern="1200" normalizeH="0" baseline="0" noProof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37</a:t>
            </a:r>
            <a:r>
              <a:rPr kumimoji="0" lang="zh-TW" altLang="en-US" sz="3500" i="0" u="none" strike="noStrike" kern="1200" normalizeH="0" baseline="0" noProof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忽然狂風大作，波浪打入船內，以致船灌滿了水。</a:t>
            </a:r>
            <a:r>
              <a:rPr kumimoji="0" lang="en-US" altLang="zh-TW" sz="3500" i="0" u="none" strike="noStrike" kern="1200" normalizeH="0" baseline="0" noProof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38</a:t>
            </a:r>
            <a:r>
              <a:rPr kumimoji="0" lang="zh-TW" altLang="en-US" sz="3500" i="0" u="none" strike="noStrike" kern="1200" normalizeH="0" baseline="0" noProof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耶穌在船尾上，枕著枕頭睡覺。     門徒叫醒他，說：「老師！我們    </a:t>
            </a:r>
            <a:endParaRPr kumimoji="0" lang="en-US" altLang="zh-TW" sz="3500" i="0" u="none" strike="noStrike" kern="1200" normalizeH="0" baseline="0" noProof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r>
              <a:rPr kumimoji="0" lang="zh-TW" altLang="en-US" sz="3500" i="0" u="none" strike="noStrike" kern="1200" normalizeH="0" baseline="0" noProof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   快沒命了，</a:t>
            </a:r>
            <a:endParaRPr kumimoji="0" lang="en-US" altLang="zh-TW" sz="3500" i="0" u="none" strike="noStrike" kern="1200" normalizeH="0" baseline="0" noProof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r>
              <a:rPr kumimoji="0" lang="zh-TW" altLang="en-US" sz="3500" i="0" u="none" strike="noStrike" kern="1200" normalizeH="0" baseline="0" noProof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   你不管嗎？」</a:t>
            </a:r>
            <a:endParaRPr lang="zh-HK" alt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442078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044D81C0-AD75-653E-0116-0EBBE149C46E}"/>
              </a:ext>
            </a:extLst>
          </p:cNvPr>
          <p:cNvSpPr txBox="1"/>
          <p:nvPr/>
        </p:nvSpPr>
        <p:spPr>
          <a:xfrm>
            <a:off x="493796" y="4491990"/>
            <a:ext cx="11201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altLang="zh-TW" sz="3500" i="0" u="none" strike="noStrike" kern="1200" normalizeH="0" baseline="0" noProof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39</a:t>
            </a:r>
            <a:r>
              <a:rPr kumimoji="0" lang="zh-TW" altLang="en-US" sz="3500" i="0" u="none" strike="noStrike" kern="1200" normalizeH="0" baseline="0" noProof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耶穌醒了，斥責那風，向海說：「住了吧！靜了吧！」風就止住，大大平靜了。</a:t>
            </a:r>
            <a:r>
              <a:rPr kumimoji="0" lang="en-US" altLang="zh-TW" sz="3500" i="0" u="none" strike="noStrike" kern="1200" normalizeH="0" baseline="0" noProof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40</a:t>
            </a:r>
            <a:r>
              <a:rPr kumimoji="0" lang="zh-TW" altLang="en-US" sz="3500" i="0" u="none" strike="noStrike" kern="1200" normalizeH="0" baseline="0" noProof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耶穌對他們說：「為甚麼膽怯？你們還沒有信心嗎？」</a:t>
            </a:r>
            <a:r>
              <a:rPr kumimoji="0" lang="en-US" altLang="zh-TW" sz="3500" i="0" u="none" strike="noStrike" kern="1200" normalizeH="0" baseline="0" noProof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41</a:t>
            </a:r>
            <a:r>
              <a:rPr kumimoji="0" lang="zh-TW" altLang="en-US" sz="3500" i="0" u="none" strike="noStrike" kern="1200" normalizeH="0" baseline="0" noProof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他們就非常懼怕，彼此說： 「這到底是誰？連風和海都聽從他。」</a:t>
            </a:r>
            <a:endParaRPr lang="zh-HK" alt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735845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000">
              <a:schemeClr val="accent1">
                <a:lumMod val="5000"/>
                <a:lumOff val="95000"/>
              </a:schemeClr>
            </a:gs>
            <a:gs pos="39000">
              <a:schemeClr val="bg1"/>
            </a:gs>
            <a:gs pos="64000">
              <a:schemeClr val="bg1"/>
            </a:gs>
            <a:gs pos="87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>
            <a:extLst>
              <a:ext uri="{FF2B5EF4-FFF2-40B4-BE49-F238E27FC236}">
                <a16:creationId xmlns:a16="http://schemas.microsoft.com/office/drawing/2014/main" id="{4E50A004-E0C3-600B-8C4A-2AC35CE216B7}"/>
              </a:ext>
            </a:extLst>
          </p:cNvPr>
          <p:cNvSpPr txBox="1"/>
          <p:nvPr/>
        </p:nvSpPr>
        <p:spPr>
          <a:xfrm>
            <a:off x="3154680" y="3977580"/>
            <a:ext cx="72809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跟隨者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門徒也曾是被擄者？</a:t>
            </a:r>
            <a:endParaRPr lang="en-US" altLang="zh-TW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經歷過耶穌的恩慈和權能嗎？</a:t>
            </a:r>
            <a:endParaRPr lang="zh-HK" altLang="en-US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DD589E92-031B-11B4-BB82-7CF21E11F71F}"/>
              </a:ext>
            </a:extLst>
          </p:cNvPr>
          <p:cNvSpPr txBox="1"/>
          <p:nvPr/>
        </p:nvSpPr>
        <p:spPr>
          <a:xfrm>
            <a:off x="3044783" y="2280256"/>
            <a:ext cx="5873834" cy="132343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釋放被擄者</a:t>
            </a:r>
            <a:endParaRPr kumimoji="0" lang="en-US" altLang="zh-TW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赦罪</a:t>
            </a:r>
            <a:r>
              <a:rPr kumimoji="0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/</a:t>
            </a: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治病</a:t>
            </a:r>
            <a:r>
              <a:rPr kumimoji="0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/</a:t>
            </a: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拯救</a:t>
            </a:r>
            <a:r>
              <a:rPr kumimoji="0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/</a:t>
            </a: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趕鬼</a:t>
            </a:r>
            <a:endParaRPr kumimoji="0" lang="en-US" altLang="zh-TW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20A40B8D-5BD1-187B-1A0B-245141B82EF5}"/>
              </a:ext>
            </a:extLst>
          </p:cNvPr>
          <p:cNvSpPr txBox="1"/>
          <p:nvPr/>
        </p:nvSpPr>
        <p:spPr>
          <a:xfrm>
            <a:off x="2960370" y="1079927"/>
            <a:ext cx="58738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7200" i="0" u="none" strike="noStrike" kern="1200" normalizeH="0" baseline="0" noProof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恩慈與權能</a:t>
            </a:r>
            <a:endParaRPr kumimoji="0" lang="zh-HK" altLang="en-US" sz="7200" i="0" u="none" strike="noStrike" kern="1200" normalizeH="0" baseline="0" noProof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58240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226D0C0D-1D4E-2A99-E600-42070C5657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8945990"/>
              </p:ext>
            </p:extLst>
          </p:nvPr>
        </p:nvGraphicFramePr>
        <p:xfrm>
          <a:off x="598170" y="579120"/>
          <a:ext cx="8522970" cy="5723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9410">
                  <a:extLst>
                    <a:ext uri="{9D8B030D-6E8A-4147-A177-3AD203B41FA5}">
                      <a16:colId xmlns:a16="http://schemas.microsoft.com/office/drawing/2014/main" val="3732852208"/>
                    </a:ext>
                  </a:extLst>
                </a:gridCol>
                <a:gridCol w="5623560">
                  <a:extLst>
                    <a:ext uri="{9D8B030D-6E8A-4147-A177-3AD203B41FA5}">
                      <a16:colId xmlns:a16="http://schemas.microsoft.com/office/drawing/2014/main" val="41544174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>
                        <a:tabLst/>
                      </a:pPr>
                      <a:r>
                        <a:rPr lang="zh-TW" altLang="en-US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可</a:t>
                      </a:r>
                      <a:r>
                        <a:rPr lang="en-US" altLang="zh-TW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4: 1 – 9  </a:t>
                      </a:r>
                      <a:endParaRPr lang="zh-HK" altLang="en-US" sz="2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HK" altLang="en-US" sz="2800" b="1" i="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撒種的比喻</a:t>
                      </a:r>
                      <a:endParaRPr lang="zh-HK" altLang="en-US" sz="2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09332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可</a:t>
                      </a:r>
                      <a:r>
                        <a:rPr lang="en-US" altLang="zh-TW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4:10-12</a:t>
                      </a:r>
                      <a:endParaRPr lang="zh-HK" altLang="en-US" sz="2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HK" altLang="en-US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用比喻的目的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7888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HK" altLang="en-US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可</a:t>
                      </a:r>
                      <a:r>
                        <a:rPr lang="en-US" altLang="zh-HK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4:13-20</a:t>
                      </a:r>
                      <a:endParaRPr lang="zh-HK" altLang="en-US" sz="2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TW" altLang="en-US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解明撒種的比喻</a:t>
                      </a:r>
                      <a:endParaRPr lang="zh-HK" altLang="en-US" sz="2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4136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zh-HK" alt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可</a:t>
                      </a:r>
                      <a:r>
                        <a:rPr kumimoji="0" lang="en-US" altLang="zh-HK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4:21-23</a:t>
                      </a:r>
                      <a:endParaRPr lang="zh-HK" altLang="en-US" sz="2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TW" altLang="en-US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比喻：</a:t>
                      </a:r>
                      <a:r>
                        <a:rPr lang="zh-HK" altLang="en-US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斗底下的燈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47076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HK" alt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可</a:t>
                      </a:r>
                      <a:r>
                        <a:rPr kumimoji="0" lang="en-US" altLang="zh-HK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4:24-25</a:t>
                      </a:r>
                      <a:endParaRPr kumimoji="0" lang="zh-HK" altLang="en-US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zh-TW" alt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  比喻：量器</a:t>
                      </a:r>
                      <a:endParaRPr lang="zh-HK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23879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zh-HK" alt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可</a:t>
                      </a:r>
                      <a:r>
                        <a:rPr kumimoji="0" lang="en-US" altLang="zh-HK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4:26-29</a:t>
                      </a:r>
                      <a:endParaRPr lang="zh-HK" altLang="en-US" sz="2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TW" altLang="en-US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比喻：種子長大</a:t>
                      </a:r>
                      <a:endParaRPr lang="zh-HK" altLang="en-US" sz="2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62325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zh-HK" alt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可</a:t>
                      </a:r>
                      <a:r>
                        <a:rPr kumimoji="0" lang="en-US" altLang="zh-HK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4:30-32</a:t>
                      </a:r>
                      <a:endParaRPr lang="zh-HK" altLang="en-US" sz="2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TW" altLang="en-US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比喻：芥菜種</a:t>
                      </a:r>
                      <a:endParaRPr lang="zh-HK" altLang="en-US" sz="2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8269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zh-HK" alt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可</a:t>
                      </a:r>
                      <a:r>
                        <a:rPr kumimoji="0" lang="en-US" altLang="zh-HK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4:33-34</a:t>
                      </a:r>
                      <a:endParaRPr lang="zh-HK" altLang="en-US" sz="2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TW" altLang="en-US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耶穌用比喻講道</a:t>
                      </a:r>
                      <a:endParaRPr lang="zh-HK" altLang="en-US" sz="2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37496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zh-HK" alt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可</a:t>
                      </a:r>
                      <a:r>
                        <a:rPr kumimoji="0" lang="en-US" altLang="zh-HK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4:35-41</a:t>
                      </a:r>
                      <a:endParaRPr lang="zh-HK" altLang="en-US" sz="2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HK" altLang="en-US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altLang="en-US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神蹟：</a:t>
                      </a:r>
                      <a:r>
                        <a:rPr lang="zh-HK" altLang="en-US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平靜風和海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1254321"/>
                  </a:ext>
                </a:extLst>
              </a:tr>
              <a:tr h="54229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可</a:t>
                      </a:r>
                      <a:r>
                        <a:rPr lang="en-US" altLang="zh-TW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5:1 – 20</a:t>
                      </a:r>
                      <a:endParaRPr lang="zh-HK" altLang="en-US" sz="2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HK" altLang="en-US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altLang="en-US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神蹟：</a:t>
                      </a:r>
                      <a:r>
                        <a:rPr lang="zh-HK" altLang="en-US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治好格拉森被鬼附的人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3353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可</a:t>
                      </a:r>
                      <a:r>
                        <a:rPr lang="en-US" altLang="zh-TW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5:21-43</a:t>
                      </a:r>
                      <a:endParaRPr lang="zh-HK" altLang="en-US" sz="2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TW" altLang="en-US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神蹟：睚魯的女兒和血漏的女人</a:t>
                      </a:r>
                      <a:endParaRPr lang="zh-HK" altLang="en-US" sz="2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76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3210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CA3A1A8-09D6-E358-90AF-EA50FF06B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166" y="637426"/>
            <a:ext cx="3419856" cy="5045093"/>
          </a:xfrm>
        </p:spPr>
        <p:txBody>
          <a:bodyPr anchor="ctr">
            <a:normAutofit/>
          </a:bodyPr>
          <a:lstStyle/>
          <a:p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耶穌的服侍</a:t>
            </a:r>
            <a:endParaRPr lang="zh-HK" altLang="en-US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A6A21009-61B6-A00C-2CA4-D0A144884E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166" y="1690115"/>
            <a:ext cx="3109514" cy="824485"/>
          </a:xfrm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馬可福音</a:t>
            </a:r>
            <a:endParaRPr lang="en-US" altLang="zh-TW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HK" altLang="en-US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D9B57FD-7257-B944-9B61-2763EC17C0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243873"/>
              </p:ext>
            </p:extLst>
          </p:nvPr>
        </p:nvGraphicFramePr>
        <p:xfrm>
          <a:off x="3520441" y="502920"/>
          <a:ext cx="8486393" cy="5179599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80059">
                  <a:extLst>
                    <a:ext uri="{9D8B030D-6E8A-4147-A177-3AD203B41FA5}">
                      <a16:colId xmlns:a16="http://schemas.microsoft.com/office/drawing/2014/main" val="3592373713"/>
                    </a:ext>
                  </a:extLst>
                </a:gridCol>
                <a:gridCol w="4206240">
                  <a:extLst>
                    <a:ext uri="{9D8B030D-6E8A-4147-A177-3AD203B41FA5}">
                      <a16:colId xmlns:a16="http://schemas.microsoft.com/office/drawing/2014/main" val="2937672793"/>
                    </a:ext>
                  </a:extLst>
                </a:gridCol>
                <a:gridCol w="662940">
                  <a:extLst>
                    <a:ext uri="{9D8B030D-6E8A-4147-A177-3AD203B41FA5}">
                      <a16:colId xmlns:a16="http://schemas.microsoft.com/office/drawing/2014/main" val="3115857437"/>
                    </a:ext>
                  </a:extLst>
                </a:gridCol>
                <a:gridCol w="3137154">
                  <a:extLst>
                    <a:ext uri="{9D8B030D-6E8A-4147-A177-3AD203B41FA5}">
                      <a16:colId xmlns:a16="http://schemas.microsoft.com/office/drawing/2014/main" val="3111088840"/>
                    </a:ext>
                  </a:extLst>
                </a:gridCol>
              </a:tblGrid>
              <a:tr h="503718">
                <a:tc>
                  <a:txBody>
                    <a:bodyPr/>
                    <a:lstStyle/>
                    <a:p>
                      <a:endParaRPr lang="zh-HK" altLang="en-US" sz="1800" b="1">
                        <a:solidFill>
                          <a:schemeClr val="tx1"/>
                        </a:solidFill>
                      </a:endParaRPr>
                    </a:p>
                  </a:txBody>
                  <a:tcPr marL="76432" marR="76432" marT="38216" marB="38216"/>
                </a:tc>
                <a:tc>
                  <a:txBody>
                    <a:bodyPr/>
                    <a:lstStyle/>
                    <a:p>
                      <a:endParaRPr lang="zh-HK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76432" marR="76432" marT="38216" marB="38216"/>
                </a:tc>
                <a:tc>
                  <a:txBody>
                    <a:bodyPr/>
                    <a:lstStyle/>
                    <a:p>
                      <a:endParaRPr lang="zh-HK" altLang="en-US" sz="1800" b="1">
                        <a:solidFill>
                          <a:schemeClr val="tx1"/>
                        </a:solidFill>
                      </a:endParaRPr>
                    </a:p>
                  </a:txBody>
                  <a:tcPr marL="76432" marR="76432" marT="38216" marB="38216"/>
                </a:tc>
                <a:tc>
                  <a:txBody>
                    <a:bodyPr/>
                    <a:lstStyle/>
                    <a:p>
                      <a:endParaRPr lang="zh-HK" altLang="en-US" sz="1800" b="1">
                        <a:solidFill>
                          <a:schemeClr val="tx1"/>
                        </a:solidFill>
                      </a:endParaRPr>
                    </a:p>
                  </a:txBody>
                  <a:tcPr marL="76432" marR="76432" marT="38216" marB="38216"/>
                </a:tc>
                <a:extLst>
                  <a:ext uri="{0D108BD9-81ED-4DB2-BD59-A6C34878D82A}">
                    <a16:rowId xmlns:a16="http://schemas.microsoft.com/office/drawing/2014/main" val="1336513767"/>
                  </a:ext>
                </a:extLst>
              </a:tr>
              <a:tr h="510435">
                <a:tc>
                  <a:txBody>
                    <a:bodyPr/>
                    <a:lstStyle/>
                    <a:p>
                      <a:r>
                        <a:rPr lang="en-US" sz="2800" b="1" kern="1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zh-TW" sz="3200" b="1" i="0" kern="100" dirty="0">
                        <a:solidFill>
                          <a:schemeClr val="tx1"/>
                        </a:solidFill>
                        <a:effectLst/>
                        <a:latin typeface="Heiti TC Light" panose="02000000000000000000" pitchFamily="2" charset="-128"/>
                        <a:ea typeface="Heiti TC Light" panose="02000000000000000000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57324" marR="57324" marT="0" marB="0" anchor="ctr"/>
                </a:tc>
                <a:tc>
                  <a:txBody>
                    <a:bodyPr/>
                    <a:lstStyle/>
                    <a:p>
                      <a:r>
                        <a:rPr lang="zh-TW" sz="2800" b="1" kern="100" dirty="0">
                          <a:solidFill>
                            <a:schemeClr val="tx1"/>
                          </a:solidFill>
                          <a:effectLst/>
                        </a:rPr>
                        <a:t>服侍的核心</a:t>
                      </a:r>
                      <a:endParaRPr lang="zh-TW" sz="3200" b="1" i="0" kern="100" dirty="0">
                        <a:solidFill>
                          <a:schemeClr val="tx1"/>
                        </a:solidFill>
                        <a:effectLst/>
                        <a:latin typeface="Heiti TC Light" panose="02000000000000000000" pitchFamily="2" charset="-128"/>
                        <a:ea typeface="Heiti TC Light" panose="02000000000000000000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57324" marR="57324" marT="0" marB="0" anchor="ctr"/>
                </a:tc>
                <a:tc>
                  <a:txBody>
                    <a:bodyPr/>
                    <a:lstStyle/>
                    <a:p>
                      <a:r>
                        <a:rPr lang="en-US" sz="2800" b="1" kern="1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zh-TW" sz="3200" b="1" i="0" kern="100" dirty="0">
                        <a:solidFill>
                          <a:schemeClr val="tx1"/>
                        </a:solidFill>
                        <a:effectLst/>
                        <a:latin typeface="Heiti TC Light" panose="02000000000000000000" pitchFamily="2" charset="-128"/>
                        <a:ea typeface="Heiti TC Light" panose="02000000000000000000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57324" marR="57324" marT="0" marB="0" anchor="ctr"/>
                </a:tc>
                <a:tc>
                  <a:txBody>
                    <a:bodyPr/>
                    <a:lstStyle/>
                    <a:p>
                      <a:r>
                        <a:rPr lang="zh-TW" sz="2800" b="1" kern="100" dirty="0">
                          <a:solidFill>
                            <a:schemeClr val="tx1"/>
                          </a:solidFill>
                          <a:effectLst/>
                        </a:rPr>
                        <a:t>心盲怎能服侍？</a:t>
                      </a:r>
                      <a:endParaRPr lang="zh-TW" sz="3200" b="1" i="0" kern="100" dirty="0">
                        <a:solidFill>
                          <a:schemeClr val="tx1"/>
                        </a:solidFill>
                        <a:effectLst/>
                        <a:latin typeface="Heiti TC Light" panose="02000000000000000000" pitchFamily="2" charset="-128"/>
                        <a:ea typeface="Heiti TC Light" panose="02000000000000000000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57324" marR="57324" marT="0" marB="0" anchor="ctr"/>
                </a:tc>
                <a:extLst>
                  <a:ext uri="{0D108BD9-81ED-4DB2-BD59-A6C34878D82A}">
                    <a16:rowId xmlns:a16="http://schemas.microsoft.com/office/drawing/2014/main" val="4072128091"/>
                  </a:ext>
                </a:extLst>
              </a:tr>
              <a:tr h="510435">
                <a:tc>
                  <a:txBody>
                    <a:bodyPr/>
                    <a:lstStyle/>
                    <a:p>
                      <a:r>
                        <a:rPr lang="en-US" sz="2800" b="1" kern="1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zh-TW" sz="3200" b="1" i="0" kern="100" dirty="0">
                        <a:solidFill>
                          <a:schemeClr val="tx1"/>
                        </a:solidFill>
                        <a:effectLst/>
                        <a:latin typeface="Heiti TC Light" panose="02000000000000000000" pitchFamily="2" charset="-128"/>
                        <a:ea typeface="Heiti TC Light" panose="02000000000000000000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57324" marR="57324" marT="0" marB="0" anchor="ctr"/>
                </a:tc>
                <a:tc>
                  <a:txBody>
                    <a:bodyPr/>
                    <a:lstStyle/>
                    <a:p>
                      <a:r>
                        <a:rPr lang="zh-TW" sz="2800" b="1" kern="100" dirty="0">
                          <a:solidFill>
                            <a:schemeClr val="tx1"/>
                          </a:solidFill>
                          <a:effectLst/>
                        </a:rPr>
                        <a:t>服侍的展開</a:t>
                      </a:r>
                      <a:endParaRPr lang="zh-TW" sz="3200" b="1" i="0" kern="100" dirty="0">
                        <a:solidFill>
                          <a:schemeClr val="tx1"/>
                        </a:solidFill>
                        <a:effectLst/>
                        <a:latin typeface="Heiti TC Light" panose="02000000000000000000" pitchFamily="2" charset="-128"/>
                        <a:ea typeface="Heiti TC Light" panose="02000000000000000000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57324" marR="57324" marT="0" marB="0" anchor="ctr"/>
                </a:tc>
                <a:tc>
                  <a:txBody>
                    <a:bodyPr/>
                    <a:lstStyle/>
                    <a:p>
                      <a:r>
                        <a:rPr lang="en-US" sz="2800" b="1" kern="1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zh-TW" sz="3200" b="1" i="0" kern="100" dirty="0">
                        <a:solidFill>
                          <a:schemeClr val="tx1"/>
                        </a:solidFill>
                        <a:effectLst/>
                        <a:latin typeface="Heiti TC Light" panose="02000000000000000000" pitchFamily="2" charset="-128"/>
                        <a:ea typeface="Heiti TC Light" panose="02000000000000000000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57324" marR="57324" marT="0" marB="0" anchor="ctr"/>
                </a:tc>
                <a:tc>
                  <a:txBody>
                    <a:bodyPr/>
                    <a:lstStyle/>
                    <a:p>
                      <a:r>
                        <a:rPr lang="zh-TW" sz="2800" b="1" kern="100" dirty="0">
                          <a:solidFill>
                            <a:schemeClr val="tx1"/>
                          </a:solidFill>
                          <a:effectLst/>
                        </a:rPr>
                        <a:t>服侍的正確焦點</a:t>
                      </a:r>
                      <a:endParaRPr lang="zh-TW" sz="3200" b="1" i="0" kern="100" dirty="0">
                        <a:solidFill>
                          <a:schemeClr val="tx1"/>
                        </a:solidFill>
                        <a:effectLst/>
                        <a:latin typeface="Heiti TC Light" panose="02000000000000000000" pitchFamily="2" charset="-128"/>
                        <a:ea typeface="Heiti TC Light" panose="02000000000000000000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57324" marR="57324" marT="0" marB="0" anchor="ctr"/>
                </a:tc>
                <a:extLst>
                  <a:ext uri="{0D108BD9-81ED-4DB2-BD59-A6C34878D82A}">
                    <a16:rowId xmlns:a16="http://schemas.microsoft.com/office/drawing/2014/main" val="1360517872"/>
                  </a:ext>
                </a:extLst>
              </a:tr>
              <a:tr h="510435">
                <a:tc>
                  <a:txBody>
                    <a:bodyPr/>
                    <a:lstStyle/>
                    <a:p>
                      <a:r>
                        <a:rPr lang="en-US" sz="2800" b="1" kern="1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zh-TW" sz="3200" b="1" i="0" kern="100" dirty="0">
                        <a:solidFill>
                          <a:schemeClr val="tx1"/>
                        </a:solidFill>
                        <a:effectLst/>
                        <a:latin typeface="Heiti TC Light" panose="02000000000000000000" pitchFamily="2" charset="-128"/>
                        <a:ea typeface="Heiti TC Light" panose="02000000000000000000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57324" marR="57324" marT="0" marB="0" anchor="ctr"/>
                </a:tc>
                <a:tc>
                  <a:txBody>
                    <a:bodyPr/>
                    <a:lstStyle/>
                    <a:p>
                      <a:r>
                        <a:rPr lang="zh-TW" sz="2800" b="1" kern="100" dirty="0">
                          <a:solidFill>
                            <a:schemeClr val="tx1"/>
                          </a:solidFill>
                          <a:effectLst/>
                        </a:rPr>
                        <a:t>引來爭議的服侍</a:t>
                      </a:r>
                      <a:endParaRPr lang="zh-TW" sz="3200" b="1" i="0" kern="100" dirty="0">
                        <a:solidFill>
                          <a:schemeClr val="tx1"/>
                        </a:solidFill>
                        <a:effectLst/>
                        <a:latin typeface="Heiti TC Light" panose="02000000000000000000" pitchFamily="2" charset="-128"/>
                        <a:ea typeface="Heiti TC Light" panose="02000000000000000000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57324" marR="57324" marT="0" marB="0" anchor="ctr"/>
                </a:tc>
                <a:tc>
                  <a:txBody>
                    <a:bodyPr/>
                    <a:lstStyle/>
                    <a:p>
                      <a:r>
                        <a:rPr lang="en-US" sz="2800" b="1" kern="10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zh-TW" sz="3200" b="1" i="0" kern="100" dirty="0">
                        <a:solidFill>
                          <a:schemeClr val="tx1"/>
                        </a:solidFill>
                        <a:effectLst/>
                        <a:latin typeface="Heiti TC Light" panose="02000000000000000000" pitchFamily="2" charset="-128"/>
                        <a:ea typeface="Heiti TC Light" panose="02000000000000000000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57324" marR="57324" marT="0" marB="0" anchor="ctr"/>
                </a:tc>
                <a:tc>
                  <a:txBody>
                    <a:bodyPr/>
                    <a:lstStyle/>
                    <a:p>
                      <a:r>
                        <a:rPr lang="zh-TW" sz="2800" b="1" kern="100" dirty="0">
                          <a:solidFill>
                            <a:schemeClr val="tx1"/>
                          </a:solidFill>
                          <a:effectLst/>
                        </a:rPr>
                        <a:t>以清潔的心服侍</a:t>
                      </a:r>
                      <a:endParaRPr lang="zh-TW" sz="3200" b="1" i="0" kern="100" dirty="0">
                        <a:solidFill>
                          <a:schemeClr val="tx1"/>
                        </a:solidFill>
                        <a:effectLst/>
                        <a:latin typeface="Heiti TC Light" panose="02000000000000000000" pitchFamily="2" charset="-128"/>
                        <a:ea typeface="Heiti TC Light" panose="02000000000000000000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57324" marR="57324" marT="0" marB="0" anchor="ctr"/>
                </a:tc>
                <a:extLst>
                  <a:ext uri="{0D108BD9-81ED-4DB2-BD59-A6C34878D82A}">
                    <a16:rowId xmlns:a16="http://schemas.microsoft.com/office/drawing/2014/main" val="1842670567"/>
                  </a:ext>
                </a:extLst>
              </a:tr>
              <a:tr h="707902">
                <a:tc>
                  <a:txBody>
                    <a:bodyPr/>
                    <a:lstStyle/>
                    <a:p>
                      <a:r>
                        <a:rPr lang="en-US" sz="4000" b="1" kern="1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zh-TW" sz="4400" b="1" i="0" kern="100" dirty="0">
                        <a:solidFill>
                          <a:schemeClr val="tx1"/>
                        </a:solidFill>
                        <a:effectLst/>
                        <a:latin typeface="Heiti TC Light" panose="02000000000000000000" pitchFamily="2" charset="-128"/>
                        <a:ea typeface="Heiti TC Light" panose="02000000000000000000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57324" marR="57324" marT="0" marB="0" anchor="ctr"/>
                </a:tc>
                <a:tc>
                  <a:txBody>
                    <a:bodyPr/>
                    <a:lstStyle/>
                    <a:p>
                      <a:r>
                        <a:rPr lang="zh-TW" sz="4000" b="1" kern="100" dirty="0">
                          <a:solidFill>
                            <a:schemeClr val="tx1"/>
                          </a:solidFill>
                          <a:effectLst/>
                        </a:rPr>
                        <a:t>呼召門徒的服侍 </a:t>
                      </a:r>
                      <a:endParaRPr lang="zh-TW" sz="4400" b="1" i="0" kern="100" dirty="0">
                        <a:solidFill>
                          <a:schemeClr val="tx1"/>
                        </a:solidFill>
                        <a:effectLst/>
                        <a:latin typeface="Heiti TC Light" panose="02000000000000000000" pitchFamily="2" charset="-128"/>
                        <a:ea typeface="Heiti TC Light" panose="02000000000000000000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57324" marR="57324" marT="0" marB="0" anchor="ctr"/>
                </a:tc>
                <a:tc>
                  <a:txBody>
                    <a:bodyPr/>
                    <a:lstStyle/>
                    <a:p>
                      <a:r>
                        <a:rPr lang="en-US" sz="2800" b="1" kern="100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zh-TW" sz="3200" b="1" i="0" kern="100" dirty="0">
                        <a:solidFill>
                          <a:schemeClr val="tx1"/>
                        </a:solidFill>
                        <a:effectLst/>
                        <a:latin typeface="Heiti TC Light" panose="02000000000000000000" pitchFamily="2" charset="-128"/>
                        <a:ea typeface="Heiti TC Light" panose="02000000000000000000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57324" marR="57324" marT="0" marB="0" anchor="ctr"/>
                </a:tc>
                <a:tc>
                  <a:txBody>
                    <a:bodyPr/>
                    <a:lstStyle/>
                    <a:p>
                      <a:r>
                        <a:rPr lang="zh-TW" sz="2800" b="1" kern="100" dirty="0">
                          <a:solidFill>
                            <a:schemeClr val="tx1"/>
                          </a:solidFill>
                          <a:effectLst/>
                        </a:rPr>
                        <a:t>在挑戰中服侍</a:t>
                      </a:r>
                      <a:endParaRPr lang="zh-TW" sz="3200" b="1" i="0" kern="100" dirty="0">
                        <a:solidFill>
                          <a:schemeClr val="tx1"/>
                        </a:solidFill>
                        <a:effectLst/>
                        <a:latin typeface="Heiti TC Light" panose="02000000000000000000" pitchFamily="2" charset="-128"/>
                        <a:ea typeface="Heiti TC Light" panose="02000000000000000000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57324" marR="57324" marT="0" marB="0" anchor="ctr"/>
                </a:tc>
                <a:extLst>
                  <a:ext uri="{0D108BD9-81ED-4DB2-BD59-A6C34878D82A}">
                    <a16:rowId xmlns:a16="http://schemas.microsoft.com/office/drawing/2014/main" val="3860068819"/>
                  </a:ext>
                </a:extLst>
              </a:tr>
              <a:tr h="707902">
                <a:tc>
                  <a:txBody>
                    <a:bodyPr/>
                    <a:lstStyle/>
                    <a:p>
                      <a:r>
                        <a:rPr lang="en-US" sz="4000" b="1" kern="1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zh-TW" sz="4400" b="1" i="0" kern="100" dirty="0">
                        <a:solidFill>
                          <a:schemeClr val="tx1"/>
                        </a:solidFill>
                        <a:effectLst/>
                        <a:latin typeface="Heiti TC Light" panose="02000000000000000000" pitchFamily="2" charset="-128"/>
                        <a:ea typeface="Heiti TC Light" panose="02000000000000000000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57324" marR="57324" marT="0" marB="0" anchor="ctr"/>
                </a:tc>
                <a:tc>
                  <a:txBody>
                    <a:bodyPr/>
                    <a:lstStyle/>
                    <a:p>
                      <a:r>
                        <a:rPr lang="zh-TW" sz="4000" b="1" kern="100" dirty="0">
                          <a:solidFill>
                            <a:schemeClr val="tx1"/>
                          </a:solidFill>
                          <a:effectLst/>
                        </a:rPr>
                        <a:t>裝備門徒的服侍 </a:t>
                      </a:r>
                      <a:endParaRPr lang="zh-TW" sz="4400" b="1" i="0" kern="100" dirty="0">
                        <a:solidFill>
                          <a:schemeClr val="tx1"/>
                        </a:solidFill>
                        <a:effectLst/>
                        <a:latin typeface="Heiti TC Light" panose="02000000000000000000" pitchFamily="2" charset="-128"/>
                        <a:ea typeface="Heiti TC Light" panose="02000000000000000000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57324" marR="57324" marT="0" marB="0" anchor="ctr"/>
                </a:tc>
                <a:tc>
                  <a:txBody>
                    <a:bodyPr/>
                    <a:lstStyle/>
                    <a:p>
                      <a:r>
                        <a:rPr lang="en-US" sz="2800" b="1" kern="10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zh-TW" sz="3200" b="1" i="0" kern="100">
                        <a:solidFill>
                          <a:schemeClr val="tx1"/>
                        </a:solidFill>
                        <a:effectLst/>
                        <a:latin typeface="Heiti TC Light" panose="02000000000000000000" pitchFamily="2" charset="-128"/>
                        <a:ea typeface="Heiti TC Light" panose="02000000000000000000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57324" marR="57324" marT="0" marB="0" anchor="ctr"/>
                </a:tc>
                <a:tc>
                  <a:txBody>
                    <a:bodyPr/>
                    <a:lstStyle/>
                    <a:p>
                      <a:r>
                        <a:rPr lang="zh-TW" sz="2800" b="1" kern="100" dirty="0">
                          <a:solidFill>
                            <a:schemeClr val="tx1"/>
                          </a:solidFill>
                          <a:effectLst/>
                        </a:rPr>
                        <a:t>至死忠心的服侍</a:t>
                      </a:r>
                      <a:endParaRPr lang="zh-TW" sz="3200" b="1" i="0" kern="100" dirty="0">
                        <a:solidFill>
                          <a:schemeClr val="tx1"/>
                        </a:solidFill>
                        <a:effectLst/>
                        <a:latin typeface="Heiti TC Light" panose="02000000000000000000" pitchFamily="2" charset="-128"/>
                        <a:ea typeface="Heiti TC Light" panose="02000000000000000000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57324" marR="57324" marT="0" marB="0" anchor="ctr"/>
                </a:tc>
                <a:extLst>
                  <a:ext uri="{0D108BD9-81ED-4DB2-BD59-A6C34878D82A}">
                    <a16:rowId xmlns:a16="http://schemas.microsoft.com/office/drawing/2014/main" val="3485336634"/>
                  </a:ext>
                </a:extLst>
              </a:tr>
              <a:tr h="707902">
                <a:tc>
                  <a:txBody>
                    <a:bodyPr/>
                    <a:lstStyle/>
                    <a:p>
                      <a:r>
                        <a:rPr lang="en-US" sz="4000" b="1" kern="1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zh-TW" sz="4400" b="1" i="0" kern="100" dirty="0">
                        <a:solidFill>
                          <a:schemeClr val="tx1"/>
                        </a:solidFill>
                        <a:effectLst/>
                        <a:latin typeface="Heiti TC Light" panose="02000000000000000000" pitchFamily="2" charset="-128"/>
                        <a:ea typeface="Heiti TC Light" panose="02000000000000000000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57324" marR="57324" marT="0" marB="0" anchor="ctr"/>
                </a:tc>
                <a:tc>
                  <a:txBody>
                    <a:bodyPr/>
                    <a:lstStyle/>
                    <a:p>
                      <a:r>
                        <a:rPr lang="zh-TW" sz="4000" b="1" kern="100" dirty="0">
                          <a:solidFill>
                            <a:schemeClr val="tx1"/>
                          </a:solidFill>
                          <a:effectLst/>
                        </a:rPr>
                        <a:t>差遺門徒的服侍</a:t>
                      </a:r>
                      <a:endParaRPr lang="zh-TW" sz="4400" b="1" i="0" kern="100" dirty="0">
                        <a:solidFill>
                          <a:schemeClr val="tx1"/>
                        </a:solidFill>
                        <a:effectLst/>
                        <a:latin typeface="Heiti TC Light" panose="02000000000000000000" pitchFamily="2" charset="-128"/>
                        <a:ea typeface="Heiti TC Light" panose="02000000000000000000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57324" marR="57324" marT="0" marB="0" anchor="ctr"/>
                </a:tc>
                <a:tc>
                  <a:txBody>
                    <a:bodyPr/>
                    <a:lstStyle/>
                    <a:p>
                      <a:r>
                        <a:rPr lang="en-US" sz="2800" b="1" kern="10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zh-TW" sz="3200" b="1" i="0" kern="100">
                        <a:solidFill>
                          <a:schemeClr val="tx1"/>
                        </a:solidFill>
                        <a:effectLst/>
                        <a:latin typeface="Heiti TC Light" panose="02000000000000000000" pitchFamily="2" charset="-128"/>
                        <a:ea typeface="Heiti TC Light" panose="02000000000000000000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57324" marR="57324" marT="0" marB="0" anchor="ctr"/>
                </a:tc>
                <a:tc>
                  <a:txBody>
                    <a:bodyPr/>
                    <a:lstStyle/>
                    <a:p>
                      <a:r>
                        <a:rPr lang="zh-TW" sz="2800" b="1" kern="100" dirty="0">
                          <a:solidFill>
                            <a:schemeClr val="tx1"/>
                          </a:solidFill>
                          <a:effectLst/>
                        </a:rPr>
                        <a:t>受苦的服侍</a:t>
                      </a:r>
                      <a:endParaRPr lang="zh-TW" sz="3200" b="1" i="0" kern="100" dirty="0">
                        <a:solidFill>
                          <a:schemeClr val="tx1"/>
                        </a:solidFill>
                        <a:effectLst/>
                        <a:latin typeface="Heiti TC Light" panose="02000000000000000000" pitchFamily="2" charset="-128"/>
                        <a:ea typeface="Heiti TC Light" panose="02000000000000000000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57324" marR="57324" marT="0" marB="0" anchor="ctr"/>
                </a:tc>
                <a:extLst>
                  <a:ext uri="{0D108BD9-81ED-4DB2-BD59-A6C34878D82A}">
                    <a16:rowId xmlns:a16="http://schemas.microsoft.com/office/drawing/2014/main" val="3331176351"/>
                  </a:ext>
                </a:extLst>
              </a:tr>
              <a:tr h="510435">
                <a:tc>
                  <a:txBody>
                    <a:bodyPr/>
                    <a:lstStyle/>
                    <a:p>
                      <a:r>
                        <a:rPr lang="en-US" sz="2800" b="1" kern="1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zh-TW" sz="3200" b="1" i="0" kern="100" dirty="0">
                        <a:solidFill>
                          <a:schemeClr val="tx1"/>
                        </a:solidFill>
                        <a:effectLst/>
                        <a:latin typeface="Heiti TC Light" panose="02000000000000000000" pitchFamily="2" charset="-128"/>
                        <a:ea typeface="Heiti TC Light" panose="02000000000000000000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57324" marR="57324" marT="0" marB="0" anchor="ctr"/>
                </a:tc>
                <a:tc>
                  <a:txBody>
                    <a:bodyPr/>
                    <a:lstStyle/>
                    <a:p>
                      <a:r>
                        <a:rPr lang="zh-TW" sz="2800" b="1" kern="100" dirty="0">
                          <a:solidFill>
                            <a:schemeClr val="tx1"/>
                          </a:solidFill>
                          <a:effectLst/>
                        </a:rPr>
                        <a:t>服侍的外在張力</a:t>
                      </a:r>
                      <a:endParaRPr lang="zh-TW" sz="3200" b="1" i="0" kern="100" dirty="0">
                        <a:solidFill>
                          <a:schemeClr val="tx1"/>
                        </a:solidFill>
                        <a:effectLst/>
                        <a:latin typeface="Heiti TC Light" panose="02000000000000000000" pitchFamily="2" charset="-128"/>
                        <a:ea typeface="Heiti TC Light" panose="02000000000000000000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57324" marR="57324" marT="0" marB="0" anchor="ctr"/>
                </a:tc>
                <a:tc>
                  <a:txBody>
                    <a:bodyPr/>
                    <a:lstStyle/>
                    <a:p>
                      <a:r>
                        <a:rPr lang="en-US" sz="2800" b="1" kern="100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zh-TW" sz="3200" b="1" i="0" kern="100" dirty="0">
                        <a:solidFill>
                          <a:schemeClr val="tx1"/>
                        </a:solidFill>
                        <a:effectLst/>
                        <a:latin typeface="Heiti TC Light" panose="02000000000000000000" pitchFamily="2" charset="-128"/>
                        <a:ea typeface="Heiti TC Light" panose="02000000000000000000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57324" marR="57324" marT="0" marB="0" anchor="ctr"/>
                </a:tc>
                <a:tc>
                  <a:txBody>
                    <a:bodyPr/>
                    <a:lstStyle/>
                    <a:p>
                      <a:r>
                        <a:rPr lang="zh-TW" sz="2800" b="1" kern="100" dirty="0">
                          <a:solidFill>
                            <a:schemeClr val="tx1"/>
                          </a:solidFill>
                          <a:effectLst/>
                        </a:rPr>
                        <a:t>服侍的高峰</a:t>
                      </a:r>
                      <a:endParaRPr lang="zh-TW" sz="3200" b="1" i="0" kern="100" dirty="0">
                        <a:solidFill>
                          <a:schemeClr val="tx1"/>
                        </a:solidFill>
                        <a:effectLst/>
                        <a:latin typeface="Heiti TC Light" panose="02000000000000000000" pitchFamily="2" charset="-128"/>
                        <a:ea typeface="Heiti TC Light" panose="02000000000000000000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57324" marR="57324" marT="0" marB="0" anchor="ctr"/>
                </a:tc>
                <a:extLst>
                  <a:ext uri="{0D108BD9-81ED-4DB2-BD59-A6C34878D82A}">
                    <a16:rowId xmlns:a16="http://schemas.microsoft.com/office/drawing/2014/main" val="4094669748"/>
                  </a:ext>
                </a:extLst>
              </a:tr>
              <a:tr h="510435">
                <a:tc>
                  <a:txBody>
                    <a:bodyPr/>
                    <a:lstStyle/>
                    <a:p>
                      <a:r>
                        <a:rPr lang="en-US" sz="2800" b="1" kern="1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zh-TW" sz="3200" b="1" i="0" kern="100">
                        <a:solidFill>
                          <a:schemeClr val="tx1"/>
                        </a:solidFill>
                        <a:effectLst/>
                        <a:latin typeface="Heiti TC Light" panose="02000000000000000000" pitchFamily="2" charset="-128"/>
                        <a:ea typeface="Heiti TC Light" panose="02000000000000000000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57324" marR="57324" marT="0" marB="0" anchor="ctr"/>
                </a:tc>
                <a:tc>
                  <a:txBody>
                    <a:bodyPr/>
                    <a:lstStyle/>
                    <a:p>
                      <a:r>
                        <a:rPr lang="zh-TW" sz="2800" b="1" kern="100" dirty="0">
                          <a:solidFill>
                            <a:schemeClr val="tx1"/>
                          </a:solidFill>
                          <a:effectLst/>
                        </a:rPr>
                        <a:t>服侍的內在張力</a:t>
                      </a:r>
                      <a:endParaRPr lang="zh-TW" sz="3200" b="1" i="0" kern="100" dirty="0">
                        <a:solidFill>
                          <a:schemeClr val="tx1"/>
                        </a:solidFill>
                        <a:effectLst/>
                        <a:latin typeface="Heiti TC Light" panose="02000000000000000000" pitchFamily="2" charset="-128"/>
                        <a:ea typeface="Heiti TC Light" panose="02000000000000000000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57324" marR="57324" marT="0" marB="0" anchor="ctr"/>
                </a:tc>
                <a:tc>
                  <a:txBody>
                    <a:bodyPr/>
                    <a:lstStyle/>
                    <a:p>
                      <a:r>
                        <a:rPr lang="en-US" sz="2800" b="1" kern="10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zh-TW" sz="3200" b="1" i="0" kern="100">
                        <a:solidFill>
                          <a:schemeClr val="tx1"/>
                        </a:solidFill>
                        <a:effectLst/>
                        <a:latin typeface="Heiti TC Light" panose="02000000000000000000" pitchFamily="2" charset="-128"/>
                        <a:ea typeface="Heiti TC Light" panose="02000000000000000000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57324" marR="57324" marT="0" marB="0" anchor="ctr"/>
                </a:tc>
                <a:tc>
                  <a:txBody>
                    <a:bodyPr/>
                    <a:lstStyle/>
                    <a:p>
                      <a:r>
                        <a:rPr lang="zh-TW" sz="2800" b="1" kern="100" dirty="0">
                          <a:solidFill>
                            <a:schemeClr val="tx1"/>
                          </a:solidFill>
                          <a:effectLst/>
                        </a:rPr>
                        <a:t>服侍的初心</a:t>
                      </a:r>
                      <a:endParaRPr lang="zh-TW" sz="3200" b="1" i="0" kern="100" dirty="0">
                        <a:solidFill>
                          <a:schemeClr val="tx1"/>
                        </a:solidFill>
                        <a:effectLst/>
                        <a:latin typeface="Heiti TC Light" panose="02000000000000000000" pitchFamily="2" charset="-128"/>
                        <a:ea typeface="Heiti TC Light" panose="02000000000000000000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57324" marR="57324" marT="0" marB="0" anchor="ctr"/>
                </a:tc>
                <a:extLst>
                  <a:ext uri="{0D108BD9-81ED-4DB2-BD59-A6C34878D82A}">
                    <a16:rowId xmlns:a16="http://schemas.microsoft.com/office/drawing/2014/main" val="12016895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87670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8008D4B6-43B8-0AD2-324A-B960C3F47B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7850542"/>
              </p:ext>
            </p:extLst>
          </p:nvPr>
        </p:nvGraphicFramePr>
        <p:xfrm>
          <a:off x="506730" y="628226"/>
          <a:ext cx="11132820" cy="605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3210">
                  <a:extLst>
                    <a:ext uri="{9D8B030D-6E8A-4147-A177-3AD203B41FA5}">
                      <a16:colId xmlns:a16="http://schemas.microsoft.com/office/drawing/2014/main" val="2391495354"/>
                    </a:ext>
                  </a:extLst>
                </a:gridCol>
                <a:gridCol w="3017520">
                  <a:extLst>
                    <a:ext uri="{9D8B030D-6E8A-4147-A177-3AD203B41FA5}">
                      <a16:colId xmlns:a16="http://schemas.microsoft.com/office/drawing/2014/main" val="768408290"/>
                    </a:ext>
                  </a:extLst>
                </a:gridCol>
                <a:gridCol w="2646045">
                  <a:extLst>
                    <a:ext uri="{9D8B030D-6E8A-4147-A177-3AD203B41FA5}">
                      <a16:colId xmlns:a16="http://schemas.microsoft.com/office/drawing/2014/main" val="2788961262"/>
                    </a:ext>
                  </a:extLst>
                </a:gridCol>
                <a:gridCol w="2646045">
                  <a:extLst>
                    <a:ext uri="{9D8B030D-6E8A-4147-A177-3AD203B41FA5}">
                      <a16:colId xmlns:a16="http://schemas.microsoft.com/office/drawing/2014/main" val="1579527380"/>
                    </a:ext>
                  </a:extLst>
                </a:gridCol>
              </a:tblGrid>
              <a:tr h="64367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平靜風和海</a:t>
                      </a:r>
                      <a:endParaRPr lang="en-US" altLang="zh-TW" sz="2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門徒命得救</a:t>
                      </a:r>
                      <a:endParaRPr lang="zh-HK" altLang="en-US" sz="2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趕出群鬼</a:t>
                      </a:r>
                      <a:endParaRPr lang="en-US" altLang="zh-TW" sz="2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被擄者得自由</a:t>
                      </a:r>
                      <a:endParaRPr lang="zh-HK" altLang="en-US" sz="2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血漏女人</a:t>
                      </a:r>
                      <a:endParaRPr lang="en-US" altLang="zh-TW" sz="2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得醫治</a:t>
                      </a:r>
                      <a:endParaRPr lang="zh-HK" altLang="en-US" sz="2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使睚魯女兒</a:t>
                      </a:r>
                      <a:endParaRPr lang="en-US" altLang="zh-TW" sz="2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死而復活</a:t>
                      </a:r>
                      <a:endParaRPr lang="zh-HK" altLang="en-US" sz="2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7597978"/>
                  </a:ext>
                </a:extLst>
              </a:tr>
              <a:tr h="643679"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我們快沒命了</a:t>
                      </a:r>
                      <a:r>
                        <a:rPr kumimoji="0" lang="en-US" altLang="zh-TW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…</a:t>
                      </a:r>
                    </a:p>
                    <a:p>
                      <a:pPr algn="ctr"/>
                      <a:r>
                        <a:rPr kumimoji="0" lang="zh-TW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為甚麼膽怯？</a:t>
                      </a:r>
                      <a:endParaRPr kumimoji="0" lang="en-US" altLang="zh-TW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ctr"/>
                      <a:r>
                        <a:rPr kumimoji="0" lang="zh-TW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你們還沒有信心嗎？</a:t>
                      </a:r>
                      <a:endParaRPr lang="zh-HK" altLang="en-US" sz="2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zh-TW" altLang="en-US" sz="24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被一群污鬼附著的人從墳塋裏出來，耶穌憐憫他，拯救他重獲新生。</a:t>
                      </a:r>
                      <a:endParaRPr kumimoji="0" lang="zh-HK" altLang="en-US" sz="2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zh-TW" altLang="en-US" sz="24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患</a:t>
                      </a:r>
                      <a:r>
                        <a:rPr kumimoji="0" lang="en-US" altLang="zh-TW" sz="24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12</a:t>
                      </a:r>
                      <a:r>
                        <a:rPr kumimoji="0" lang="zh-TW" altLang="en-US" sz="24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年血漏的她花盡所有卻病更重她靜靜地在人群中摸耶穌的衣裳。</a:t>
                      </a:r>
                      <a:endParaRPr kumimoji="0" lang="zh-HK" altLang="en-US" sz="2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TW" altLang="en-US" sz="2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睚魯</a:t>
                      </a:r>
                      <a:r>
                        <a:rPr lang="en-US" altLang="zh-TW" sz="2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2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管會堂</a:t>
                      </a:r>
                      <a:r>
                        <a:rPr lang="en-US" altLang="zh-TW" sz="2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2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俯伏求耶穌救他快死的女兒。耶穌去到她已死了！</a:t>
                      </a:r>
                      <a:endParaRPr lang="zh-HK" altLang="en-US" sz="2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6942338"/>
                  </a:ext>
                </a:extLst>
              </a:tr>
              <a:tr h="643679"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他們就非常懼怕，彼此說：「這到底是誰？連風和海都聽從他。」</a:t>
                      </a:r>
                      <a:endParaRPr kumimoji="0" lang="zh-HK" altLang="en-US" sz="2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just"/>
                      <a:r>
                        <a:rPr kumimoji="0" lang="zh-TW" altLang="en-US" sz="24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耶穌驅趕下，污鬼就出來，進入豬裏去。於是那群豬闖下山崖投在海裏，淹死了。</a:t>
                      </a:r>
                      <a:endParaRPr kumimoji="0" lang="zh-HK" altLang="en-US" sz="2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TW" altLang="en-US" sz="2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「</a:t>
                      </a:r>
                      <a:r>
                        <a:rPr lang="zh-TW" altLang="en-US" sz="24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女兒，你的信救了你，平平安安地回去吧！你的災病痊癒了。」</a:t>
                      </a:r>
                      <a:endParaRPr lang="zh-HK" altLang="en-US" sz="2400" b="1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TW" altLang="en-US" sz="2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耶穌說她只是睡了而遭眾人</a:t>
                      </a:r>
                      <a:r>
                        <a:rPr lang="zh-HK" altLang="en-US" sz="24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嗤</a:t>
                      </a:r>
                      <a:r>
                        <a:rPr lang="zh-TW" altLang="en-US" sz="2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笑，耶穌使女孩活過來，叫人大大驚奇。</a:t>
                      </a:r>
                      <a:endParaRPr lang="zh-HK" altLang="en-US" sz="2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750586"/>
                  </a:ext>
                </a:extLst>
              </a:tr>
              <a:tr h="643679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2400" b="1" u="sng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大自然聽命於主</a:t>
                      </a:r>
                      <a:endParaRPr lang="en-US" altLang="zh-TW" sz="2400" b="1" u="sng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sz="2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門徒信心大增：</a:t>
                      </a:r>
                      <a:endParaRPr lang="en-US" altLang="zh-TW" sz="2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sz="2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靠主可勝大小風浪</a:t>
                      </a:r>
                      <a:endParaRPr lang="en-US" altLang="zh-TW" sz="2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sz="2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支取力量服侍群眾</a:t>
                      </a:r>
                      <a:endParaRPr lang="zh-HK" altLang="en-US" sz="2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400" b="1" u="sng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權能勝群魔</a:t>
                      </a:r>
                      <a:endParaRPr lang="en-US" altLang="zh-TW" sz="2400" b="1" u="sng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2400" b="1" u="sng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恩及邊沿人</a:t>
                      </a:r>
                      <a:endParaRPr lang="en-US" altLang="zh-TW" sz="2400" b="1" u="sng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just"/>
                      <a:r>
                        <a:rPr lang="zh-TW" altLang="en-US" sz="2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那人回復正常，受差到親屬去，傳揚耶穌在他身上所作的大事</a:t>
                      </a:r>
                      <a:endParaRPr lang="zh-HK" altLang="en-US" sz="2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zh-TW" altLang="en-US" sz="2400" b="1" u="sng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憑信</a:t>
                      </a:r>
                      <a:r>
                        <a:rPr lang="en-US" altLang="zh-TW" sz="2400" b="1" u="sng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-</a:t>
                      </a:r>
                      <a:r>
                        <a:rPr lang="zh-TW" altLang="en-US" sz="2400" b="1" u="sng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身心得醫治</a:t>
                      </a:r>
                      <a:endParaRPr lang="en-US" altLang="zh-TW" sz="2400" b="1" u="sng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ctr"/>
                      <a:r>
                        <a:rPr lang="zh-TW" altLang="en-US" sz="2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她得康復、除去多年不潔、可與人交往、可進聖殿敬拜</a:t>
                      </a:r>
                      <a:endParaRPr lang="zh-HK" altLang="en-US" sz="2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權能勝死亡</a:t>
                      </a:r>
                      <a:endParaRPr lang="en-US" altLang="zh-TW" sz="2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sz="2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門徒驚訝不已</a:t>
                      </a:r>
                      <a:endParaRPr lang="zh-HK" altLang="en-US" sz="2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407615"/>
                  </a:ext>
                </a:extLst>
              </a:tr>
            </a:tbl>
          </a:graphicData>
        </a:graphic>
      </p:graphicFrame>
      <p:sp>
        <p:nvSpPr>
          <p:cNvPr id="3" name="文字方塊 2">
            <a:extLst>
              <a:ext uri="{FF2B5EF4-FFF2-40B4-BE49-F238E27FC236}">
                <a16:creationId xmlns:a16="http://schemas.microsoft.com/office/drawing/2014/main" id="{C8394650-DCD7-1996-70B5-42FFA141CE7D}"/>
              </a:ext>
            </a:extLst>
          </p:cNvPr>
          <p:cNvSpPr txBox="1"/>
          <p:nvPr/>
        </p:nvSpPr>
        <p:spPr>
          <a:xfrm>
            <a:off x="2080260" y="73335"/>
            <a:ext cx="77838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裝備門徒的服侍：恩慈與權能</a:t>
            </a:r>
            <a:endParaRPr lang="zh-HK" altLang="en-US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77462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000">
              <a:schemeClr val="accent1">
                <a:lumMod val="5000"/>
                <a:lumOff val="95000"/>
              </a:schemeClr>
            </a:gs>
            <a:gs pos="42000">
              <a:schemeClr val="bg1"/>
            </a:gs>
            <a:gs pos="64000">
              <a:schemeClr val="bg1"/>
            </a:gs>
            <a:gs pos="87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群組 7">
            <a:extLst>
              <a:ext uri="{FF2B5EF4-FFF2-40B4-BE49-F238E27FC236}">
                <a16:creationId xmlns:a16="http://schemas.microsoft.com/office/drawing/2014/main" id="{513A02E6-AFEF-ABF8-7D2C-9B29C5D5D2E7}"/>
              </a:ext>
            </a:extLst>
          </p:cNvPr>
          <p:cNvGrpSpPr/>
          <p:nvPr/>
        </p:nvGrpSpPr>
        <p:grpSpPr>
          <a:xfrm>
            <a:off x="2790614" y="2311469"/>
            <a:ext cx="6020730" cy="2252394"/>
            <a:chOff x="2710604" y="2105729"/>
            <a:chExt cx="6020730" cy="2252394"/>
          </a:xfrm>
        </p:grpSpPr>
        <p:sp>
          <p:nvSpPr>
            <p:cNvPr id="2" name="文字方塊 1">
              <a:extLst>
                <a:ext uri="{FF2B5EF4-FFF2-40B4-BE49-F238E27FC236}">
                  <a16:creationId xmlns:a16="http://schemas.microsoft.com/office/drawing/2014/main" id="{CB16F32E-13CE-2095-7EDB-3BD3DD600D2B}"/>
                </a:ext>
              </a:extLst>
            </p:cNvPr>
            <p:cNvSpPr txBox="1"/>
            <p:nvPr/>
          </p:nvSpPr>
          <p:spPr>
            <a:xfrm>
              <a:off x="6383955" y="2285691"/>
              <a:ext cx="2347379" cy="18238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64922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5680" i="0" u="none" strike="noStrike" kern="1200" normalizeH="0" baseline="0" noProof="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門徒的服侍</a:t>
              </a:r>
              <a:endParaRPr kumimoji="0" lang="zh-HK" altLang="en-US" sz="8000" i="0" u="none" strike="noStrike" kern="1200" normalizeH="0" baseline="0" noProof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3" name="文字方塊 2">
              <a:extLst>
                <a:ext uri="{FF2B5EF4-FFF2-40B4-BE49-F238E27FC236}">
                  <a16:creationId xmlns:a16="http://schemas.microsoft.com/office/drawing/2014/main" id="{2D3E3136-E46E-FFAE-DC7B-B0159A0D4418}"/>
                </a:ext>
              </a:extLst>
            </p:cNvPr>
            <p:cNvSpPr txBox="1"/>
            <p:nvPr/>
          </p:nvSpPr>
          <p:spPr>
            <a:xfrm>
              <a:off x="2710604" y="2105729"/>
              <a:ext cx="3947291" cy="2252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64922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14129" i="0" u="none" strike="noStrike" kern="1200" normalizeH="0" baseline="0" noProof="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裝備</a:t>
              </a:r>
              <a:endParaRPr kumimoji="0" lang="zh-HK" altLang="en-US" sz="19900" i="0" u="none" strike="noStrike" kern="1200" normalizeH="0" baseline="0" noProof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endParaRPr>
            </a:p>
          </p:txBody>
        </p:sp>
      </p:grpSp>
      <p:sp>
        <p:nvSpPr>
          <p:cNvPr id="4" name="文字方塊 3">
            <a:extLst>
              <a:ext uri="{FF2B5EF4-FFF2-40B4-BE49-F238E27FC236}">
                <a16:creationId xmlns:a16="http://schemas.microsoft.com/office/drawing/2014/main" id="{11A0F171-C2A3-C975-8D23-DA233E558899}"/>
              </a:ext>
            </a:extLst>
          </p:cNvPr>
          <p:cNvSpPr txBox="1"/>
          <p:nvPr/>
        </p:nvSpPr>
        <p:spPr>
          <a:xfrm>
            <a:off x="2857500" y="4346693"/>
            <a:ext cx="5873834" cy="1323439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釋放被擄者</a:t>
            </a:r>
            <a:endParaRPr kumimoji="0" lang="en-US" altLang="zh-TW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赦罪</a:t>
            </a:r>
            <a:r>
              <a:rPr kumimoji="0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/</a:t>
            </a: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治病</a:t>
            </a:r>
            <a:r>
              <a:rPr kumimoji="0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/</a:t>
            </a: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拯救</a:t>
            </a:r>
            <a:r>
              <a:rPr kumimoji="0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/</a:t>
            </a: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趕鬼</a:t>
            </a:r>
            <a:endParaRPr kumimoji="0" lang="en-US" altLang="zh-TW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D419231F-DE18-C504-484C-CFE09DFF7F1F}"/>
              </a:ext>
            </a:extLst>
          </p:cNvPr>
          <p:cNvSpPr txBox="1"/>
          <p:nvPr/>
        </p:nvSpPr>
        <p:spPr>
          <a:xfrm>
            <a:off x="2849880" y="1167992"/>
            <a:ext cx="5873834" cy="1323439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宣講天國奧秘</a:t>
            </a:r>
            <a:endParaRPr kumimoji="0" lang="en-US" altLang="zh-TW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以聖道餵養門徒</a:t>
            </a:r>
            <a:r>
              <a:rPr kumimoji="0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</a:t>
            </a:r>
            <a:endParaRPr kumimoji="0" lang="zh-HK" alt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FABD5056-8945-4A61-0A87-D1D7A43635E2}"/>
              </a:ext>
            </a:extLst>
          </p:cNvPr>
          <p:cNvSpPr txBox="1"/>
          <p:nvPr/>
        </p:nvSpPr>
        <p:spPr>
          <a:xfrm>
            <a:off x="2857500" y="5583347"/>
            <a:ext cx="58738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7200" i="0" u="none" strike="noStrike" kern="1200" normalizeH="0" baseline="0" noProof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恩慈與權能</a:t>
            </a:r>
            <a:endParaRPr kumimoji="0" lang="zh-HK" altLang="en-US" sz="7200" i="0" u="none" strike="noStrike" kern="1200" normalizeH="0" baseline="0" noProof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318B145A-16CC-24E9-64F5-5EDC5D16DA65}"/>
              </a:ext>
            </a:extLst>
          </p:cNvPr>
          <p:cNvSpPr txBox="1"/>
          <p:nvPr/>
        </p:nvSpPr>
        <p:spPr>
          <a:xfrm>
            <a:off x="2849880" y="94751"/>
            <a:ext cx="58738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7200" i="0" u="none" strike="noStrike" kern="1200" normalizeH="0" baseline="0" noProof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天國真理</a:t>
            </a:r>
            <a:endParaRPr kumimoji="0" lang="zh-HK" altLang="en-US" sz="7200" i="0" u="none" strike="noStrike" kern="1200" normalizeH="0" baseline="0" noProof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50829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13E9F2FB-3907-7C90-2ABB-774A61E57272}"/>
              </a:ext>
            </a:extLst>
          </p:cNvPr>
          <p:cNvSpPr txBox="1"/>
          <p:nvPr/>
        </p:nvSpPr>
        <p:spPr>
          <a:xfrm>
            <a:off x="1245870" y="1885950"/>
            <a:ext cx="1038987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 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你的心田是那種土壤？你渴慕神話語嗎？</a:t>
            </a:r>
            <a:endParaRPr lang="en-US" altLang="zh-TW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你樂意遵行主道？生命結果累累嗎？</a:t>
            </a:r>
            <a:endParaRPr lang="en-US" altLang="zh-TW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 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你在人生的風浪中，經歷主的同在和幫助嗎？</a:t>
            </a:r>
            <a:endParaRPr lang="en-US" altLang="zh-TW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36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    試分享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你對主的恩慈和大能的體會。</a:t>
            </a:r>
            <a:endParaRPr lang="en-US" altLang="zh-TW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 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以上的經歷和體會，有助你與主同工和服侍嗎？</a:t>
            </a:r>
            <a:endParaRPr lang="zh-HK" altLang="en-US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48417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226D0C0D-1D4E-2A99-E600-42070C5657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1949839"/>
              </p:ext>
            </p:extLst>
          </p:nvPr>
        </p:nvGraphicFramePr>
        <p:xfrm>
          <a:off x="598170" y="579120"/>
          <a:ext cx="8522970" cy="5723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9410">
                  <a:extLst>
                    <a:ext uri="{9D8B030D-6E8A-4147-A177-3AD203B41FA5}">
                      <a16:colId xmlns:a16="http://schemas.microsoft.com/office/drawing/2014/main" val="3732852208"/>
                    </a:ext>
                  </a:extLst>
                </a:gridCol>
                <a:gridCol w="5623560">
                  <a:extLst>
                    <a:ext uri="{9D8B030D-6E8A-4147-A177-3AD203B41FA5}">
                      <a16:colId xmlns:a16="http://schemas.microsoft.com/office/drawing/2014/main" val="41544174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>
                        <a:tabLst/>
                      </a:pPr>
                      <a:r>
                        <a:rPr lang="zh-TW" altLang="en-US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可</a:t>
                      </a:r>
                      <a:r>
                        <a:rPr lang="en-US" altLang="zh-TW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4: 1 – 9  </a:t>
                      </a:r>
                      <a:endParaRPr lang="zh-HK" altLang="en-US" sz="2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HK" altLang="en-US" sz="2800" b="1" i="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撒種的比喻</a:t>
                      </a:r>
                      <a:endParaRPr lang="zh-HK" altLang="en-US" sz="2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09332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可</a:t>
                      </a:r>
                      <a:r>
                        <a:rPr lang="en-US" altLang="zh-TW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4:10-12</a:t>
                      </a:r>
                      <a:endParaRPr lang="zh-HK" altLang="en-US" sz="2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HK" altLang="en-US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用比喻的目的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7888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HK" altLang="en-US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可</a:t>
                      </a:r>
                      <a:r>
                        <a:rPr lang="en-US" altLang="zh-HK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4:13-20</a:t>
                      </a:r>
                      <a:endParaRPr lang="zh-HK" altLang="en-US" sz="2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TW" altLang="en-US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解明撒種的比喻</a:t>
                      </a:r>
                      <a:endParaRPr lang="zh-HK" altLang="en-US" sz="2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4136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zh-HK" alt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可</a:t>
                      </a:r>
                      <a:r>
                        <a:rPr kumimoji="0" lang="en-US" altLang="zh-HK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4:21-23</a:t>
                      </a:r>
                      <a:endParaRPr lang="zh-HK" altLang="en-US" sz="2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TW" altLang="en-US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比喻：</a:t>
                      </a:r>
                      <a:r>
                        <a:rPr lang="zh-HK" altLang="en-US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斗底下的燈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47076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HK" alt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可</a:t>
                      </a:r>
                      <a:r>
                        <a:rPr kumimoji="0" lang="en-US" altLang="zh-HK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4:24-25</a:t>
                      </a:r>
                      <a:endParaRPr kumimoji="0" lang="zh-HK" altLang="en-US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zh-TW" alt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  比喻：量器</a:t>
                      </a:r>
                      <a:endParaRPr lang="zh-HK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23879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zh-HK" alt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可</a:t>
                      </a:r>
                      <a:r>
                        <a:rPr kumimoji="0" lang="en-US" altLang="zh-HK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4:26-29</a:t>
                      </a:r>
                      <a:endParaRPr lang="zh-HK" altLang="en-US" sz="2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TW" altLang="en-US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比喻：種子長大</a:t>
                      </a:r>
                      <a:endParaRPr lang="zh-HK" altLang="en-US" sz="2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62325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zh-HK" alt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可</a:t>
                      </a:r>
                      <a:r>
                        <a:rPr kumimoji="0" lang="en-US" altLang="zh-HK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4:30-32</a:t>
                      </a:r>
                      <a:endParaRPr lang="zh-HK" altLang="en-US" sz="2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TW" altLang="en-US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比喻：芥菜種</a:t>
                      </a:r>
                      <a:endParaRPr lang="zh-HK" altLang="en-US" sz="2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8269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zh-HK" alt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可</a:t>
                      </a:r>
                      <a:r>
                        <a:rPr kumimoji="0" lang="en-US" altLang="zh-HK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4:33-34</a:t>
                      </a:r>
                      <a:endParaRPr lang="zh-HK" altLang="en-US" sz="2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TW" altLang="en-US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耶穌用比喻講道</a:t>
                      </a:r>
                      <a:endParaRPr lang="zh-HK" altLang="en-US" sz="2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37496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zh-HK" alt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可</a:t>
                      </a:r>
                      <a:r>
                        <a:rPr kumimoji="0" lang="en-US" altLang="zh-HK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4:35-41</a:t>
                      </a:r>
                      <a:endParaRPr lang="zh-HK" altLang="en-US" sz="2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HK" altLang="en-US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altLang="en-US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神蹟：</a:t>
                      </a:r>
                      <a:r>
                        <a:rPr lang="zh-HK" altLang="en-US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平靜風和海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1254321"/>
                  </a:ext>
                </a:extLst>
              </a:tr>
              <a:tr h="54229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可</a:t>
                      </a:r>
                      <a:r>
                        <a:rPr lang="en-US" altLang="zh-TW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5:1 – 20</a:t>
                      </a:r>
                      <a:endParaRPr lang="zh-HK" altLang="en-US" sz="2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HK" altLang="en-US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altLang="en-US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神蹟：</a:t>
                      </a:r>
                      <a:r>
                        <a:rPr lang="zh-HK" altLang="en-US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治好格拉森被鬼附的人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3353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可</a:t>
                      </a:r>
                      <a:r>
                        <a:rPr lang="en-US" altLang="zh-TW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5:21-43</a:t>
                      </a:r>
                      <a:endParaRPr lang="zh-HK" altLang="en-US" sz="2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TW" altLang="en-US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神蹟：睚魯的女兒和血漏的女人</a:t>
                      </a:r>
                      <a:endParaRPr lang="zh-HK" altLang="en-US" sz="2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76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668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000">
              <a:schemeClr val="accent1">
                <a:lumMod val="5000"/>
                <a:lumOff val="95000"/>
              </a:schemeClr>
            </a:gs>
            <a:gs pos="41000">
              <a:schemeClr val="bg1"/>
            </a:gs>
            <a:gs pos="64000">
              <a:schemeClr val="bg1"/>
            </a:gs>
            <a:gs pos="87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群組 7">
            <a:extLst>
              <a:ext uri="{FF2B5EF4-FFF2-40B4-BE49-F238E27FC236}">
                <a16:creationId xmlns:a16="http://schemas.microsoft.com/office/drawing/2014/main" id="{513A02E6-AFEF-ABF8-7D2C-9B29C5D5D2E7}"/>
              </a:ext>
            </a:extLst>
          </p:cNvPr>
          <p:cNvGrpSpPr/>
          <p:nvPr/>
        </p:nvGrpSpPr>
        <p:grpSpPr>
          <a:xfrm>
            <a:off x="2779184" y="2311469"/>
            <a:ext cx="6020730" cy="2252394"/>
            <a:chOff x="2710604" y="2105729"/>
            <a:chExt cx="6020730" cy="2252394"/>
          </a:xfrm>
        </p:grpSpPr>
        <p:sp>
          <p:nvSpPr>
            <p:cNvPr id="2" name="文字方塊 1">
              <a:extLst>
                <a:ext uri="{FF2B5EF4-FFF2-40B4-BE49-F238E27FC236}">
                  <a16:creationId xmlns:a16="http://schemas.microsoft.com/office/drawing/2014/main" id="{CB16F32E-13CE-2095-7EDB-3BD3DD600D2B}"/>
                </a:ext>
              </a:extLst>
            </p:cNvPr>
            <p:cNvSpPr txBox="1"/>
            <p:nvPr/>
          </p:nvSpPr>
          <p:spPr>
            <a:xfrm>
              <a:off x="6383955" y="2285691"/>
              <a:ext cx="2347379" cy="18238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64922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568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門徒的服侍</a:t>
              </a:r>
              <a:endParaRPr kumimoji="0" lang="zh-HK" altLang="en-US" sz="8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3" name="文字方塊 2">
              <a:extLst>
                <a:ext uri="{FF2B5EF4-FFF2-40B4-BE49-F238E27FC236}">
                  <a16:creationId xmlns:a16="http://schemas.microsoft.com/office/drawing/2014/main" id="{2D3E3136-E46E-FFAE-DC7B-B0159A0D4418}"/>
                </a:ext>
              </a:extLst>
            </p:cNvPr>
            <p:cNvSpPr txBox="1"/>
            <p:nvPr/>
          </p:nvSpPr>
          <p:spPr>
            <a:xfrm>
              <a:off x="2710604" y="2105729"/>
              <a:ext cx="3947291" cy="2252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64922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14129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裝備</a:t>
              </a:r>
              <a:endParaRPr kumimoji="0" lang="zh-HK" altLang="en-US" sz="199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endParaRPr>
            </a:p>
          </p:txBody>
        </p:sp>
      </p:grpSp>
      <p:sp>
        <p:nvSpPr>
          <p:cNvPr id="4" name="文字方塊 3">
            <a:extLst>
              <a:ext uri="{FF2B5EF4-FFF2-40B4-BE49-F238E27FC236}">
                <a16:creationId xmlns:a16="http://schemas.microsoft.com/office/drawing/2014/main" id="{11A0F171-C2A3-C975-8D23-DA233E558899}"/>
              </a:ext>
            </a:extLst>
          </p:cNvPr>
          <p:cNvSpPr txBox="1"/>
          <p:nvPr/>
        </p:nvSpPr>
        <p:spPr>
          <a:xfrm>
            <a:off x="2857500" y="4346693"/>
            <a:ext cx="5873834" cy="1323439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釋放被擄者</a:t>
            </a:r>
            <a:endParaRPr kumimoji="0" lang="en-US" altLang="zh-TW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赦罪</a:t>
            </a:r>
            <a:r>
              <a:rPr kumimoji="0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/</a:t>
            </a: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治病</a:t>
            </a:r>
            <a:r>
              <a:rPr kumimoji="0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/</a:t>
            </a: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拯救</a:t>
            </a:r>
            <a:r>
              <a:rPr kumimoji="0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/</a:t>
            </a: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趕鬼</a:t>
            </a:r>
            <a:endParaRPr kumimoji="0" lang="en-US" altLang="zh-TW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D419231F-DE18-C504-484C-CFE09DFF7F1F}"/>
              </a:ext>
            </a:extLst>
          </p:cNvPr>
          <p:cNvSpPr txBox="1"/>
          <p:nvPr/>
        </p:nvSpPr>
        <p:spPr>
          <a:xfrm>
            <a:off x="2815590" y="1167992"/>
            <a:ext cx="5873834" cy="1323439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宣講天國奧秘</a:t>
            </a:r>
            <a:endParaRPr kumimoji="0" lang="en-US" altLang="zh-TW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以聖道餵養門徒</a:t>
            </a:r>
            <a:r>
              <a:rPr kumimoji="0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</a:t>
            </a:r>
            <a:endParaRPr kumimoji="0" lang="zh-HK" alt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FABD5056-8945-4A61-0A87-D1D7A43635E2}"/>
              </a:ext>
            </a:extLst>
          </p:cNvPr>
          <p:cNvSpPr txBox="1"/>
          <p:nvPr/>
        </p:nvSpPr>
        <p:spPr>
          <a:xfrm>
            <a:off x="2857500" y="5583347"/>
            <a:ext cx="58738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7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恩慈與權能</a:t>
            </a:r>
            <a:endParaRPr kumimoji="0" lang="zh-HK" altLang="en-US" sz="7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318B145A-16CC-24E9-64F5-5EDC5D16DA65}"/>
              </a:ext>
            </a:extLst>
          </p:cNvPr>
          <p:cNvSpPr txBox="1"/>
          <p:nvPr/>
        </p:nvSpPr>
        <p:spPr>
          <a:xfrm>
            <a:off x="2815590" y="94751"/>
            <a:ext cx="58738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7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天國真理</a:t>
            </a:r>
            <a:endParaRPr kumimoji="0" lang="zh-HK" altLang="en-US" sz="7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7E0374BB-F408-E2FC-6EA7-C86B4539EB66}"/>
              </a:ext>
            </a:extLst>
          </p:cNvPr>
          <p:cNvSpPr/>
          <p:nvPr/>
        </p:nvSpPr>
        <p:spPr>
          <a:xfrm>
            <a:off x="2857500" y="1134863"/>
            <a:ext cx="5873834" cy="134922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83509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D2DD2925-190B-2B5A-62DE-2288D0E6001E}"/>
              </a:ext>
            </a:extLst>
          </p:cNvPr>
          <p:cNvSpPr txBox="1"/>
          <p:nvPr/>
        </p:nvSpPr>
        <p:spPr>
          <a:xfrm>
            <a:off x="550925" y="3848282"/>
            <a:ext cx="1113282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耶穌用</a:t>
            </a:r>
            <a:r>
              <a:rPr lang="zh-TW" altLang="en-US" sz="54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比喻</a:t>
            </a:r>
            <a:r>
              <a:rPr lang="zh-TW" altLang="en-US" sz="36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來教導</a:t>
            </a:r>
            <a:endParaRPr lang="en-US" altLang="zh-TW" sz="3600" b="1" u="sng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endParaRPr lang="en-US" altLang="zh-TW" sz="600" b="1" i="0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3500" b="1" i="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3500" b="1" i="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耶穌又在海邊教導人。有一大群人到他那裏聚集，</a:t>
            </a:r>
            <a:endParaRPr lang="en-US" altLang="zh-TW" sz="3500" b="1" i="0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3500" b="1" i="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他只好上船坐下。船在海裏，眾人都靠近海，站在岸上。</a:t>
            </a:r>
            <a:endParaRPr lang="en-US" altLang="zh-TW" sz="3500" b="1" i="0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4000" b="1" i="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4000" b="1" i="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耶穌就用許多比喻教導他們。</a:t>
            </a:r>
            <a:r>
              <a:rPr lang="en-US" altLang="zh-TW" sz="3500" b="1" i="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  <a: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</a:t>
            </a:r>
            <a: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4:1-2)</a:t>
            </a:r>
            <a:endParaRPr lang="zh-HK" altLang="en-US" sz="35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43841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>
            <a:extLst>
              <a:ext uri="{FF2B5EF4-FFF2-40B4-BE49-F238E27FC236}">
                <a16:creationId xmlns:a16="http://schemas.microsoft.com/office/drawing/2014/main" id="{04FFB104-1CF2-1E6C-E0B4-ED011F7427A9}"/>
              </a:ext>
            </a:extLst>
          </p:cNvPr>
          <p:cNvSpPr txBox="1"/>
          <p:nvPr/>
        </p:nvSpPr>
        <p:spPr>
          <a:xfrm>
            <a:off x="600075" y="156392"/>
            <a:ext cx="109918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他運用</a:t>
            </a:r>
            <a:r>
              <a:rPr lang="zh-TW" altLang="en-US" sz="54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比喻</a:t>
            </a:r>
            <a:r>
              <a:rPr lang="zh-TW" altLang="en-US" sz="36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的目的</a:t>
            </a:r>
            <a:endParaRPr lang="zh-HK" altLang="en-US" sz="35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40DB634F-54CC-9A8F-C892-428A6783FEDF}"/>
              </a:ext>
            </a:extLst>
          </p:cNvPr>
          <p:cNvSpPr txBox="1"/>
          <p:nvPr/>
        </p:nvSpPr>
        <p:spPr>
          <a:xfrm>
            <a:off x="838211" y="1196522"/>
            <a:ext cx="10896809" cy="2877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altLang="zh-TW" sz="600" b="1" i="0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dist"/>
            <a:r>
              <a:rPr lang="en-US" altLang="zh-TW" sz="3500" b="1" i="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3500" b="1" i="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耶穌獨自一人的時候，跟隨他的人和十二使徒問他  這些比喻的意思。</a:t>
            </a:r>
            <a:r>
              <a:rPr lang="en-US" altLang="zh-TW" sz="3500" b="1" i="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11</a:t>
            </a:r>
            <a:r>
              <a:rPr lang="zh-TW" altLang="en-US" sz="3500" b="1" i="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耶穌對他們說：「上帝國的奧祕  只讓你們知道，若是對外人講，凡事就用比喻，</a:t>
            </a:r>
            <a:endParaRPr lang="en-US" altLang="zh-TW" sz="3500" b="1" i="0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en-US" altLang="zh-TW" sz="3500" b="1" i="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12</a:t>
            </a:r>
            <a:r>
              <a:rPr lang="zh-TW" altLang="en-US" sz="3500" b="1" i="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要他們看了又看，卻看不清，聽了又聽，卻不明白，免得他們回轉過來，獲得赦免。」</a:t>
            </a:r>
            <a: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</a:t>
            </a:r>
            <a: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4:10-12)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C3F7B5C4-B09E-A569-576E-27A2ACF08F36}"/>
              </a:ext>
            </a:extLst>
          </p:cNvPr>
          <p:cNvSpPr txBox="1"/>
          <p:nvPr/>
        </p:nvSpPr>
        <p:spPr>
          <a:xfrm>
            <a:off x="268605" y="4516040"/>
            <a:ext cx="1099185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TW" sz="35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33</a:t>
            </a:r>
            <a:r>
              <a:rPr lang="zh-TW" altLang="en-US" sz="35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耶穌用許多這樣的比喻，照他們所能聽的，對他們  講道；</a:t>
            </a:r>
            <a:r>
              <a:rPr lang="en-US" altLang="zh-TW" sz="35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34</a:t>
            </a:r>
            <a:r>
              <a:rPr lang="zh-TW" altLang="en-US" sz="35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若不用比喻，他就不對他們講，但私下沒有人的時候，就把一切的道講給門徒聽。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4:33-34)</a:t>
            </a:r>
            <a:endParaRPr lang="zh-HK" altLang="en-US" sz="35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40901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群組 4">
            <a:extLst>
              <a:ext uri="{FF2B5EF4-FFF2-40B4-BE49-F238E27FC236}">
                <a16:creationId xmlns:a16="http://schemas.microsoft.com/office/drawing/2014/main" id="{3B6A3ECF-DCAF-B2CF-20B4-10C334AFD2CD}"/>
              </a:ext>
            </a:extLst>
          </p:cNvPr>
          <p:cNvGrpSpPr/>
          <p:nvPr/>
        </p:nvGrpSpPr>
        <p:grpSpPr>
          <a:xfrm>
            <a:off x="3356934" y="225154"/>
            <a:ext cx="5063490" cy="6100107"/>
            <a:chOff x="3417570" y="81052"/>
            <a:chExt cx="5063490" cy="6100107"/>
          </a:xfrm>
        </p:grpSpPr>
        <p:sp>
          <p:nvSpPr>
            <p:cNvPr id="2" name="文字方塊 1">
              <a:extLst>
                <a:ext uri="{FF2B5EF4-FFF2-40B4-BE49-F238E27FC236}">
                  <a16:creationId xmlns:a16="http://schemas.microsoft.com/office/drawing/2014/main" id="{5CFC088D-F8F4-9CF3-CDDB-7F0BA8FBAA86}"/>
                </a:ext>
              </a:extLst>
            </p:cNvPr>
            <p:cNvSpPr txBox="1"/>
            <p:nvPr/>
          </p:nvSpPr>
          <p:spPr>
            <a:xfrm>
              <a:off x="4141470" y="2149554"/>
              <a:ext cx="3909060" cy="221599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zh-TW" altLang="en-US" sz="138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比喻</a:t>
              </a:r>
              <a:endParaRPr lang="zh-HK" altLang="en-US" sz="138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" name="文字方塊 2">
              <a:extLst>
                <a:ext uri="{FF2B5EF4-FFF2-40B4-BE49-F238E27FC236}">
                  <a16:creationId xmlns:a16="http://schemas.microsoft.com/office/drawing/2014/main" id="{E363A67E-BF49-7096-4929-A314DEA44272}"/>
                </a:ext>
              </a:extLst>
            </p:cNvPr>
            <p:cNvSpPr txBox="1"/>
            <p:nvPr/>
          </p:nvSpPr>
          <p:spPr>
            <a:xfrm>
              <a:off x="3417570" y="81052"/>
              <a:ext cx="5063490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72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天國的</a:t>
              </a:r>
              <a:endParaRPr lang="en-US" altLang="zh-TW" sz="72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/>
              <a:r>
                <a:rPr lang="zh-TW" altLang="en-US" sz="72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奧秘</a:t>
              </a:r>
              <a:endParaRPr lang="zh-HK" altLang="en-US" sz="72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" name="文字方塊 3">
              <a:extLst>
                <a:ext uri="{FF2B5EF4-FFF2-40B4-BE49-F238E27FC236}">
                  <a16:creationId xmlns:a16="http://schemas.microsoft.com/office/drawing/2014/main" id="{72BD625E-2C15-5846-A28E-D7A470C8528B}"/>
                </a:ext>
              </a:extLst>
            </p:cNvPr>
            <p:cNvSpPr txBox="1"/>
            <p:nvPr/>
          </p:nvSpPr>
          <p:spPr>
            <a:xfrm>
              <a:off x="4541520" y="4319111"/>
              <a:ext cx="2853690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115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道</a:t>
              </a:r>
              <a:endParaRPr lang="zh-HK" altLang="en-US" sz="115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7" name="文字方塊 6">
            <a:extLst>
              <a:ext uri="{FF2B5EF4-FFF2-40B4-BE49-F238E27FC236}">
                <a16:creationId xmlns:a16="http://schemas.microsoft.com/office/drawing/2014/main" id="{DBBE9992-3780-677B-E1A7-895BF01543E1}"/>
              </a:ext>
            </a:extLst>
          </p:cNvPr>
          <p:cNvSpPr txBox="1"/>
          <p:nvPr/>
        </p:nvSpPr>
        <p:spPr>
          <a:xfrm>
            <a:off x="1287780" y="1774030"/>
            <a:ext cx="276225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15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群眾</a:t>
            </a:r>
            <a:endParaRPr lang="zh-HK" altLang="en-US" sz="115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841B7CFC-C47D-199D-FF89-40F75DC804DA}"/>
              </a:ext>
            </a:extLst>
          </p:cNvPr>
          <p:cNvSpPr txBox="1"/>
          <p:nvPr/>
        </p:nvSpPr>
        <p:spPr>
          <a:xfrm>
            <a:off x="1281544" y="5358696"/>
            <a:ext cx="27622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有耳可聽的</a:t>
            </a:r>
            <a:endParaRPr lang="en-US" altLang="zh-TW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就應當聽</a:t>
            </a:r>
            <a:endParaRPr lang="zh-HK" alt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18" name="群組 17">
            <a:extLst>
              <a:ext uri="{FF2B5EF4-FFF2-40B4-BE49-F238E27FC236}">
                <a16:creationId xmlns:a16="http://schemas.microsoft.com/office/drawing/2014/main" id="{5164B3DB-0F93-FA01-958D-DF4BDDC22885}"/>
              </a:ext>
            </a:extLst>
          </p:cNvPr>
          <p:cNvGrpSpPr/>
          <p:nvPr/>
        </p:nvGrpSpPr>
        <p:grpSpPr>
          <a:xfrm>
            <a:off x="133351" y="1967756"/>
            <a:ext cx="1896176" cy="3095426"/>
            <a:chOff x="18849" y="1967756"/>
            <a:chExt cx="1425391" cy="3095426"/>
          </a:xfrm>
          <a:noFill/>
        </p:grpSpPr>
        <p:sp>
          <p:nvSpPr>
            <p:cNvPr id="16" name="箭號: 向左 15">
              <a:extLst>
                <a:ext uri="{FF2B5EF4-FFF2-40B4-BE49-F238E27FC236}">
                  <a16:creationId xmlns:a16="http://schemas.microsoft.com/office/drawing/2014/main" id="{96F0CF2B-2DC6-7AA2-8474-98AEDD924367}"/>
                </a:ext>
              </a:extLst>
            </p:cNvPr>
            <p:cNvSpPr/>
            <p:nvPr/>
          </p:nvSpPr>
          <p:spPr>
            <a:xfrm>
              <a:off x="18849" y="1967756"/>
              <a:ext cx="1276661" cy="3095426"/>
            </a:xfrm>
            <a:prstGeom prst="leftArrow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7" name="文字方塊 16">
              <a:extLst>
                <a:ext uri="{FF2B5EF4-FFF2-40B4-BE49-F238E27FC236}">
                  <a16:creationId xmlns:a16="http://schemas.microsoft.com/office/drawing/2014/main" id="{EB034735-1085-57A0-F771-5B9515B05C32}"/>
                </a:ext>
              </a:extLst>
            </p:cNvPr>
            <p:cNvSpPr txBox="1"/>
            <p:nvPr/>
          </p:nvSpPr>
          <p:spPr>
            <a:xfrm>
              <a:off x="18849" y="2878463"/>
              <a:ext cx="1425391" cy="1323439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4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疑惑</a:t>
              </a:r>
              <a:endParaRPr lang="en-US" altLang="zh-TW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/>
              <a:r>
                <a:rPr lang="zh-TW" altLang="en-US" sz="4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不信</a:t>
              </a:r>
              <a:endParaRPr lang="zh-HK" alt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9" name="群組 18">
            <a:extLst>
              <a:ext uri="{FF2B5EF4-FFF2-40B4-BE49-F238E27FC236}">
                <a16:creationId xmlns:a16="http://schemas.microsoft.com/office/drawing/2014/main" id="{FDB3F080-4098-02E6-67B3-65551A515F8A}"/>
              </a:ext>
            </a:extLst>
          </p:cNvPr>
          <p:cNvGrpSpPr/>
          <p:nvPr/>
        </p:nvGrpSpPr>
        <p:grpSpPr>
          <a:xfrm flipH="1">
            <a:off x="10015018" y="1960549"/>
            <a:ext cx="2135805" cy="3095426"/>
            <a:chOff x="18849" y="1967756"/>
            <a:chExt cx="1425391" cy="3095426"/>
          </a:xfrm>
          <a:noFill/>
        </p:grpSpPr>
        <p:sp>
          <p:nvSpPr>
            <p:cNvPr id="20" name="箭號: 向左 19">
              <a:extLst>
                <a:ext uri="{FF2B5EF4-FFF2-40B4-BE49-F238E27FC236}">
                  <a16:creationId xmlns:a16="http://schemas.microsoft.com/office/drawing/2014/main" id="{DF04B341-468F-23FD-B909-1E19C711E5A4}"/>
                </a:ext>
              </a:extLst>
            </p:cNvPr>
            <p:cNvSpPr/>
            <p:nvPr/>
          </p:nvSpPr>
          <p:spPr>
            <a:xfrm>
              <a:off x="18849" y="1967756"/>
              <a:ext cx="1276661" cy="3095426"/>
            </a:xfrm>
            <a:prstGeom prst="leftArrow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21" name="文字方塊 20">
              <a:extLst>
                <a:ext uri="{FF2B5EF4-FFF2-40B4-BE49-F238E27FC236}">
                  <a16:creationId xmlns:a16="http://schemas.microsoft.com/office/drawing/2014/main" id="{DECC7941-6F42-EAEC-87B8-CC9D388C788E}"/>
                </a:ext>
              </a:extLst>
            </p:cNvPr>
            <p:cNvSpPr txBox="1"/>
            <p:nvPr/>
          </p:nvSpPr>
          <p:spPr>
            <a:xfrm>
              <a:off x="18849" y="2878463"/>
              <a:ext cx="1425391" cy="1323439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4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信靠</a:t>
              </a:r>
              <a:endParaRPr lang="en-US" altLang="zh-TW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/>
              <a:r>
                <a:rPr lang="zh-TW" altLang="en-US" sz="4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委身</a:t>
              </a:r>
              <a:endParaRPr lang="zh-HK" alt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6" name="文字方塊 5">
            <a:extLst>
              <a:ext uri="{FF2B5EF4-FFF2-40B4-BE49-F238E27FC236}">
                <a16:creationId xmlns:a16="http://schemas.microsoft.com/office/drawing/2014/main" id="{D0347ECE-D2AB-AE65-FC00-67FB95AF731B}"/>
              </a:ext>
            </a:extLst>
          </p:cNvPr>
          <p:cNvSpPr txBox="1"/>
          <p:nvPr/>
        </p:nvSpPr>
        <p:spPr>
          <a:xfrm>
            <a:off x="8224437" y="1762474"/>
            <a:ext cx="2102311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1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門徒</a:t>
            </a:r>
            <a:endParaRPr lang="zh-HK" altLang="en-US" sz="11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2" name="文字方塊 21">
            <a:extLst>
              <a:ext uri="{FF2B5EF4-FFF2-40B4-BE49-F238E27FC236}">
                <a16:creationId xmlns:a16="http://schemas.microsoft.com/office/drawing/2014/main" id="{E849FACA-B3E2-60BA-4D80-0970EBCF4332}"/>
              </a:ext>
            </a:extLst>
          </p:cNvPr>
          <p:cNvSpPr txBox="1"/>
          <p:nvPr/>
        </p:nvSpPr>
        <p:spPr>
          <a:xfrm>
            <a:off x="8230673" y="445039"/>
            <a:ext cx="24963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回轉過來</a:t>
            </a:r>
            <a:endParaRPr lang="en-US" altLang="zh-TW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獲得赦免</a:t>
            </a:r>
            <a:endParaRPr lang="zh-HK" alt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DF595327-C67D-36F6-88EB-9240DFB1DE78}"/>
              </a:ext>
            </a:extLst>
          </p:cNvPr>
          <p:cNvSpPr txBox="1"/>
          <p:nvPr/>
        </p:nvSpPr>
        <p:spPr>
          <a:xfrm>
            <a:off x="1168550" y="362339"/>
            <a:ext cx="30712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渴募、尋求</a:t>
            </a:r>
            <a:endParaRPr lang="en-US" altLang="zh-TW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以信心回應</a:t>
            </a:r>
            <a:endParaRPr lang="zh-HK" alt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3" name="文字方塊 22">
            <a:extLst>
              <a:ext uri="{FF2B5EF4-FFF2-40B4-BE49-F238E27FC236}">
                <a16:creationId xmlns:a16="http://schemas.microsoft.com/office/drawing/2014/main" id="{B37F4F4C-C1F6-442F-6A9A-437AE097C19F}"/>
              </a:ext>
            </a:extLst>
          </p:cNvPr>
          <p:cNvSpPr txBox="1"/>
          <p:nvPr/>
        </p:nvSpPr>
        <p:spPr>
          <a:xfrm>
            <a:off x="8331165" y="5309407"/>
            <a:ext cx="2251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領受了道</a:t>
            </a:r>
            <a:endParaRPr lang="en-US" altLang="zh-TW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結果累累</a:t>
            </a:r>
            <a:endParaRPr lang="zh-HK" alt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66460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20560">
              <a:srgbClr val="F4FAFE"/>
            </a:gs>
            <a:gs pos="80000">
              <a:schemeClr val="bg1"/>
            </a:gs>
            <a:gs pos="100000">
              <a:schemeClr val="bg1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>
            <a:extLst>
              <a:ext uri="{FF2B5EF4-FFF2-40B4-BE49-F238E27FC236}">
                <a16:creationId xmlns:a16="http://schemas.microsoft.com/office/drawing/2014/main" id="{416577C5-4CF9-B0B6-DAD1-D7D0AF1CB053}"/>
              </a:ext>
            </a:extLst>
          </p:cNvPr>
          <p:cNvSpPr txBox="1"/>
          <p:nvPr/>
        </p:nvSpPr>
        <p:spPr>
          <a:xfrm>
            <a:off x="403860" y="582930"/>
            <a:ext cx="1138428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800" i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撒種的比喻</a:t>
            </a:r>
          </a:p>
          <a:p>
            <a:pPr algn="just"/>
            <a:endParaRPr lang="en-US" altLang="zh-TW" sz="800" b="1" i="0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en-US" altLang="zh-TW" sz="3500" b="1" i="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2…</a:t>
            </a:r>
            <a:r>
              <a:rPr lang="zh-TW" altLang="en-US" sz="3500" b="1" i="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在教導的時候，他對他們說：</a:t>
            </a:r>
            <a:r>
              <a:rPr lang="en-US" altLang="zh-TW" sz="3500" b="1" i="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3500" b="1" i="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「你們聽啊，有一個 撒種的出去撒種。</a:t>
            </a:r>
            <a:r>
              <a:rPr lang="en-US" altLang="zh-TW" sz="3500" b="1" i="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sz="3500" b="1" i="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他撒的時候，有的落在路旁，飛鳥來把它吃掉了。</a:t>
            </a:r>
            <a:r>
              <a:rPr lang="en-US" altLang="zh-TW" sz="3500" b="1" i="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z="3500" b="1" i="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有的落在土淺的石頭地上，因為土不深，  很快就長出苗來，</a:t>
            </a:r>
            <a:r>
              <a:rPr lang="en-US" altLang="zh-TW" sz="3500" b="1" i="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en-US" sz="3500" b="1" i="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太陽出來一曬，因為沒有根就枯乾了。</a:t>
            </a:r>
            <a:r>
              <a:rPr lang="en-US" altLang="zh-TW" sz="3500" b="1" i="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en-US" sz="3500" b="1" i="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有的落在荊棘裏，荊棘長起來，把它擠住了，就結不出果實。</a:t>
            </a:r>
            <a:r>
              <a:rPr lang="en-US" altLang="zh-TW" sz="3500" b="1" i="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3500" b="1" i="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又有的落在好土裏，就發芽長大，結出果實，   有三十倍的，有六十倍的，有一百倍的。」</a:t>
            </a:r>
            <a:r>
              <a:rPr lang="en-US" altLang="zh-TW" sz="3500" b="1" i="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en-US" sz="3500" b="1" i="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耶穌又說：「有耳可聽的，就應當聽！」</a:t>
            </a:r>
            <a:r>
              <a:rPr lang="en-US" altLang="zh-TW" sz="3200" b="1" i="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200" b="1" i="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可</a:t>
            </a:r>
            <a:r>
              <a:rPr lang="en-US" altLang="zh-TW" sz="3200" b="1" i="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4:1-9)</a:t>
            </a:r>
            <a:endParaRPr lang="zh-HK" altLang="en-US" sz="35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49701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>
            <a:extLst>
              <a:ext uri="{FF2B5EF4-FFF2-40B4-BE49-F238E27FC236}">
                <a16:creationId xmlns:a16="http://schemas.microsoft.com/office/drawing/2014/main" id="{ADE33F9A-D30D-6611-8F75-8A03016C7F05}"/>
              </a:ext>
            </a:extLst>
          </p:cNvPr>
          <p:cNvSpPr txBox="1"/>
          <p:nvPr/>
        </p:nvSpPr>
        <p:spPr>
          <a:xfrm>
            <a:off x="1520191" y="214878"/>
            <a:ext cx="200025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zh-TW" altLang="en-US" sz="3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落在路旁</a:t>
            </a:r>
            <a:endParaRPr lang="zh-HK" altLang="en-US" dirty="0"/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A71E8A78-C6E9-9A6C-9CDF-A52585BDA16B}"/>
              </a:ext>
            </a:extLst>
          </p:cNvPr>
          <p:cNvSpPr txBox="1"/>
          <p:nvPr/>
        </p:nvSpPr>
        <p:spPr>
          <a:xfrm>
            <a:off x="1348740" y="6067038"/>
            <a:ext cx="277748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zh-TW" altLang="en-US" sz="3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土淺石頭地</a:t>
            </a:r>
            <a:endParaRPr lang="zh-HK" altLang="en-US" dirty="0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45E2E94F-C198-44E6-4DD1-07F2EEFD6A45}"/>
              </a:ext>
            </a:extLst>
          </p:cNvPr>
          <p:cNvSpPr txBox="1"/>
          <p:nvPr/>
        </p:nvSpPr>
        <p:spPr>
          <a:xfrm>
            <a:off x="8389620" y="214878"/>
            <a:ext cx="2647949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zh-TW" altLang="en-US" sz="3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落在荊棘裡</a:t>
            </a:r>
            <a:endParaRPr lang="zh-HK" altLang="en-US" dirty="0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B27D7EB4-BBF0-094E-0C83-10E293E452C5}"/>
              </a:ext>
            </a:extLst>
          </p:cNvPr>
          <p:cNvSpPr txBox="1"/>
          <p:nvPr/>
        </p:nvSpPr>
        <p:spPr>
          <a:xfrm>
            <a:off x="8475344" y="6018281"/>
            <a:ext cx="2476499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zh-TW" altLang="en-US" sz="3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落在好土裡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447252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主題">
  <a:themeElements>
    <a:clrScheme name="Office 2013 - 2022 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861</TotalTime>
  <Words>2017</Words>
  <Application>Microsoft Office PowerPoint</Application>
  <PresentationFormat>寬螢幕</PresentationFormat>
  <Paragraphs>283</Paragraphs>
  <Slides>22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32" baseType="lpstr">
      <vt:lpstr>Heiti TC Light</vt:lpstr>
      <vt:lpstr>Microsoft YaHei</vt:lpstr>
      <vt:lpstr>微軟正黑體</vt:lpstr>
      <vt:lpstr>新細明體</vt:lpstr>
      <vt:lpstr>標楷體</vt:lpstr>
      <vt:lpstr>Aptos</vt:lpstr>
      <vt:lpstr>Arial</vt:lpstr>
      <vt:lpstr>Calibri</vt:lpstr>
      <vt:lpstr>Calibri Light</vt:lpstr>
      <vt:lpstr>Office 2013 - 2022 主題</vt:lpstr>
      <vt:lpstr>PowerPoint 簡報</vt:lpstr>
      <vt:lpstr>耶穌的服侍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yipwa</dc:creator>
  <cp:lastModifiedBy>Chau Wing Yan, 巢詠欣</cp:lastModifiedBy>
  <cp:revision>22</cp:revision>
  <dcterms:created xsi:type="dcterms:W3CDTF">2024-04-09T05:51:34Z</dcterms:created>
  <dcterms:modified xsi:type="dcterms:W3CDTF">2024-04-23T07:47:43Z</dcterms:modified>
</cp:coreProperties>
</file>