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50" r:id="rId2"/>
    <p:sldMasterId id="2147483774" r:id="rId3"/>
    <p:sldMasterId id="2147483786" r:id="rId4"/>
  </p:sldMasterIdLst>
  <p:notesMasterIdLst>
    <p:notesMasterId r:id="rId29"/>
  </p:notesMasterIdLst>
  <p:sldIdLst>
    <p:sldId id="256" r:id="rId5"/>
    <p:sldId id="278" r:id="rId6"/>
    <p:sldId id="257" r:id="rId7"/>
    <p:sldId id="258" r:id="rId8"/>
    <p:sldId id="259" r:id="rId9"/>
    <p:sldId id="266" r:id="rId10"/>
    <p:sldId id="1767" r:id="rId11"/>
    <p:sldId id="279" r:id="rId12"/>
    <p:sldId id="265" r:id="rId13"/>
    <p:sldId id="1757" r:id="rId14"/>
    <p:sldId id="1771" r:id="rId15"/>
    <p:sldId id="1772" r:id="rId16"/>
    <p:sldId id="272" r:id="rId17"/>
    <p:sldId id="331" r:id="rId18"/>
    <p:sldId id="1762" r:id="rId19"/>
    <p:sldId id="1774" r:id="rId20"/>
    <p:sldId id="276" r:id="rId21"/>
    <p:sldId id="1775" r:id="rId22"/>
    <p:sldId id="271" r:id="rId23"/>
    <p:sldId id="1776" r:id="rId24"/>
    <p:sldId id="273" r:id="rId25"/>
    <p:sldId id="1773" r:id="rId26"/>
    <p:sldId id="1761" r:id="rId27"/>
    <p:sldId id="1756" r:id="rId28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915" autoAdjust="0"/>
  </p:normalViewPr>
  <p:slideViewPr>
    <p:cSldViewPr>
      <p:cViewPr varScale="1">
        <p:scale>
          <a:sx n="100" d="100"/>
          <a:sy n="100" d="100"/>
        </p:scale>
        <p:origin x="23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5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0B8AD-3AF0-449C-848F-5A7ABAAFB3B6}" type="datetimeFigureOut">
              <a:rPr lang="zh-HK" altLang="en-US" smtClean="0"/>
              <a:pPr/>
              <a:t>30/4/2024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4272A-839F-462A-B51D-5F159CB07E68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66187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F4272A-839F-462A-B51D-5F159CB07E68}" type="slidenum">
              <a:rPr lang="zh-HK" altLang="en-US" smtClean="0"/>
              <a:pPr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44921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F4272A-839F-462A-B51D-5F159CB07E68}" type="slidenum">
              <a:rPr lang="zh-HK" altLang="en-US" smtClean="0"/>
              <a:pPr/>
              <a:t>9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54382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F4272A-839F-462A-B51D-5F159CB07E68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2255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776422-10BA-41EC-87D1-8417C67D3F8F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2241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53E9-DB11-4B34-B45D-325A882A32D6}" type="datetimeFigureOut">
              <a:rPr lang="zh-TW" altLang="en-US" smtClean="0"/>
              <a:pPr/>
              <a:t>2024/4/30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6DF58-F093-4D5C-87DC-A0B69AEBC1F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5745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53E9-DB11-4B34-B45D-325A882A32D6}" type="datetimeFigureOut">
              <a:rPr lang="zh-TW" altLang="en-US" smtClean="0"/>
              <a:pPr/>
              <a:t>2024/4/30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6DF58-F093-4D5C-87DC-A0B69AEBC1F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6730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53E9-DB11-4B34-B45D-325A882A32D6}" type="datetimeFigureOut">
              <a:rPr lang="zh-TW" altLang="en-US" smtClean="0"/>
              <a:pPr/>
              <a:t>2024/4/30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6DF58-F093-4D5C-87DC-A0B69AEBC1F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1138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37827-FC66-4BFC-95B6-B0B7C4C779C9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2024/4/30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FE70A-9313-4075-AB08-DCFD92F90DBE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795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9E8D8-4FA0-4362-B30D-C00C52C82B6F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2024/4/30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B382E-877F-4945-B169-E7891FCC9A66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125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A1E20-537C-461F-A786-CEACD70649E8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2024/4/30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78E51-564E-40B6-9172-68AC545086CF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4358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4876E-DFBF-43D1-931C-B3A7F7C17018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2024/4/30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46609-38B8-4073-8804-97EFD03059ED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613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45839-CA34-40C7-9335-150FDBF4F31D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2024/4/30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1CAFD-D1FF-4973-8A4A-F9BC136EA511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6166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940BC-4AB0-4984-8A62-7844FF669ABA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2024/4/30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0B777-B2C0-4139-9145-FEDBFD88B9B0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4182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02B88-2251-4B00-BE58-A06A5884310A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2024/4/30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6BCD9-88FC-4934-97DC-66E4ECD48E18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85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CE447-498D-486E-9B80-1CB417C378D6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2024/4/30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9FC75-242F-471C-AAB4-69B738632E9D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430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53E9-DB11-4B34-B45D-325A882A32D6}" type="datetimeFigureOut">
              <a:rPr lang="zh-TW" altLang="en-US" smtClean="0"/>
              <a:pPr/>
              <a:t>2024/4/30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6DF58-F093-4D5C-87DC-A0B69AEBC1F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701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3A5C2-0DF1-40C4-80C5-9CCB12EAB2DD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2024/4/30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EC2FF-6A84-46FA-B201-F901F81F7ECA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2156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9824F-B72A-45BB-A406-C3B5A2DCADA3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2024/4/30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18604-FFBA-46C3-964F-02C6553F8800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7516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89EFF-E8C8-4214-8094-7DA91D165601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2024/4/30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DCFED-4CDF-464D-95CF-1D9CBFCE7A1D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0074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1049-FAFF-4323-8116-716E888BED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30/4/2024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09393-6437-4E02-94FE-4796C0528700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8981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1049-FAFF-4323-8116-716E888BED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30/4/2024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09393-6437-4E02-94FE-4796C0528700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8177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1049-FAFF-4323-8116-716E888BED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30/4/2024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09393-6437-4E02-94FE-4796C0528700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3391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1049-FAFF-4323-8116-716E888BED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30/4/2024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09393-6437-4E02-94FE-4796C0528700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2681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1049-FAFF-4323-8116-716E888BED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30/4/2024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09393-6437-4E02-94FE-4796C0528700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3713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1049-FAFF-4323-8116-716E888BED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30/4/2024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09393-6437-4E02-94FE-4796C0528700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3722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1049-FAFF-4323-8116-716E888BED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30/4/2024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09393-6437-4E02-94FE-4796C0528700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239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53E9-DB11-4B34-B45D-325A882A32D6}" type="datetimeFigureOut">
              <a:rPr lang="zh-TW" altLang="en-US" smtClean="0"/>
              <a:pPr/>
              <a:t>2024/4/30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6DF58-F093-4D5C-87DC-A0B69AEBC1F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975526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1049-FAFF-4323-8116-716E888BED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30/4/2024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09393-6437-4E02-94FE-4796C0528700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1049-FAFF-4323-8116-716E888BED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30/4/2024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09393-6437-4E02-94FE-4796C0528700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3086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1049-FAFF-4323-8116-716E888BED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30/4/2024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09393-6437-4E02-94FE-4796C0528700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8920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1049-FAFF-4323-8116-716E888BED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30/4/2024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09393-6437-4E02-94FE-4796C0528700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4028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2024/4/30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12528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2024/4/30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2747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2024/4/30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339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2024/4/30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2755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2024/4/30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6987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2024/4/30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95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53E9-DB11-4B34-B45D-325A882A32D6}" type="datetimeFigureOut">
              <a:rPr lang="zh-TW" altLang="en-US" smtClean="0"/>
              <a:pPr/>
              <a:t>2024/4/30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6DF58-F093-4D5C-87DC-A0B69AEBC1F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4276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2024/4/30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00567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2024/4/30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72630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2024/4/30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56376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2024/4/30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18020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2024/4/30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65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53E9-DB11-4B34-B45D-325A882A32D6}" type="datetimeFigureOut">
              <a:rPr lang="zh-TW" altLang="en-US" smtClean="0"/>
              <a:pPr/>
              <a:t>2024/4/30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6DF58-F093-4D5C-87DC-A0B69AEBC1F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977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53E9-DB11-4B34-B45D-325A882A32D6}" type="datetimeFigureOut">
              <a:rPr lang="zh-TW" altLang="en-US" smtClean="0"/>
              <a:pPr/>
              <a:t>2024/4/30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6DF58-F093-4D5C-87DC-A0B69AEBC1F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5669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53E9-DB11-4B34-B45D-325A882A32D6}" type="datetimeFigureOut">
              <a:rPr lang="zh-TW" altLang="en-US" smtClean="0"/>
              <a:pPr/>
              <a:t>2024/4/30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6DF58-F093-4D5C-87DC-A0B69AEBC1F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2747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53E9-DB11-4B34-B45D-325A882A32D6}" type="datetimeFigureOut">
              <a:rPr lang="zh-TW" altLang="en-US" smtClean="0"/>
              <a:pPr/>
              <a:t>2024/4/30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6DF58-F093-4D5C-87DC-A0B69AEBC1F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968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53E9-DB11-4B34-B45D-325A882A32D6}" type="datetimeFigureOut">
              <a:rPr lang="zh-TW" altLang="en-US" smtClean="0"/>
              <a:pPr/>
              <a:t>2024/4/30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6DF58-F093-4D5C-87DC-A0B69AEBC1F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4619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153E9-DB11-4B34-B45D-325A882A32D6}" type="datetimeFigureOut">
              <a:rPr lang="zh-TW" altLang="en-US" smtClean="0"/>
              <a:pPr/>
              <a:t>2024/4/30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6DF58-F093-4D5C-87DC-A0B69AEBC1F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455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B0BA5A3-5355-448C-93A8-9EA8C2858273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2024/4/30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3A7428C-9FB5-4883-9E1A-2ED5EC942B67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967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51049-FAFF-4323-8116-716E888BED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30/4/2024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09393-6437-4E02-94FE-4796C0528700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41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2024/4/30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007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6672064" y="764704"/>
            <a:ext cx="50405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>
                <a:effectLst>
                  <a:glow rad="88900">
                    <a:schemeClr val="bg1">
                      <a:lumMod val="95000"/>
                    </a:schemeClr>
                  </a:glow>
                </a:effectLst>
                <a:latin typeface="方正行楷" panose="02000000000000000000" pitchFamily="2" charset="-120"/>
                <a:ea typeface="方正行楷" panose="02000000000000000000" pitchFamily="2" charset="-120"/>
              </a:rPr>
              <a:t>堅持與放棄</a:t>
            </a:r>
            <a:endParaRPr lang="en-US" altLang="zh-TW" sz="7200" dirty="0">
              <a:effectLst>
                <a:glow rad="88900">
                  <a:schemeClr val="bg1">
                    <a:lumMod val="95000"/>
                  </a:schemeClr>
                </a:glow>
              </a:effectLst>
              <a:latin typeface="方正行楷" panose="02000000000000000000" pitchFamily="2" charset="-120"/>
              <a:ea typeface="方正行楷" panose="02000000000000000000" pitchFamily="2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方正粗黑" panose="02000000000000000000" pitchFamily="2" charset="-120"/>
              <a:ea typeface="方正粗黑" panose="02000000000000000000" pitchFamily="2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方正粗黑" panose="02000000000000000000" pitchFamily="2" charset="-120"/>
                <a:ea typeface="方正粗黑" panose="02000000000000000000" pitchFamily="2" charset="-120"/>
                <a:cs typeface="+mn-cs"/>
              </a:rPr>
              <a:t> </a:t>
            </a:r>
            <a:r>
              <a:rPr lang="zh-TW" altLang="en-US" sz="4000" dirty="0">
                <a:solidFill>
                  <a:prstClr val="black"/>
                </a:solidFill>
                <a:effectLst>
                  <a:glow rad="88900">
                    <a:prstClr val="white"/>
                  </a:glow>
                </a:effectLst>
                <a:latin typeface="方正粗黑" panose="02000000000000000000" pitchFamily="2" charset="-120"/>
                <a:ea typeface="方正粗黑" panose="02000000000000000000" pitchFamily="2" charset="-120"/>
              </a:rPr>
              <a:t>約</a:t>
            </a:r>
            <a:r>
              <a:rPr lang="en-US" altLang="zh-TW" sz="4000" dirty="0">
                <a:solidFill>
                  <a:prstClr val="black"/>
                </a:solidFill>
                <a:effectLst>
                  <a:glow rad="88900">
                    <a:prstClr val="white"/>
                  </a:glow>
                </a:effectLst>
                <a:latin typeface="方正粗黑" panose="02000000000000000000" pitchFamily="2" charset="-120"/>
                <a:ea typeface="方正粗黑" panose="02000000000000000000" pitchFamily="2" charset="-120"/>
              </a:rPr>
              <a:t>1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方正粗黑" panose="02000000000000000000" pitchFamily="2" charset="-120"/>
                <a:ea typeface="方正粗黑" panose="02000000000000000000" pitchFamily="2" charset="-120"/>
                <a:cs typeface="+mn-cs"/>
              </a:rPr>
              <a:t>:4</a:t>
            </a:r>
            <a:r>
              <a:rPr lang="en-US" altLang="zh-TW" sz="4000" dirty="0">
                <a:solidFill>
                  <a:prstClr val="black"/>
                </a:solidFill>
                <a:effectLst>
                  <a:glow rad="88900">
                    <a:prstClr val="white"/>
                  </a:glow>
                </a:effectLst>
                <a:latin typeface="方正粗黑" panose="02000000000000000000" pitchFamily="2" charset="-120"/>
                <a:ea typeface="方正粗黑" panose="02000000000000000000" pitchFamily="2" charset="-120"/>
              </a:rPr>
              <a:t>3</a:t>
            </a:r>
            <a:r>
              <a:rPr kumimoji="0" lang="en-US" altLang="zh-HK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方正粗黑" panose="02000000000000000000" pitchFamily="2" charset="-120"/>
                <a:ea typeface="方正粗黑" panose="02000000000000000000" pitchFamily="2" charset="-120"/>
                <a:cs typeface="+mn-cs"/>
              </a:rPr>
              <a:t>-51</a:t>
            </a:r>
          </a:p>
          <a:p>
            <a:endParaRPr lang="zh-HK" altLang="en-US" sz="7200" dirty="0">
              <a:effectLst>
                <a:glow rad="88900">
                  <a:schemeClr val="bg1">
                    <a:lumMod val="95000"/>
                  </a:schemeClr>
                </a:glow>
              </a:effectLst>
              <a:latin typeface="方正行楷" panose="02000000000000000000" pitchFamily="2" charset="-120"/>
              <a:ea typeface="方正行楷" panose="02000000000000000000" pitchFamily="2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19336" y="5661248"/>
            <a:ext cx="38164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sz="3200" dirty="0">
              <a:effectLst/>
              <a:latin typeface="方正粗黑" panose="02000000000000000000" pitchFamily="2" charset="-120"/>
              <a:ea typeface="方正粗黑" panose="02000000000000000000" pitchFamily="2" charset="-120"/>
            </a:endParaRPr>
          </a:p>
          <a:p>
            <a:r>
              <a:rPr lang="en-US" altLang="zh-TW" sz="3200" dirty="0">
                <a:effectLst/>
                <a:latin typeface="方正粗黑" panose="02000000000000000000" pitchFamily="2" charset="-120"/>
                <a:ea typeface="方正粗黑" panose="02000000000000000000" pitchFamily="2" charset="-120"/>
              </a:rPr>
              <a:t>《</a:t>
            </a:r>
            <a:r>
              <a:rPr lang="zh-TW" altLang="en-US" sz="3200" dirty="0">
                <a:effectLst/>
                <a:latin typeface="方正粗黑" panose="02000000000000000000" pitchFamily="2" charset="-120"/>
                <a:ea typeface="方正粗黑" panose="02000000000000000000" pitchFamily="2" charset="-120"/>
              </a:rPr>
              <a:t>作門徒的代價</a:t>
            </a:r>
            <a:r>
              <a:rPr lang="en-US" altLang="zh-TW" sz="3200" dirty="0">
                <a:effectLst/>
                <a:latin typeface="方正粗黑" panose="02000000000000000000" pitchFamily="2" charset="-120"/>
                <a:ea typeface="方正粗黑" panose="02000000000000000000" pitchFamily="2" charset="-120"/>
              </a:rPr>
              <a:t>》4</a:t>
            </a:r>
            <a:endParaRPr lang="zh-HK" altLang="en-US" sz="3200" dirty="0">
              <a:effectLst/>
              <a:latin typeface="方正粗黑" panose="02000000000000000000" pitchFamily="2" charset="-120"/>
              <a:ea typeface="方正粗黑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37227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253857" y="219437"/>
            <a:ext cx="3570208" cy="950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0" indent="-914400">
              <a:lnSpc>
                <a:spcPct val="125000"/>
              </a:lnSpc>
              <a:buFont typeface="+mj-lt"/>
              <a:buAutoNum type="arabicPeriod"/>
            </a:pPr>
            <a:r>
              <a:rPr lang="zh-TW" altLang="en-US" sz="4800" dirty="0">
                <a:effectLst/>
                <a:latin typeface="方正粗圓" panose="02000000000000000000" pitchFamily="2" charset="-120"/>
                <a:ea typeface="方正粗圓" panose="02000000000000000000" pitchFamily="2" charset="-120"/>
              </a:rPr>
              <a:t>作主見證</a:t>
            </a:r>
            <a:endParaRPr lang="en-US" altLang="zh-TW" sz="4800" dirty="0">
              <a:effectLst/>
              <a:latin typeface="方正粗圓" panose="02000000000000000000" pitchFamily="2" charset="-120"/>
              <a:ea typeface="方正粗圓" panose="02000000000000000000" pitchFamily="2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911424" y="1412776"/>
            <a:ext cx="10657184" cy="3126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zh-TW" altLang="en-US" sz="3200" dirty="0">
                <a:effectLst>
                  <a:glow rad="101600">
                    <a:schemeClr val="bg1"/>
                  </a:glow>
                </a:effectLst>
                <a:latin typeface="方正粗圓" panose="02000000000000000000" pitchFamily="2" charset="-120"/>
                <a:ea typeface="方正粗圓" panose="02000000000000000000" pitchFamily="2" charset="-120"/>
              </a:rPr>
              <a:t>太初有道，道與上帝同在，道就是上帝</a:t>
            </a:r>
            <a:r>
              <a:rPr lang="en-US" altLang="zh-TW" sz="3200" dirty="0">
                <a:effectLst>
                  <a:glow rad="101600">
                    <a:schemeClr val="bg1"/>
                  </a:glow>
                </a:effectLst>
                <a:latin typeface="方正粗圓" panose="02000000000000000000" pitchFamily="2" charset="-120"/>
                <a:ea typeface="方正粗圓" panose="02000000000000000000" pitchFamily="2" charset="-120"/>
              </a:rPr>
              <a:t>…</a:t>
            </a:r>
            <a:r>
              <a:rPr lang="zh-TW" altLang="en-US" sz="3200" b="1" dirty="0">
                <a:effectLst>
                  <a:glow rad="101600">
                    <a:schemeClr val="bg1"/>
                  </a:glow>
                </a:effectLst>
                <a:latin typeface="方正粗圓" panose="02000000000000000000" pitchFamily="2" charset="-120"/>
                <a:ea typeface="方正粗圓" panose="02000000000000000000" pitchFamily="2" charset="-120"/>
              </a:rPr>
              <a:t>這</a:t>
            </a:r>
            <a:r>
              <a:rPr lang="zh-TW" altLang="en-US" sz="3200" b="1" dirty="0">
                <a:effectLst>
                  <a:glow rad="1016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圓" panose="02000000000000000000" pitchFamily="2" charset="-120"/>
                <a:ea typeface="方正粗圓" panose="02000000000000000000" pitchFamily="2" charset="-120"/>
              </a:rPr>
              <a:t>生命就是人的光</a:t>
            </a:r>
            <a:r>
              <a:rPr lang="zh-TW" altLang="en-US" sz="3200" dirty="0">
                <a:effectLst>
                  <a:glow rad="101600">
                    <a:schemeClr val="bg1"/>
                  </a:glow>
                </a:effectLst>
                <a:latin typeface="方正粗圓" panose="02000000000000000000" pitchFamily="2" charset="-120"/>
                <a:ea typeface="方正粗圓" panose="02000000000000000000" pitchFamily="2" charset="-120"/>
              </a:rPr>
              <a:t>。光照在黑暗裏，黑暗卻沒有勝過光。 </a:t>
            </a:r>
            <a:r>
              <a:rPr lang="en-US" altLang="zh-TW" sz="3200" dirty="0">
                <a:effectLst>
                  <a:glow rad="101600">
                    <a:schemeClr val="bg1"/>
                  </a:glow>
                </a:effectLst>
                <a:latin typeface="方正粗圓" panose="02000000000000000000" pitchFamily="2" charset="-120"/>
                <a:ea typeface="方正粗圓" panose="02000000000000000000" pitchFamily="2" charset="-120"/>
              </a:rPr>
              <a:t>(</a:t>
            </a:r>
            <a:r>
              <a:rPr lang="zh-TW" altLang="en-US" sz="3200" dirty="0">
                <a:effectLst>
                  <a:glow rad="101600">
                    <a:schemeClr val="bg1"/>
                  </a:glow>
                </a:effectLst>
                <a:latin typeface="方正粗圓" panose="02000000000000000000" pitchFamily="2" charset="-120"/>
                <a:ea typeface="方正粗圓" panose="02000000000000000000" pitchFamily="2" charset="-120"/>
              </a:rPr>
              <a:t>約</a:t>
            </a:r>
            <a:r>
              <a:rPr lang="en-US" altLang="zh-TW" sz="3200" dirty="0">
                <a:effectLst>
                  <a:glow rad="101600">
                    <a:schemeClr val="bg1"/>
                  </a:glow>
                </a:effectLst>
                <a:latin typeface="方正粗圓" panose="02000000000000000000" pitchFamily="2" charset="-120"/>
                <a:ea typeface="方正粗圓" panose="02000000000000000000" pitchFamily="2" charset="-120"/>
              </a:rPr>
              <a:t>1:1, 5)</a:t>
            </a:r>
          </a:p>
          <a:p>
            <a:pPr marL="571500" indent="-571500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zh-TW" altLang="en-US" sz="3200" b="1" dirty="0">
                <a:effectLst>
                  <a:glow rad="1016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圓" panose="02000000000000000000" pitchFamily="2" charset="-120"/>
                <a:ea typeface="方正粗圓" panose="02000000000000000000" pitchFamily="2" charset="-120"/>
              </a:rPr>
              <a:t>第二天</a:t>
            </a:r>
            <a:r>
              <a:rPr lang="zh-TW" altLang="en-US" sz="3200" dirty="0">
                <a:effectLst>
                  <a:glow rad="101600">
                    <a:schemeClr val="bg1"/>
                  </a:glow>
                </a:effectLst>
                <a:latin typeface="方正粗圓" panose="02000000000000000000" pitchFamily="2" charset="-120"/>
                <a:ea typeface="方正粗圓" panose="02000000000000000000" pitchFamily="2" charset="-120"/>
              </a:rPr>
              <a:t>，約翰看見耶穌來到他那裏</a:t>
            </a:r>
            <a:r>
              <a:rPr lang="en-US" altLang="zh-TW" sz="3200" dirty="0">
                <a:effectLst>
                  <a:glow rad="101600">
                    <a:schemeClr val="bg1"/>
                  </a:glow>
                </a:effectLst>
                <a:latin typeface="方正粗圓" panose="02000000000000000000" pitchFamily="2" charset="-120"/>
                <a:ea typeface="方正粗圓" panose="02000000000000000000" pitchFamily="2" charset="-120"/>
              </a:rPr>
              <a:t>…(v29)</a:t>
            </a:r>
          </a:p>
          <a:p>
            <a:pPr marL="571500" indent="-571500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zh-TW" altLang="en-US" sz="3200" b="1" dirty="0">
                <a:effectLst>
                  <a:glow rad="1016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圓" panose="02000000000000000000" pitchFamily="2" charset="-120"/>
                <a:ea typeface="方正粗圓" panose="02000000000000000000" pitchFamily="2" charset="-120"/>
              </a:rPr>
              <a:t>又過了一天</a:t>
            </a:r>
            <a:r>
              <a:rPr lang="zh-TW" altLang="en-US" sz="3200" dirty="0">
                <a:effectLst>
                  <a:glow rad="101600">
                    <a:schemeClr val="bg1"/>
                  </a:glow>
                </a:effectLst>
                <a:latin typeface="方正粗圓" panose="02000000000000000000" pitchFamily="2" charset="-120"/>
                <a:ea typeface="方正粗圓" panose="02000000000000000000" pitchFamily="2" charset="-120"/>
              </a:rPr>
              <a:t>，約翰同兩個門徒（彼得及安得烈）站在那裏。</a:t>
            </a:r>
            <a:r>
              <a:rPr lang="en-US" altLang="zh-TW" sz="3200" dirty="0">
                <a:effectLst>
                  <a:glow rad="101600">
                    <a:schemeClr val="bg1"/>
                  </a:glow>
                </a:effectLst>
                <a:latin typeface="方正粗圓" panose="02000000000000000000" pitchFamily="2" charset="-120"/>
                <a:ea typeface="方正粗圓" panose="02000000000000000000" pitchFamily="2" charset="-120"/>
              </a:rPr>
              <a:t>(v35)</a:t>
            </a:r>
          </a:p>
        </p:txBody>
      </p:sp>
    </p:spTree>
    <p:extLst>
      <p:ext uri="{BB962C8B-B14F-4D97-AF65-F5344CB8AC3E}">
        <p14:creationId xmlns:p14="http://schemas.microsoft.com/office/powerpoint/2010/main" val="558183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767408" y="764704"/>
            <a:ext cx="10657184" cy="4357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algn="just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effectLst>
                  <a:glow rad="1016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+mn-cs"/>
              </a:rPr>
              <a:t>又過了一天（第四天）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+mn-cs"/>
              </a:rPr>
              <a:t>，耶穌想要往加利利去。他找到腓力，就對他說：「來跟從我！」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+mn-cs"/>
              </a:rPr>
              <a:t>(v43)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+mn-cs"/>
              </a:rPr>
              <a:t>他又說：「我實實在在地告訴你們，你們將要看見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effectLst>
                  <a:glow rad="1016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+mn-cs"/>
              </a:rPr>
              <a:t>天開了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+mn-cs"/>
              </a:rPr>
              <a:t>，上帝的使者在人子身上，上去下來。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+mn-cs"/>
              </a:rPr>
              <a:t>(v51)</a:t>
            </a:r>
            <a:endParaRPr lang="en-US" altLang="zh-TW" sz="3200" dirty="0">
              <a:solidFill>
                <a:prstClr val="black"/>
              </a:solidFill>
              <a:effectLst>
                <a:glow rad="101600">
                  <a:prstClr val="white"/>
                </a:glow>
              </a:effectLst>
              <a:latin typeface="方正粗圓" panose="02000000000000000000" pitchFamily="2" charset="-120"/>
              <a:ea typeface="方正粗圓" panose="02000000000000000000" pitchFamily="2" charset="-12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+mn-cs"/>
              </a:rPr>
              <a:t>上帝把這些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effectLst>
                  <a:glow rad="1016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+mn-cs"/>
              </a:rPr>
              <a:t>光體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+mn-cs"/>
              </a:rPr>
              <a:t>擺列在天空，照在地上，管理晝夜，分別光暗。上帝看為好的。有晚上，有早晨，這是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effectLst>
                  <a:glow rad="1016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+mn-cs"/>
              </a:rPr>
              <a:t>第四日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+mn-cs"/>
              </a:rPr>
              <a:t>。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+mn-cs"/>
              </a:rPr>
              <a:t>(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+mn-cs"/>
              </a:rPr>
              <a:t>創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+mn-cs"/>
              </a:rPr>
              <a:t>1:17-19)</a:t>
            </a:r>
          </a:p>
        </p:txBody>
      </p:sp>
    </p:spTree>
    <p:extLst>
      <p:ext uri="{BB962C8B-B14F-4D97-AF65-F5344CB8AC3E}">
        <p14:creationId xmlns:p14="http://schemas.microsoft.com/office/powerpoint/2010/main" val="2900458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767408" y="764704"/>
            <a:ext cx="10657184" cy="1428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algn="just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+mn-cs"/>
              </a:rPr>
              <a:t>他找到腓力，就對他說：「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effectLst>
                  <a:glow rad="1016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+mn-cs"/>
              </a:rPr>
              <a:t>來跟從</a:t>
            </a:r>
            <a:r>
              <a:rPr lang="zh-TW" altLang="en-US" sz="3600" b="1" dirty="0">
                <a:effectLst>
                  <a:glow rad="1016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圓" panose="02000000000000000000" pitchFamily="2" charset="-120"/>
                <a:ea typeface="方正粗圓" panose="02000000000000000000" pitchFamily="2" charset="-120"/>
              </a:rPr>
              <a:t>我</a:t>
            </a:r>
            <a:r>
              <a:rPr lang="en-US" altLang="zh-TW" sz="3600" dirty="0">
                <a:solidFill>
                  <a:prstClr val="black"/>
                </a:solidFill>
                <a:effectLst>
                  <a:glow rad="101600">
                    <a:prstClr val="white"/>
                  </a:glow>
                </a:effectLst>
                <a:latin typeface="方正粗圓" panose="02000000000000000000" pitchFamily="2" charset="-120"/>
                <a:ea typeface="方正粗圓" panose="02000000000000000000" pitchFamily="2" charset="-120"/>
              </a:rPr>
              <a:t>(present</a:t>
            </a:r>
            <a:r>
              <a:rPr lang="zh-TW" altLang="en-US" sz="3600" dirty="0">
                <a:solidFill>
                  <a:prstClr val="black"/>
                </a:solidFill>
                <a:effectLst>
                  <a:glow rad="101600">
                    <a:prstClr val="white"/>
                  </a:glow>
                </a:effectLst>
                <a:latin typeface="方正粗圓" panose="02000000000000000000" pitchFamily="2" charset="-120"/>
                <a:ea typeface="方正粗圓" panose="02000000000000000000" pitchFamily="2" charset="-120"/>
              </a:rPr>
              <a:t> </a:t>
            </a:r>
            <a:r>
              <a:rPr lang="en-US" altLang="zh-TW" sz="3600" dirty="0">
                <a:solidFill>
                  <a:prstClr val="black"/>
                </a:solidFill>
                <a:effectLst>
                  <a:glow rad="101600">
                    <a:prstClr val="white"/>
                  </a:glow>
                </a:effectLst>
                <a:latin typeface="方正粗圓" panose="02000000000000000000" pitchFamily="2" charset="-120"/>
                <a:ea typeface="方正粗圓" panose="02000000000000000000" pitchFamily="2" charset="-120"/>
              </a:rPr>
              <a:t>active</a:t>
            </a:r>
            <a:r>
              <a:rPr lang="zh-TW" altLang="en-US" sz="3600" dirty="0">
                <a:solidFill>
                  <a:prstClr val="black"/>
                </a:solidFill>
                <a:effectLst>
                  <a:glow rad="101600">
                    <a:prstClr val="white"/>
                  </a:glow>
                </a:effectLst>
                <a:latin typeface="方正粗圓" panose="02000000000000000000" pitchFamily="2" charset="-120"/>
                <a:ea typeface="方正粗圓" panose="02000000000000000000" pitchFamily="2" charset="-120"/>
              </a:rPr>
              <a:t> </a:t>
            </a:r>
            <a:r>
              <a:rPr lang="en-US" altLang="zh-TW" sz="3600" dirty="0">
                <a:solidFill>
                  <a:prstClr val="black"/>
                </a:solidFill>
                <a:effectLst>
                  <a:glow rad="101600">
                    <a:prstClr val="white"/>
                  </a:glow>
                </a:effectLst>
                <a:latin typeface="方正粗圓" panose="02000000000000000000" pitchFamily="2" charset="-120"/>
                <a:ea typeface="方正粗圓" panose="02000000000000000000" pitchFamily="2" charset="-120"/>
              </a:rPr>
              <a:t>imperative)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+mn-cs"/>
              </a:rPr>
              <a:t>！」</a:t>
            </a: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+mn-cs"/>
              </a:rPr>
              <a:t>(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+mn-cs"/>
              </a:rPr>
              <a:t>約</a:t>
            </a: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+mn-cs"/>
              </a:rPr>
              <a:t>1:43)</a:t>
            </a:r>
          </a:p>
        </p:txBody>
      </p:sp>
    </p:spTree>
    <p:extLst>
      <p:ext uri="{BB962C8B-B14F-4D97-AF65-F5344CB8AC3E}">
        <p14:creationId xmlns:p14="http://schemas.microsoft.com/office/powerpoint/2010/main" val="1126844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5519936" y="836712"/>
            <a:ext cx="6227560" cy="3332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3600" dirty="0">
                <a:effectLst/>
                <a:latin typeface="方正粗圓" pitchFamily="2" charset="-120"/>
                <a:ea typeface="方正粗圓" pitchFamily="2" charset="-120"/>
              </a:rPr>
              <a:t>耶穌又對眾人說：「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圓" pitchFamily="2" charset="-120"/>
                <a:ea typeface="方正粗圓" pitchFamily="2" charset="-120"/>
              </a:rPr>
              <a:t>我就是世界的光</a:t>
            </a:r>
            <a:r>
              <a:rPr lang="zh-TW" altLang="en-US" sz="3600" dirty="0">
                <a:effectLst/>
                <a:latin typeface="方正粗圓" pitchFamily="2" charset="-120"/>
                <a:ea typeface="方正粗圓" pitchFamily="2" charset="-120"/>
              </a:rPr>
              <a:t>。跟從我的，必不在黑暗裏走，卻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圓" pitchFamily="2" charset="-120"/>
                <a:ea typeface="方正粗圓" pitchFamily="2" charset="-120"/>
              </a:rPr>
              <a:t>要得著生命的光</a:t>
            </a:r>
            <a:r>
              <a:rPr lang="zh-TW" altLang="en-US" sz="3600" dirty="0">
                <a:effectLst/>
                <a:latin typeface="方正粗圓" pitchFamily="2" charset="-120"/>
                <a:ea typeface="方正粗圓" pitchFamily="2" charset="-120"/>
              </a:rPr>
              <a:t>。」 （約</a:t>
            </a:r>
            <a:r>
              <a:rPr lang="en-US" altLang="zh-TW" sz="3600" dirty="0">
                <a:effectLst/>
                <a:latin typeface="方正粗圓" pitchFamily="2" charset="-120"/>
                <a:ea typeface="方正粗圓" pitchFamily="2" charset="-120"/>
              </a:rPr>
              <a:t>8:12</a:t>
            </a:r>
            <a:r>
              <a:rPr lang="zh-TW" altLang="en-US" sz="3600" dirty="0">
                <a:effectLst/>
                <a:latin typeface="方正粗圓" pitchFamily="2" charset="-120"/>
                <a:ea typeface="方正粗圓" pitchFamily="2" charset="-120"/>
              </a:rPr>
              <a:t>）</a:t>
            </a:r>
            <a:endParaRPr lang="zh-HK" altLang="en-US" sz="3600" dirty="0">
              <a:effectLst/>
              <a:latin typeface="Calibri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39482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zh-TW" altLang="en-US" sz="5333" dirty="0">
                <a:latin typeface="方正準圓" panose="02000000000000000000" pitchFamily="2" charset="-120"/>
                <a:ea typeface="方正準圓" panose="02000000000000000000" pitchFamily="2" charset="-120"/>
              </a:rPr>
              <a:t>和受恩</a:t>
            </a:r>
            <a:r>
              <a:rPr lang="en-US" altLang="zh-HK" sz="5333" dirty="0">
                <a:latin typeface="方正準圓" panose="02000000000000000000" pitchFamily="2" charset="-120"/>
                <a:ea typeface="方正準圓" panose="02000000000000000000" pitchFamily="2" charset="-120"/>
              </a:rPr>
              <a:t>Margaret </a:t>
            </a:r>
            <a:r>
              <a:rPr lang="en-US" altLang="zh-HK" sz="5333" dirty="0" err="1">
                <a:latin typeface="方正準圓" panose="02000000000000000000" pitchFamily="2" charset="-120"/>
                <a:ea typeface="方正準圓" panose="02000000000000000000" pitchFamily="2" charset="-120"/>
              </a:rPr>
              <a:t>E.Barber</a:t>
            </a:r>
            <a:br>
              <a:rPr lang="en-US" altLang="zh-HK" sz="5333" dirty="0">
                <a:latin typeface="方正準圓" panose="02000000000000000000" pitchFamily="2" charset="-120"/>
                <a:ea typeface="方正準圓" panose="02000000000000000000" pitchFamily="2" charset="-120"/>
              </a:rPr>
            </a:br>
            <a:r>
              <a:rPr lang="en-US" altLang="zh-HK" sz="5333" dirty="0">
                <a:latin typeface="方正準圓" panose="02000000000000000000" pitchFamily="2" charset="-120"/>
                <a:ea typeface="方正準圓" panose="02000000000000000000" pitchFamily="2" charset="-120"/>
              </a:rPr>
              <a:t>(1866-1930)</a:t>
            </a:r>
            <a:endParaRPr lang="zh-HK" altLang="en-US" sz="5333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695400" y="2564904"/>
            <a:ext cx="78291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zh-TW" altLang="en-US" sz="6400" dirty="0">
                <a:solidFill>
                  <a:prstClr val="black"/>
                </a:solidFill>
                <a:latin typeface="方正行楷" panose="02000000000000000000" pitchFamily="2" charset="-120"/>
                <a:ea typeface="方正行楷" panose="02000000000000000000" pitchFamily="2" charset="-120"/>
              </a:rPr>
              <a:t>為己無所求，</a:t>
            </a:r>
            <a:endParaRPr lang="en-US" altLang="zh-TW" sz="6400" dirty="0">
              <a:solidFill>
                <a:prstClr val="black"/>
              </a:solidFill>
              <a:latin typeface="方正行楷" panose="02000000000000000000" pitchFamily="2" charset="-120"/>
              <a:ea typeface="方正行楷" panose="02000000000000000000" pitchFamily="2" charset="-120"/>
            </a:endParaRPr>
          </a:p>
          <a:p>
            <a:pPr algn="ctr" defTabSz="1219170"/>
            <a:r>
              <a:rPr lang="zh-TW" altLang="en-US" sz="6400" dirty="0">
                <a:solidFill>
                  <a:prstClr val="black"/>
                </a:solidFill>
                <a:latin typeface="方正行楷" panose="02000000000000000000" pitchFamily="2" charset="-120"/>
                <a:ea typeface="方正行楷" panose="02000000000000000000" pitchFamily="2" charset="-120"/>
              </a:rPr>
              <a:t>為主求一切。</a:t>
            </a:r>
            <a:endParaRPr lang="en-US" altLang="zh-TW" sz="6400" dirty="0">
              <a:solidFill>
                <a:prstClr val="black"/>
              </a:solidFill>
              <a:latin typeface="方正行楷" panose="02000000000000000000" pitchFamily="2" charset="-120"/>
              <a:ea typeface="方正行楷" panose="02000000000000000000" pitchFamily="2" charset="-120"/>
            </a:endParaRPr>
          </a:p>
          <a:p>
            <a:pPr algn="ctr" defTabSz="1219170"/>
            <a:r>
              <a:rPr lang="en-US" altLang="zh-HK" sz="4800" i="1" dirty="0">
                <a:solidFill>
                  <a:prstClr val="black"/>
                </a:solidFill>
                <a:latin typeface="Calibri"/>
                <a:ea typeface="新細明體" panose="02020500000000000000" pitchFamily="18" charset="-120"/>
              </a:rPr>
              <a:t>I want nothing for myself, </a:t>
            </a:r>
          </a:p>
          <a:p>
            <a:pPr algn="ctr" defTabSz="1219170"/>
            <a:r>
              <a:rPr lang="en-US" altLang="zh-HK" sz="4800" i="1" dirty="0">
                <a:solidFill>
                  <a:prstClr val="black"/>
                </a:solidFill>
                <a:latin typeface="Calibri"/>
                <a:ea typeface="新細明體" panose="02020500000000000000" pitchFamily="18" charset="-120"/>
              </a:rPr>
              <a:t>I want everything for the Lord!</a:t>
            </a:r>
            <a:endParaRPr lang="zh-HK" altLang="en-US" sz="4800" dirty="0">
              <a:solidFill>
                <a:prstClr val="black"/>
              </a:solidFill>
              <a:latin typeface="方正行楷" panose="02000000000000000000" pitchFamily="2" charset="-120"/>
              <a:ea typeface="方正行楷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6685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999053" y="221739"/>
            <a:ext cx="35702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0" indent="-91440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zh-TW" altLang="en-US" sz="4800" dirty="0">
                <a:effectLst/>
                <a:latin typeface="方正粗圓" pitchFamily="2" charset="-120"/>
                <a:ea typeface="方正粗圓" pitchFamily="2" charset="-120"/>
              </a:rPr>
              <a:t>堅持到底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551384" y="1196752"/>
            <a:ext cx="1130525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TW" sz="3600" dirty="0">
                <a:effectLst/>
                <a:latin typeface="方正粗圓" pitchFamily="2" charset="-120"/>
                <a:ea typeface="方正粗圓" pitchFamily="2" charset="-120"/>
              </a:rPr>
              <a:t>v46: </a:t>
            </a:r>
            <a:r>
              <a:rPr lang="zh-TW" altLang="en-US" sz="3600" dirty="0">
                <a:effectLst/>
                <a:latin typeface="方正粗圓" pitchFamily="2" charset="-120"/>
                <a:ea typeface="方正粗圓" pitchFamily="2" charset="-120"/>
              </a:rPr>
              <a:t>拿但業對他說：「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圓" pitchFamily="2" charset="-120"/>
                <a:ea typeface="方正粗圓" pitchFamily="2" charset="-120"/>
              </a:rPr>
              <a:t>拿撒勒還能出甚麼好的嗎？</a:t>
            </a:r>
            <a:r>
              <a:rPr lang="zh-TW" altLang="en-US" sz="3600" dirty="0">
                <a:effectLst/>
                <a:latin typeface="方正粗圓" pitchFamily="2" charset="-120"/>
                <a:ea typeface="方正粗圓" pitchFamily="2" charset="-120"/>
              </a:rPr>
              <a:t>」腓力說：「你來看。」</a:t>
            </a:r>
            <a:endParaRPr lang="en-US" altLang="zh-TW" sz="3600" dirty="0">
              <a:effectLst/>
              <a:latin typeface="方正粗圓" pitchFamily="2" charset="-120"/>
              <a:ea typeface="方正粗圓" pitchFamily="2" charset="-120"/>
            </a:endParaRPr>
          </a:p>
          <a:p>
            <a:pPr marL="571500" indent="-5715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TW" sz="3600" dirty="0">
                <a:effectLst/>
                <a:latin typeface="方正粗圓" pitchFamily="2" charset="-120"/>
                <a:ea typeface="方正粗圓" pitchFamily="2" charset="-120"/>
              </a:rPr>
              <a:t>v47: </a:t>
            </a:r>
            <a:r>
              <a:rPr lang="zh-TW" altLang="en-US" sz="3600" dirty="0">
                <a:effectLst/>
                <a:latin typeface="方正粗圓" pitchFamily="2" charset="-120"/>
                <a:ea typeface="方正粗圓" pitchFamily="2" charset="-120"/>
              </a:rPr>
              <a:t>耶穌看見拿但業向他走來，就論到他說：「看哪，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圓" pitchFamily="2" charset="-120"/>
                <a:ea typeface="方正粗圓" pitchFamily="2" charset="-120"/>
              </a:rPr>
              <a:t>這真是個以色列人</a:t>
            </a:r>
            <a:r>
              <a:rPr lang="zh-TW" altLang="en-US" sz="3600" dirty="0">
                <a:effectLst/>
                <a:latin typeface="方正粗圓" pitchFamily="2" charset="-120"/>
                <a:ea typeface="方正粗圓" pitchFamily="2" charset="-120"/>
              </a:rPr>
              <a:t>！他心裏是沒有詭詐的。」</a:t>
            </a:r>
            <a:endParaRPr lang="en-US" altLang="zh-TW" sz="3600" dirty="0">
              <a:effectLst/>
              <a:latin typeface="方正粗圓" pitchFamily="2" charset="-120"/>
              <a:ea typeface="方正粗圓" pitchFamily="2" charset="-120"/>
            </a:endParaRPr>
          </a:p>
          <a:p>
            <a:pPr marL="571500" indent="-5715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TW" sz="3600" dirty="0">
                <a:effectLst/>
                <a:latin typeface="方正粗圓" pitchFamily="2" charset="-120"/>
                <a:ea typeface="方正粗圓" pitchFamily="2" charset="-120"/>
              </a:rPr>
              <a:t>v48: </a:t>
            </a:r>
            <a:r>
              <a:rPr lang="zh-TW" altLang="en-US" sz="3600" dirty="0">
                <a:effectLst/>
                <a:latin typeface="方正粗圓" pitchFamily="2" charset="-120"/>
                <a:ea typeface="方正粗圓" pitchFamily="2" charset="-120"/>
              </a:rPr>
              <a:t>拿但業對耶穌說：「你從哪裏認識我的？」耶穌回答他說：「腓力還沒有呼喚你，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圓" pitchFamily="2" charset="-120"/>
                <a:ea typeface="方正粗圓" pitchFamily="2" charset="-120"/>
              </a:rPr>
              <a:t>你在無花果樹底下，我就看見你了。</a:t>
            </a:r>
            <a:r>
              <a:rPr lang="zh-TW" altLang="en-US" sz="3600" dirty="0">
                <a:effectLst/>
                <a:latin typeface="方正粗圓" pitchFamily="2" charset="-120"/>
                <a:ea typeface="方正粗圓" pitchFamily="2" charset="-120"/>
              </a:rPr>
              <a:t>」</a:t>
            </a:r>
            <a:endParaRPr lang="zh-HK" altLang="en-US" sz="3600" dirty="0">
              <a:effectLst/>
              <a:latin typeface="Calibri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65989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0D19741-BB5A-E4FE-0A09-0B1A66539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方正粗圓" panose="02000000000000000000" pitchFamily="2" charset="-120"/>
                <a:ea typeface="方正粗圓" panose="02000000000000000000" pitchFamily="2" charset="-120"/>
              </a:rPr>
              <a:t>拿但業在無花果樹下想起了甚麼？</a:t>
            </a:r>
            <a:endParaRPr lang="zh-HK" altLang="en-US" dirty="0">
              <a:latin typeface="方正粗圓" panose="02000000000000000000" pitchFamily="2" charset="-120"/>
              <a:ea typeface="方正粗圓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501F5C4-C99D-C118-D8B0-DB5B8488D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595" y="1772816"/>
            <a:ext cx="6768752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25000"/>
              </a:lnSpc>
              <a:buNone/>
            </a:pPr>
            <a:r>
              <a:rPr lang="zh-TW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  <a:t>他必在許多民族中施行審判，為遠方強盛的國斷定是非。他們要將刀打成犁頭，把槍打成鐮刀。這國不舉刀攻擊那國，他們也不再學習戰事。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人人都要坐在自己的葡萄樹和無花果樹下</a:t>
            </a:r>
            <a:r>
              <a:rPr lang="zh-TW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  <a:t>，無人使他們驚嚇；這是萬軍之耶和華親口說的。（彌</a:t>
            </a:r>
            <a:r>
              <a:rPr lang="en-US" altLang="zh-TW" dirty="0">
                <a:latin typeface="方正準圓" panose="02000000000000000000" pitchFamily="2" charset="-120"/>
                <a:ea typeface="方正準圓" panose="02000000000000000000" pitchFamily="2" charset="-120"/>
              </a:rPr>
              <a:t>4:3-4</a:t>
            </a:r>
            <a:r>
              <a:rPr lang="zh-TW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  <a:t>）</a:t>
            </a:r>
            <a:endParaRPr lang="zh-HK" altLang="en-US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06851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983432" y="620688"/>
            <a:ext cx="986509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粗圓" pitchFamily="2" charset="-120"/>
                <a:ea typeface="方正粗圓" pitchFamily="2" charset="-120"/>
              </a:rPr>
              <a:t>v47: 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粗圓" pitchFamily="2" charset="-120"/>
                <a:ea typeface="方正粗圓" pitchFamily="2" charset="-120"/>
              </a:rPr>
              <a:t>耶穌看見拿但業向他走來，就論到他說：「看哪，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粗圓" pitchFamily="2" charset="-120"/>
                <a:ea typeface="方正粗圓" pitchFamily="2" charset="-120"/>
              </a:rPr>
              <a:t>這真是個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方正粗圓" pitchFamily="2" charset="-120"/>
                <a:ea typeface="方正粗圓" pitchFamily="2" charset="-120"/>
              </a:rPr>
              <a:t>以色列人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粗圓" pitchFamily="2" charset="-120"/>
                <a:ea typeface="方正粗圓" pitchFamily="2" charset="-120"/>
              </a:rPr>
              <a:t>！他心裏是沒有詭詐的。」</a:t>
            </a:r>
            <a:endParaRPr kumimoji="0" lang="en-US" altLang="zh-TW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方正粗圓" pitchFamily="2" charset="-120"/>
              <a:ea typeface="方正粗圓" pitchFamily="2" charset="-120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粗圓" pitchFamily="2" charset="-120"/>
                <a:ea typeface="方正粗圓" pitchFamily="2" charset="-120"/>
              </a:rPr>
              <a:t>V49: 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粗圓" pitchFamily="2" charset="-120"/>
                <a:ea typeface="方正粗圓" pitchFamily="2" charset="-120"/>
              </a:rPr>
              <a:t>拿但業回答他：「拉比！你是上帝的兒子，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粗圓" pitchFamily="2" charset="-120"/>
                <a:ea typeface="方正粗圓" pitchFamily="2" charset="-120"/>
              </a:rPr>
              <a:t>你是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方正粗圓" pitchFamily="2" charset="-120"/>
                <a:ea typeface="方正粗圓" pitchFamily="2" charset="-120"/>
              </a:rPr>
              <a:t>以色列的王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粗圓" pitchFamily="2" charset="-120"/>
                <a:ea typeface="方正粗圓" pitchFamily="2" charset="-120"/>
              </a:rPr>
              <a:t>。」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F7E171A0-D574-8AF1-BF66-9247C6DFC246}"/>
              </a:ext>
            </a:extLst>
          </p:cNvPr>
          <p:cNvSpPr txBox="1"/>
          <p:nvPr/>
        </p:nvSpPr>
        <p:spPr>
          <a:xfrm>
            <a:off x="695400" y="1484784"/>
            <a:ext cx="6192688" cy="4357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3200" dirty="0">
                <a:latin typeface="方正粗圓" panose="02000000000000000000" pitchFamily="2" charset="-120"/>
                <a:ea typeface="方正粗圓" panose="02000000000000000000" pitchFamily="2" charset="-120"/>
              </a:rPr>
              <a:t>耶和華啊，你已經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圓" panose="02000000000000000000" pitchFamily="2" charset="-120"/>
                <a:ea typeface="方正粗圓" panose="02000000000000000000" pitchFamily="2" charset="-120"/>
              </a:rPr>
              <a:t>鑒察我，認識我</a:t>
            </a:r>
            <a:r>
              <a:rPr lang="zh-TW" altLang="en-US" sz="3200" dirty="0">
                <a:latin typeface="方正粗圓" panose="02000000000000000000" pitchFamily="2" charset="-120"/>
                <a:ea typeface="方正粗圓" panose="02000000000000000000" pitchFamily="2" charset="-120"/>
              </a:rPr>
              <a:t>。我坐下，我起來，你都曉得；你從遠處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圓" panose="02000000000000000000" pitchFamily="2" charset="-120"/>
                <a:ea typeface="方正粗圓" panose="02000000000000000000" pitchFamily="2" charset="-120"/>
              </a:rPr>
              <a:t>知道我</a:t>
            </a:r>
            <a:r>
              <a:rPr lang="zh-TW" altLang="en-US" sz="3200" dirty="0">
                <a:latin typeface="方正粗圓" panose="02000000000000000000" pitchFamily="2" charset="-120"/>
                <a:ea typeface="方正粗圓" panose="02000000000000000000" pitchFamily="2" charset="-120"/>
              </a:rPr>
              <a:t>的意念。我行路，我躺臥，你都細察；你也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圓" panose="02000000000000000000" pitchFamily="2" charset="-120"/>
                <a:ea typeface="方正粗圓" panose="02000000000000000000" pitchFamily="2" charset="-120"/>
              </a:rPr>
              <a:t>深知我</a:t>
            </a:r>
            <a:r>
              <a:rPr lang="zh-TW" altLang="en-US" sz="3200" dirty="0">
                <a:latin typeface="方正粗圓" panose="02000000000000000000" pitchFamily="2" charset="-120"/>
                <a:ea typeface="方正粗圓" panose="02000000000000000000" pitchFamily="2" charset="-120"/>
              </a:rPr>
              <a:t>一切所行的。耶和華啊，我舌頭上的話，你沒有一句不知道的。（詩</a:t>
            </a:r>
            <a:r>
              <a:rPr lang="en-US" altLang="zh-TW" sz="3200" dirty="0">
                <a:latin typeface="方正粗圓" panose="02000000000000000000" pitchFamily="2" charset="-120"/>
                <a:ea typeface="方正粗圓" panose="02000000000000000000" pitchFamily="2" charset="-120"/>
              </a:rPr>
              <a:t>139:1-4</a:t>
            </a:r>
            <a:r>
              <a:rPr lang="zh-TW" altLang="en-US" sz="3200" dirty="0">
                <a:latin typeface="方正粗圓" panose="02000000000000000000" pitchFamily="2" charset="-120"/>
                <a:ea typeface="方正粗圓" panose="02000000000000000000" pitchFamily="2" charset="-120"/>
              </a:rPr>
              <a:t>）</a:t>
            </a:r>
            <a:endParaRPr lang="zh-HK" altLang="en-US" sz="3200" dirty="0">
              <a:latin typeface="方正粗圓" panose="02000000000000000000" pitchFamily="2" charset="-120"/>
              <a:ea typeface="方正粗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66760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文字方塊 3"/>
          <p:cNvSpPr txBox="1">
            <a:spLocks noChangeArrowheads="1"/>
          </p:cNvSpPr>
          <p:nvPr/>
        </p:nvSpPr>
        <p:spPr bwMode="auto">
          <a:xfrm>
            <a:off x="1458714" y="260648"/>
            <a:ext cx="792956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marL="742950" indent="-742950" eaLnBrk="1" fontAlgn="base" hangingPunct="1">
              <a:spcBef>
                <a:spcPct val="0"/>
              </a:spcBef>
              <a:spcAft>
                <a:spcPct val="0"/>
              </a:spcAft>
              <a:buFont typeface="+mj-lt"/>
              <a:buAutoNum type="arabicPeriod" startAt="3"/>
            </a:pPr>
            <a:r>
              <a:rPr lang="zh-TW" altLang="en-US" sz="4400" dirty="0">
                <a:solidFill>
                  <a:prstClr val="black"/>
                </a:solidFill>
                <a:latin typeface="方正粗圓" pitchFamily="2" charset="-120"/>
                <a:ea typeface="方正粗圓" pitchFamily="2" charset="-120"/>
              </a:rPr>
              <a:t>打開眼睛</a:t>
            </a:r>
            <a:endParaRPr lang="en-US" altLang="zh-TW" sz="4400" dirty="0">
              <a:solidFill>
                <a:prstClr val="black"/>
              </a:solidFill>
              <a:latin typeface="方正粗圓" pitchFamily="2" charset="-120"/>
              <a:ea typeface="方正粗圓" pitchFamily="2" charset="-120"/>
            </a:endParaRPr>
          </a:p>
        </p:txBody>
      </p:sp>
      <p:sp>
        <p:nvSpPr>
          <p:cNvPr id="23555" name="文字方塊 4"/>
          <p:cNvSpPr txBox="1">
            <a:spLocks noChangeArrowheads="1"/>
          </p:cNvSpPr>
          <p:nvPr/>
        </p:nvSpPr>
        <p:spPr bwMode="auto">
          <a:xfrm>
            <a:off x="407368" y="1340768"/>
            <a:ext cx="6696744" cy="488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zh-TW" altLang="en-US" sz="3600" dirty="0">
                <a:solidFill>
                  <a:srgbClr val="000000"/>
                </a:solidFill>
                <a:latin typeface="方正粗圓" pitchFamily="2" charset="-120"/>
                <a:ea typeface="方正粗圓" pitchFamily="2" charset="-120"/>
              </a:rPr>
              <a:t>耶穌回答他說：「因為我說在無花果樹底下看見你，你就信嗎？你將看見比這些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圓" pitchFamily="2" charset="-120"/>
                <a:ea typeface="方正粗圓" pitchFamily="2" charset="-120"/>
              </a:rPr>
              <a:t>更大的事</a:t>
            </a:r>
            <a:r>
              <a:rPr lang="zh-TW" altLang="en-US" sz="3600" dirty="0">
                <a:solidFill>
                  <a:srgbClr val="000000"/>
                </a:solidFill>
                <a:latin typeface="方正粗圓" pitchFamily="2" charset="-120"/>
                <a:ea typeface="方正粗圓" pitchFamily="2" charset="-120"/>
              </a:rPr>
              <a:t>呢！」他又說：「我實實在在地告訴你們，你們將要看見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圓" pitchFamily="2" charset="-120"/>
                <a:ea typeface="方正粗圓" pitchFamily="2" charset="-120"/>
              </a:rPr>
              <a:t>天開了</a:t>
            </a:r>
            <a:r>
              <a:rPr lang="zh-TW" altLang="en-US" sz="3600" dirty="0">
                <a:solidFill>
                  <a:srgbClr val="000000"/>
                </a:solidFill>
                <a:latin typeface="方正粗圓" pitchFamily="2" charset="-120"/>
                <a:ea typeface="方正粗圓" pitchFamily="2" charset="-120"/>
              </a:rPr>
              <a:t>，上帝的使者在人子身上，上去下來。」</a:t>
            </a:r>
            <a:r>
              <a:rPr lang="en-US" altLang="zh-TW" sz="3600" dirty="0">
                <a:solidFill>
                  <a:srgbClr val="000000"/>
                </a:solidFill>
                <a:latin typeface="方正粗圓" pitchFamily="2" charset="-120"/>
                <a:ea typeface="方正粗圓" pitchFamily="2" charset="-120"/>
              </a:rPr>
              <a:t>(</a:t>
            </a:r>
            <a:r>
              <a:rPr lang="zh-TW" altLang="en-US" sz="3600" dirty="0">
                <a:solidFill>
                  <a:srgbClr val="000000"/>
                </a:solidFill>
                <a:latin typeface="方正粗圓" pitchFamily="2" charset="-120"/>
                <a:ea typeface="方正粗圓" pitchFamily="2" charset="-120"/>
              </a:rPr>
              <a:t>約</a:t>
            </a:r>
            <a:r>
              <a:rPr lang="en-US" altLang="zh-TW" sz="3600" dirty="0">
                <a:solidFill>
                  <a:srgbClr val="000000"/>
                </a:solidFill>
                <a:latin typeface="方正粗圓" pitchFamily="2" charset="-120"/>
                <a:ea typeface="方正粗圓" pitchFamily="2" charset="-120"/>
              </a:rPr>
              <a:t>1:50-51)</a:t>
            </a:r>
            <a:endParaRPr lang="zh-TW" altLang="en-US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732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4A9D63F-3D28-8D30-F744-6253AD1F4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方正粗黑" panose="02000000000000000000" pitchFamily="2" charset="-120"/>
                <a:ea typeface="方正粗黑" panose="02000000000000000000" pitchFamily="2" charset="-120"/>
              </a:rPr>
              <a:t>《</a:t>
            </a:r>
            <a:r>
              <a:rPr lang="zh-TW" altLang="en-US" dirty="0">
                <a:latin typeface="方正粗黑" panose="02000000000000000000" pitchFamily="2" charset="-120"/>
                <a:ea typeface="方正粗黑" panose="02000000000000000000" pitchFamily="2" charset="-120"/>
              </a:rPr>
              <a:t>作門徒的代價</a:t>
            </a:r>
            <a:r>
              <a:rPr lang="en-US" altLang="zh-TW" dirty="0">
                <a:latin typeface="方正粗黑" panose="02000000000000000000" pitchFamily="2" charset="-120"/>
                <a:ea typeface="方正粗黑" panose="02000000000000000000" pitchFamily="2" charset="-120"/>
              </a:rPr>
              <a:t>》</a:t>
            </a:r>
            <a:r>
              <a:rPr lang="zh-TW" altLang="en-US" dirty="0">
                <a:latin typeface="方正粗黑" panose="02000000000000000000" pitchFamily="2" charset="-120"/>
                <a:ea typeface="方正粗黑" panose="02000000000000000000" pitchFamily="2" charset="-120"/>
              </a:rPr>
              <a:t>系列</a:t>
            </a:r>
            <a:endParaRPr lang="zh-HK" altLang="en-US" dirty="0">
              <a:latin typeface="方正粗黑" panose="02000000000000000000" pitchFamily="2" charset="-120"/>
              <a:ea typeface="方正粗黑" panose="02000000000000000000" pitchFamily="2" charset="-120"/>
            </a:endParaRPr>
          </a:p>
        </p:txBody>
      </p:sp>
      <p:graphicFrame>
        <p:nvGraphicFramePr>
          <p:cNvPr id="5" name="內容版面配置區 4">
            <a:extLst>
              <a:ext uri="{FF2B5EF4-FFF2-40B4-BE49-F238E27FC236}">
                <a16:creationId xmlns:a16="http://schemas.microsoft.com/office/drawing/2014/main" id="{C15F0CE1-E3DD-F5EC-B10F-94DAC80CD8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1890680"/>
              </p:ext>
            </p:extLst>
          </p:nvPr>
        </p:nvGraphicFramePr>
        <p:xfrm>
          <a:off x="1019436" y="1343305"/>
          <a:ext cx="10153128" cy="522941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63702">
                  <a:extLst>
                    <a:ext uri="{9D8B030D-6E8A-4147-A177-3AD203B41FA5}">
                      <a16:colId xmlns:a16="http://schemas.microsoft.com/office/drawing/2014/main" val="4052719697"/>
                    </a:ext>
                  </a:extLst>
                </a:gridCol>
                <a:gridCol w="2942112">
                  <a:extLst>
                    <a:ext uri="{9D8B030D-6E8A-4147-A177-3AD203B41FA5}">
                      <a16:colId xmlns:a16="http://schemas.microsoft.com/office/drawing/2014/main" val="4237614427"/>
                    </a:ext>
                  </a:extLst>
                </a:gridCol>
                <a:gridCol w="2842876">
                  <a:extLst>
                    <a:ext uri="{9D8B030D-6E8A-4147-A177-3AD203B41FA5}">
                      <a16:colId xmlns:a16="http://schemas.microsoft.com/office/drawing/2014/main" val="1857974935"/>
                    </a:ext>
                  </a:extLst>
                </a:gridCol>
                <a:gridCol w="2504438">
                  <a:extLst>
                    <a:ext uri="{9D8B030D-6E8A-4147-A177-3AD203B41FA5}">
                      <a16:colId xmlns:a16="http://schemas.microsoft.com/office/drawing/2014/main" val="34004682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endParaRPr lang="zh-HK" altLang="en-US" sz="3200" dirty="0"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講題</a:t>
                      </a:r>
                      <a:endParaRPr lang="zh-HK" altLang="en-US" sz="3200" dirty="0"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經文</a:t>
                      </a:r>
                      <a:endParaRPr lang="zh-HK" altLang="en-US" sz="3200" dirty="0"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門徒</a:t>
                      </a:r>
                      <a:endParaRPr lang="zh-HK" altLang="en-US" sz="3200" dirty="0"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824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第一講</a:t>
                      </a:r>
                      <a:endParaRPr lang="zh-HK" altLang="en-US" sz="3200" dirty="0"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拆毀與重建</a:t>
                      </a:r>
                      <a:endParaRPr lang="zh-HK" altLang="en-US" sz="3200" dirty="0"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路</a:t>
                      </a:r>
                      <a:r>
                        <a:rPr lang="en-US" altLang="zh-TW" sz="3200" dirty="0"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22:31-34</a:t>
                      </a:r>
                      <a:endParaRPr lang="zh-HK" altLang="en-US" sz="3200" dirty="0"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彼得</a:t>
                      </a:r>
                      <a:endParaRPr lang="zh-HK" altLang="en-US" sz="3200" dirty="0"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48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第二講</a:t>
                      </a:r>
                      <a:endParaRPr lang="zh-HK" altLang="en-US" sz="32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自我與他者</a:t>
                      </a:r>
                      <a:endParaRPr lang="zh-HK" altLang="en-US" sz="32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路</a:t>
                      </a:r>
                      <a:r>
                        <a:rPr lang="en-US" altLang="zh-TW" sz="3200" dirty="0">
                          <a:solidFill>
                            <a:schemeClr val="tx1"/>
                          </a:solidFill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9:46-56</a:t>
                      </a:r>
                      <a:endParaRPr lang="zh-HK" altLang="en-US" sz="32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約翰</a:t>
                      </a:r>
                      <a:endParaRPr lang="zh-HK" altLang="en-US" sz="32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5480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第三講</a:t>
                      </a:r>
                      <a:endParaRPr lang="zh-HK" altLang="en-US" sz="32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服侍與被服侍</a:t>
                      </a:r>
                      <a:endParaRPr lang="zh-HK" altLang="en-US" sz="32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可</a:t>
                      </a:r>
                      <a:r>
                        <a:rPr lang="en-US" altLang="zh-TW" sz="3200" dirty="0">
                          <a:solidFill>
                            <a:schemeClr val="tx1"/>
                          </a:solidFill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10:35-45</a:t>
                      </a:r>
                      <a:endParaRPr lang="zh-HK" altLang="en-US" sz="32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雅各</a:t>
                      </a:r>
                      <a:endParaRPr lang="zh-HK" altLang="en-US" sz="32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614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600" b="1" dirty="0">
                          <a:solidFill>
                            <a:schemeClr val="tx1"/>
                          </a:solidFill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第四講</a:t>
                      </a:r>
                      <a:endParaRPr lang="zh-HK" altLang="en-US" sz="3600" b="1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600" b="1" dirty="0">
                          <a:solidFill>
                            <a:schemeClr val="tx1"/>
                          </a:solidFill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堅持與放棄</a:t>
                      </a:r>
                      <a:endParaRPr lang="zh-HK" altLang="en-US" sz="3600" b="1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600" b="1" dirty="0">
                          <a:solidFill>
                            <a:schemeClr val="tx1"/>
                          </a:solidFill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約</a:t>
                      </a:r>
                      <a:r>
                        <a:rPr lang="en-US" altLang="zh-TW" sz="3600" b="1" dirty="0">
                          <a:solidFill>
                            <a:schemeClr val="tx1"/>
                          </a:solidFill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1:43-51</a:t>
                      </a:r>
                      <a:endParaRPr lang="zh-HK" altLang="en-US" sz="3600" b="1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600" b="1" dirty="0">
                          <a:solidFill>
                            <a:schemeClr val="tx1"/>
                          </a:solidFill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拿但業</a:t>
                      </a:r>
                      <a:endParaRPr lang="zh-HK" altLang="en-US" sz="3600" b="1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333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第五講</a:t>
                      </a:r>
                      <a:endParaRPr lang="zh-HK" altLang="en-US" sz="3200" dirty="0"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突破與限制</a:t>
                      </a:r>
                      <a:endParaRPr lang="zh-HK" altLang="en-US" sz="3200" dirty="0"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約</a:t>
                      </a:r>
                      <a:r>
                        <a:rPr lang="en-US" altLang="zh-TW" sz="3200" dirty="0"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14:7-11</a:t>
                      </a:r>
                      <a:endParaRPr lang="zh-HK" altLang="en-US" sz="3200" dirty="0"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腓力</a:t>
                      </a:r>
                      <a:endParaRPr lang="zh-HK" altLang="en-US" sz="3200" dirty="0"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8014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第六講</a:t>
                      </a:r>
                      <a:endParaRPr lang="zh-HK" altLang="en-US" sz="3200" dirty="0"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懷疑與相信</a:t>
                      </a:r>
                      <a:endParaRPr lang="zh-HK" altLang="en-US" sz="3200" dirty="0"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約</a:t>
                      </a:r>
                      <a:r>
                        <a:rPr lang="en-US" altLang="zh-TW" sz="3200" dirty="0"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20:24-29</a:t>
                      </a:r>
                      <a:endParaRPr lang="zh-HK" altLang="en-US" sz="3200" dirty="0"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多馬</a:t>
                      </a:r>
                      <a:endParaRPr lang="zh-HK" altLang="en-US" sz="3200" dirty="0"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6899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第七講</a:t>
                      </a:r>
                      <a:endParaRPr lang="zh-HK" altLang="en-US" sz="3200" dirty="0"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追隨與妥協</a:t>
                      </a:r>
                      <a:endParaRPr lang="zh-HK" altLang="en-US" sz="3200" dirty="0"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提後</a:t>
                      </a:r>
                      <a:r>
                        <a:rPr lang="en-US" altLang="zh-TW" sz="3200" dirty="0"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4:1-7</a:t>
                      </a:r>
                      <a:endParaRPr lang="zh-HK" altLang="en-US" sz="3200" dirty="0"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3200" dirty="0"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保羅</a:t>
                      </a:r>
                      <a:endParaRPr lang="zh-HK" altLang="en-US" sz="3200" dirty="0"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192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758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文字方塊 4"/>
          <p:cNvSpPr txBox="1">
            <a:spLocks noChangeArrowheads="1"/>
          </p:cNvSpPr>
          <p:nvPr/>
        </p:nvSpPr>
        <p:spPr bwMode="auto">
          <a:xfrm>
            <a:off x="407368" y="1096706"/>
            <a:ext cx="6408712" cy="488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粗圓" pitchFamily="2" charset="-120"/>
                <a:ea typeface="方正粗圓" pitchFamily="2" charset="-120"/>
                <a:cs typeface="+mn-cs"/>
              </a:rPr>
              <a:t>他做夢，看哪，一個梯子立在地上，梯子的頂端直伸到天；看哪，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方正粗圓" pitchFamily="2" charset="-120"/>
                <a:ea typeface="方正粗圓" pitchFamily="2" charset="-120"/>
                <a:cs typeface="+mn-cs"/>
              </a:rPr>
              <a:t>上帝的使者在梯子上，上去下來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粗圓" pitchFamily="2" charset="-120"/>
                <a:ea typeface="方正粗圓" pitchFamily="2" charset="-120"/>
                <a:cs typeface="+mn-cs"/>
              </a:rPr>
              <a:t>。</a:t>
            </a: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粗圓" pitchFamily="2" charset="-120"/>
                <a:ea typeface="方正粗圓" pitchFamily="2" charset="-120"/>
                <a:cs typeface="+mn-cs"/>
              </a:rPr>
              <a:t>…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粗圓" pitchFamily="2" charset="-120"/>
                <a:ea typeface="方正粗圓" pitchFamily="2" charset="-120"/>
                <a:cs typeface="+mn-cs"/>
              </a:rPr>
              <a:t>他就懼怕，說：「這地方何等可畏！這不是別的，是上帝的殿，是天的門。」 </a:t>
            </a: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粗圓" pitchFamily="2" charset="-120"/>
                <a:ea typeface="方正粗圓" pitchFamily="2" charset="-120"/>
                <a:cs typeface="+mn-cs"/>
              </a:rPr>
              <a:t>(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粗圓" pitchFamily="2" charset="-120"/>
                <a:ea typeface="方正粗圓" pitchFamily="2" charset="-120"/>
                <a:cs typeface="+mn-cs"/>
              </a:rPr>
              <a:t>創</a:t>
            </a:r>
            <a:r>
              <a:rPr lang="en-US" altLang="zh-TW" sz="3600" dirty="0">
                <a:solidFill>
                  <a:srgbClr val="000000"/>
                </a:solidFill>
                <a:latin typeface="方正粗圓" pitchFamily="2" charset="-120"/>
                <a:ea typeface="方正粗圓" pitchFamily="2" charset="-120"/>
              </a:rPr>
              <a:t>28</a:t>
            </a: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粗圓" pitchFamily="2" charset="-120"/>
                <a:ea typeface="方正粗圓" pitchFamily="2" charset="-120"/>
                <a:cs typeface="+mn-cs"/>
              </a:rPr>
              <a:t>:12, 17)</a:t>
            </a:r>
            <a:endParaRPr kumimoji="1" lang="zh-TW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31612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983432" y="620689"/>
            <a:ext cx="102251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effectLst/>
                <a:latin typeface="方正粗圓" pitchFamily="2" charset="-120"/>
                <a:ea typeface="方正粗圓" pitchFamily="2" charset="-120"/>
              </a:rPr>
              <a:t>如經上所記：「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圓" pitchFamily="2" charset="-120"/>
                <a:ea typeface="方正粗圓" pitchFamily="2" charset="-120"/>
              </a:rPr>
              <a:t>上帝為愛他的人所預備</a:t>
            </a:r>
            <a:r>
              <a:rPr lang="zh-TW" altLang="en-US" sz="4000" dirty="0">
                <a:effectLst/>
                <a:latin typeface="方正粗圓" pitchFamily="2" charset="-120"/>
                <a:ea typeface="方正粗圓" pitchFamily="2" charset="-120"/>
              </a:rPr>
              <a:t>的是眼睛未曾看見，耳朵未曾聽見，人心也未曾想到的。」</a:t>
            </a:r>
            <a:r>
              <a:rPr lang="en-US" altLang="zh-TW" sz="4000" dirty="0">
                <a:effectLst/>
                <a:latin typeface="方正粗圓" pitchFamily="2" charset="-120"/>
                <a:ea typeface="方正粗圓" pitchFamily="2" charset="-120"/>
              </a:rPr>
              <a:t>(</a:t>
            </a:r>
            <a:r>
              <a:rPr lang="zh-TW" altLang="en-US" sz="4000" dirty="0">
                <a:effectLst/>
                <a:latin typeface="方正粗圓" pitchFamily="2" charset="-120"/>
                <a:ea typeface="方正粗圓" pitchFamily="2" charset="-120"/>
              </a:rPr>
              <a:t>林前</a:t>
            </a:r>
            <a:r>
              <a:rPr lang="en-US" altLang="zh-TW" sz="4000" dirty="0">
                <a:effectLst/>
                <a:latin typeface="方正粗圓" pitchFamily="2" charset="-120"/>
                <a:ea typeface="方正粗圓" pitchFamily="2" charset="-120"/>
              </a:rPr>
              <a:t>2:9)</a:t>
            </a:r>
            <a:endParaRPr lang="zh-HK" altLang="en-US" sz="4000" dirty="0">
              <a:effectLst/>
              <a:latin typeface="方正粗圓" pitchFamily="2" charset="-120"/>
              <a:ea typeface="方正粗圓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54014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1055440" y="620688"/>
            <a:ext cx="95410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zh-HK" sz="5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行楷" panose="02000000000000000000" pitchFamily="2" charset="-120"/>
                <a:ea typeface="方正行楷" panose="02000000000000000000" pitchFamily="2" charset="-120"/>
              </a:rPr>
              <a:t>要</a:t>
            </a:r>
            <a:r>
              <a:rPr kumimoji="0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行楷" panose="02000000000000000000" pitchFamily="2" charset="-120"/>
                <a:ea typeface="方正行楷" panose="02000000000000000000" pitchFamily="2" charset="-120"/>
              </a:rPr>
              <a:t>成就夢想</a:t>
            </a:r>
            <a:r>
              <a:rPr kumimoji="0" lang="zh-TW" altLang="zh-HK" sz="5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行楷" panose="02000000000000000000" pitchFamily="2" charset="-120"/>
                <a:ea typeface="方正行楷" panose="02000000000000000000" pitchFamily="2" charset="-120"/>
              </a:rPr>
              <a:t>，</a:t>
            </a:r>
            <a:r>
              <a:rPr kumimoji="0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行楷" panose="02000000000000000000" pitchFamily="2" charset="-120"/>
                <a:ea typeface="方正行楷" panose="02000000000000000000" pitchFamily="2" charset="-120"/>
              </a:rPr>
              <a:t>我們</a:t>
            </a:r>
            <a:r>
              <a:rPr kumimoji="0" lang="zh-TW" altLang="zh-HK" sz="5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行楷" panose="02000000000000000000" pitchFamily="2" charset="-120"/>
                <a:ea typeface="方正行楷" panose="02000000000000000000" pitchFamily="2" charset="-120"/>
              </a:rPr>
              <a:t>需要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6600056" y="2240000"/>
            <a:ext cx="3816424" cy="2796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zh-TW" altLang="en-US" sz="4800" dirty="0">
                <a:solidFill>
                  <a:srgbClr val="000000"/>
                </a:solidFill>
                <a:latin typeface="方正粗圓" panose="02000000000000000000" pitchFamily="2" charset="-120"/>
                <a:ea typeface="方正粗圓" panose="02000000000000000000" pitchFamily="2" charset="-120"/>
              </a:rPr>
              <a:t>作主</a:t>
            </a:r>
            <a:r>
              <a:rPr kumimoji="0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</a:rPr>
              <a:t>見證</a:t>
            </a:r>
            <a:endParaRPr kumimoji="0" lang="en-US" altLang="zh-TW" sz="4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方正粗圓" panose="02000000000000000000" pitchFamily="2" charset="-120"/>
              <a:ea typeface="方正粗圓" panose="02000000000000000000" pitchFamily="2" charset="-120"/>
            </a:endParaRPr>
          </a:p>
          <a:p>
            <a:pPr marL="742950" marR="0" lvl="0" indent="-74295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</a:rPr>
              <a:t>堅持到底</a:t>
            </a:r>
            <a:endParaRPr kumimoji="0" lang="en-US" altLang="zh-TW" sz="4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方正粗圓" panose="02000000000000000000" pitchFamily="2" charset="-120"/>
              <a:ea typeface="方正粗圓" panose="02000000000000000000" pitchFamily="2" charset="-120"/>
            </a:endParaRPr>
          </a:p>
          <a:p>
            <a:pPr marL="742950" marR="0" lvl="0" indent="-74295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</a:rPr>
              <a:t>打開眼睛</a:t>
            </a:r>
            <a:endParaRPr kumimoji="0" lang="zh-HK" altLang="en-US" sz="4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方正粗圓" panose="02000000000000000000" pitchFamily="2" charset="-120"/>
              <a:ea typeface="方正粗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62338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91344" y="692696"/>
            <a:ext cx="5760640" cy="6004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TW" altLang="en-US" sz="4000" dirty="0">
                <a:solidFill>
                  <a:prstClr val="black"/>
                </a:solidFill>
                <a:effectLst>
                  <a:glow rad="177800">
                    <a:prstClr val="white">
                      <a:lumMod val="95000"/>
                    </a:prstClr>
                  </a:glow>
                </a:effectLst>
                <a:latin typeface="方正粗圓" pitchFamily="2" charset="-120"/>
                <a:ea typeface="方正粗圓" pitchFamily="2" charset="-120"/>
              </a:rPr>
              <a:t>但司提反滿有聖靈，定睛望天，看見上帝的榮耀，又看見耶穌站在上帝的右邊，就說：「我看見</a:t>
            </a:r>
            <a:r>
              <a:rPr lang="zh-TW" altLang="en-US" sz="4000" b="1" dirty="0">
                <a:effectLst>
                  <a:glow rad="177800">
                    <a:prstClr val="white">
                      <a:lumMod val="95000"/>
                    </a:prst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圓" pitchFamily="2" charset="-120"/>
                <a:ea typeface="方正粗圓" pitchFamily="2" charset="-120"/>
              </a:rPr>
              <a:t>天開了</a:t>
            </a:r>
            <a:r>
              <a:rPr lang="zh-TW" altLang="en-US" sz="4000" dirty="0">
                <a:solidFill>
                  <a:prstClr val="black"/>
                </a:solidFill>
                <a:effectLst>
                  <a:glow rad="177800">
                    <a:prstClr val="white">
                      <a:lumMod val="95000"/>
                    </a:prstClr>
                  </a:glow>
                </a:effectLst>
                <a:latin typeface="方正粗圓" pitchFamily="2" charset="-120"/>
                <a:ea typeface="方正粗圓" pitchFamily="2" charset="-120"/>
              </a:rPr>
              <a:t>，人子站在上帝的右邊。」</a:t>
            </a:r>
            <a:r>
              <a:rPr lang="zh-TW" altLang="zh-TW" sz="4000" dirty="0">
                <a:solidFill>
                  <a:prstClr val="black"/>
                </a:solidFill>
                <a:effectLst>
                  <a:glow rad="177800">
                    <a:prstClr val="white">
                      <a:lumMod val="95000"/>
                    </a:prstClr>
                  </a:glow>
                </a:effectLst>
                <a:latin typeface="方正粗圓" pitchFamily="2" charset="-120"/>
                <a:ea typeface="方正粗圓" pitchFamily="2" charset="-120"/>
              </a:rPr>
              <a:t>（</a:t>
            </a:r>
            <a:r>
              <a:rPr lang="zh-TW" altLang="en-US" sz="4000" dirty="0">
                <a:solidFill>
                  <a:prstClr val="black"/>
                </a:solidFill>
                <a:effectLst>
                  <a:glow rad="177800">
                    <a:prstClr val="white">
                      <a:lumMod val="95000"/>
                    </a:prstClr>
                  </a:glow>
                </a:effectLst>
                <a:latin typeface="方正粗圓" pitchFamily="2" charset="-120"/>
                <a:ea typeface="方正粗圓" pitchFamily="2" charset="-120"/>
              </a:rPr>
              <a:t>徒</a:t>
            </a:r>
            <a:r>
              <a:rPr lang="en-US" altLang="zh-TW" sz="4000" dirty="0">
                <a:solidFill>
                  <a:prstClr val="black"/>
                </a:solidFill>
                <a:effectLst>
                  <a:glow rad="177800">
                    <a:prstClr val="white">
                      <a:lumMod val="95000"/>
                    </a:prstClr>
                  </a:glow>
                </a:effectLst>
                <a:latin typeface="方正粗圓" pitchFamily="2" charset="-120"/>
                <a:ea typeface="方正粗圓" pitchFamily="2" charset="-120"/>
              </a:rPr>
              <a:t>7:56</a:t>
            </a:r>
            <a:r>
              <a:rPr lang="zh-TW" altLang="zh-TW" sz="4000" dirty="0">
                <a:solidFill>
                  <a:prstClr val="black"/>
                </a:solidFill>
                <a:effectLst>
                  <a:glow rad="177800">
                    <a:prstClr val="white">
                      <a:lumMod val="95000"/>
                    </a:prstClr>
                  </a:glow>
                </a:effectLst>
                <a:latin typeface="方正粗圓" pitchFamily="2" charset="-120"/>
                <a:ea typeface="方正粗圓" pitchFamily="2" charset="-120"/>
              </a:rPr>
              <a:t>）</a:t>
            </a:r>
            <a:endParaRPr lang="en-US" altLang="zh-TW" sz="4000" dirty="0">
              <a:solidFill>
                <a:prstClr val="black"/>
              </a:solidFill>
              <a:effectLst>
                <a:glow rad="177800">
                  <a:prstClr val="white">
                    <a:lumMod val="95000"/>
                  </a:prstClr>
                </a:glow>
              </a:effectLst>
              <a:latin typeface="方正粗圓" pitchFamily="2" charset="-120"/>
              <a:ea typeface="方正粗圓" pitchFamily="2" charset="-120"/>
            </a:endParaRPr>
          </a:p>
          <a:p>
            <a:pPr>
              <a:lnSpc>
                <a:spcPct val="150000"/>
              </a:lnSpc>
            </a:pPr>
            <a:endParaRPr lang="zh-TW" altLang="en-US" dirty="0">
              <a:solidFill>
                <a:prstClr val="black"/>
              </a:solidFill>
              <a:effectLst>
                <a:glow rad="177800">
                  <a:prstClr val="white">
                    <a:lumMod val="95000"/>
                  </a:prstClr>
                </a:glow>
              </a:effectLst>
              <a:latin typeface="Calibri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29580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>
            <a:extLst>
              <a:ext uri="{FF2B5EF4-FFF2-40B4-BE49-F238E27FC236}">
                <a16:creationId xmlns:a16="http://schemas.microsoft.com/office/drawing/2014/main" id="{4DD74719-D538-4FDD-9069-975589013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6508" y="982132"/>
            <a:ext cx="6270090" cy="13038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z="4400" dirty="0"/>
              <a:t>問題討論</a:t>
            </a:r>
            <a:endParaRPr lang="en-US" sz="4400" dirty="0"/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17E3B006-BC46-4F90-8603-AE38C34AC6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6955" y="2774360"/>
            <a:ext cx="7015640" cy="3318936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342900" indent="-342900" algn="l">
              <a:lnSpc>
                <a:spcPct val="120000"/>
              </a:lnSpc>
              <a:buFont typeface="+mj-lt"/>
              <a:buAutoNum type="arabicPeriod"/>
            </a:pPr>
            <a:r>
              <a:rPr lang="zh-TW" altLang="en-US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你仍有夢想嗎？你是否願意透過成就夢想來榮耀上帝？</a:t>
            </a:r>
            <a:endParaRPr lang="en-US" altLang="zh-TW" sz="3200" dirty="0">
              <a:latin typeface="方正細圓" panose="02000000000000000000" pitchFamily="2" charset="-120"/>
              <a:ea typeface="方正細圓" panose="02000000000000000000" pitchFamily="2" charset="-120"/>
            </a:endParaRPr>
          </a:p>
          <a:p>
            <a:pPr marL="342900" indent="-342900" algn="l">
              <a:lnSpc>
                <a:spcPct val="120000"/>
              </a:lnSpc>
              <a:buFont typeface="+mj-lt"/>
              <a:buAutoNum type="arabicPeriod"/>
            </a:pPr>
            <a:r>
              <a:rPr lang="zh-TW" altLang="en-US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你是否仍堅持追尋夢想？若是，有甚麼事情令你願意堅持？若否，有甚麼事情令你打算放棄？</a:t>
            </a:r>
            <a:endParaRPr lang="en-US" altLang="zh-TW" sz="3200" dirty="0">
              <a:latin typeface="方正細圓" panose="02000000000000000000" pitchFamily="2" charset="-120"/>
              <a:ea typeface="方正細圓" panose="02000000000000000000" pitchFamily="2" charset="-120"/>
            </a:endParaRPr>
          </a:p>
          <a:p>
            <a:pPr marL="342900" indent="-342900" algn="l">
              <a:lnSpc>
                <a:spcPct val="120000"/>
              </a:lnSpc>
              <a:buFont typeface="+mj-lt"/>
              <a:buAutoNum type="arabicPeriod"/>
            </a:pPr>
            <a:r>
              <a:rPr lang="zh-TW" altLang="en-US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你認為「天開了」對一個尋夢的人來說有甚麼意義？對你又帶來甚麼啟迪？</a:t>
            </a:r>
            <a:endParaRPr lang="en-US" altLang="zh-TW" sz="3200" dirty="0">
              <a:latin typeface="方正細圓" panose="02000000000000000000" pitchFamily="2" charset="-120"/>
              <a:ea typeface="方正細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6185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263352" y="692696"/>
            <a:ext cx="6336704" cy="4973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TW" sz="3200" baseline="30000" dirty="0">
                <a:effectLst>
                  <a:glow rad="88900">
                    <a:prstClr val="white">
                      <a:lumMod val="95000"/>
                    </a:prstClr>
                  </a:glow>
                </a:effectLst>
                <a:latin typeface="方正粗圓" panose="02000000000000000000" pitchFamily="2" charset="-120"/>
                <a:ea typeface="方正粗圓" panose="02000000000000000000" pitchFamily="2" charset="-120"/>
              </a:rPr>
              <a:t>43</a:t>
            </a:r>
            <a:r>
              <a:rPr lang="zh-TW" altLang="en-US" sz="3200" dirty="0">
                <a:effectLst>
                  <a:glow rad="88900">
                    <a:prstClr val="white">
                      <a:lumMod val="95000"/>
                    </a:prstClr>
                  </a:glow>
                </a:effectLst>
                <a:latin typeface="方正粗圓" panose="02000000000000000000" pitchFamily="2" charset="-120"/>
                <a:ea typeface="方正粗圓" panose="02000000000000000000" pitchFamily="2" charset="-120"/>
              </a:rPr>
              <a:t>又過了一天，耶穌想要往加利利去。他找到腓力，就對他說：「來跟從我！」</a:t>
            </a:r>
            <a:r>
              <a:rPr lang="en-US" altLang="zh-TW" sz="3200" baseline="30000" dirty="0">
                <a:effectLst>
                  <a:glow rad="88900">
                    <a:prstClr val="white">
                      <a:lumMod val="95000"/>
                    </a:prstClr>
                  </a:glow>
                </a:effectLst>
                <a:latin typeface="方正粗圓" panose="02000000000000000000" pitchFamily="2" charset="-120"/>
                <a:ea typeface="方正粗圓" panose="02000000000000000000" pitchFamily="2" charset="-120"/>
              </a:rPr>
              <a:t> 44</a:t>
            </a:r>
            <a:r>
              <a:rPr lang="zh-TW" altLang="en-US" sz="3200" dirty="0">
                <a:effectLst>
                  <a:glow rad="88900">
                    <a:prstClr val="white">
                      <a:lumMod val="95000"/>
                    </a:prstClr>
                  </a:glow>
                </a:effectLst>
                <a:latin typeface="方正粗圓" panose="02000000000000000000" pitchFamily="2" charset="-120"/>
                <a:ea typeface="方正粗圓" panose="02000000000000000000" pitchFamily="2" charset="-120"/>
              </a:rPr>
              <a:t>這腓力是伯賽大人，是安得烈和彼得的同鄉。</a:t>
            </a:r>
            <a:r>
              <a:rPr lang="en-US" altLang="zh-TW" sz="3200" baseline="30000" dirty="0">
                <a:effectLst>
                  <a:glow rad="88900">
                    <a:prstClr val="white">
                      <a:lumMod val="95000"/>
                    </a:prstClr>
                  </a:glow>
                </a:effectLst>
                <a:latin typeface="方正粗圓" panose="02000000000000000000" pitchFamily="2" charset="-120"/>
                <a:ea typeface="方正粗圓" panose="02000000000000000000" pitchFamily="2" charset="-120"/>
              </a:rPr>
              <a:t>45</a:t>
            </a:r>
            <a:r>
              <a:rPr lang="zh-TW" altLang="en-US" sz="3200" dirty="0">
                <a:effectLst>
                  <a:glow rad="88900">
                    <a:prstClr val="white">
                      <a:lumMod val="95000"/>
                    </a:prstClr>
                  </a:glow>
                </a:effectLst>
                <a:latin typeface="方正粗圓" panose="02000000000000000000" pitchFamily="2" charset="-120"/>
                <a:ea typeface="方正粗圓" panose="02000000000000000000" pitchFamily="2" charset="-120"/>
              </a:rPr>
              <a:t>腓力找到拿但業，對他說：「摩西在律法書上所寫的，和眾先知所記的那一位，我們遇見了，就是約瑟的兒子拿撒勒人耶穌。」</a:t>
            </a:r>
            <a:endParaRPr lang="zh-HK" altLang="en-US" sz="3200" dirty="0">
              <a:effectLst>
                <a:glow rad="88900">
                  <a:prstClr val="white">
                    <a:lumMod val="95000"/>
                  </a:prstClr>
                </a:glow>
              </a:effectLst>
              <a:latin typeface="方正粗圓" panose="02000000000000000000" pitchFamily="2" charset="-120"/>
              <a:ea typeface="方正粗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2200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263352" y="634645"/>
            <a:ext cx="6290629" cy="5588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en-US" altLang="zh-TW" sz="3200" baseline="30000" dirty="0">
                <a:effectLst/>
                <a:latin typeface="方正粗圓" panose="02000000000000000000" pitchFamily="2" charset="-120"/>
                <a:ea typeface="方正粗圓" panose="02000000000000000000" pitchFamily="2" charset="-120"/>
              </a:rPr>
              <a:t>46</a:t>
            </a:r>
            <a:r>
              <a:rPr lang="zh-TW" altLang="en-US" sz="3200" dirty="0">
                <a:effectLst/>
                <a:latin typeface="方正粗圓" panose="02000000000000000000" pitchFamily="2" charset="-120"/>
                <a:ea typeface="方正粗圓" panose="02000000000000000000" pitchFamily="2" charset="-120"/>
              </a:rPr>
              <a:t>拿但業對他說：「拿撒勒還能出甚麼好的嗎？」腓力說：「你來看。」 </a:t>
            </a:r>
            <a:r>
              <a:rPr lang="en-US" altLang="zh-TW" sz="3200" baseline="30000" dirty="0">
                <a:effectLst/>
                <a:latin typeface="方正粗圓" panose="02000000000000000000" pitchFamily="2" charset="-120"/>
                <a:ea typeface="方正粗圓" panose="02000000000000000000" pitchFamily="2" charset="-120"/>
              </a:rPr>
              <a:t>47</a:t>
            </a:r>
            <a:r>
              <a:rPr lang="zh-TW" altLang="en-US" sz="3200" dirty="0">
                <a:effectLst/>
                <a:latin typeface="方正粗圓" panose="02000000000000000000" pitchFamily="2" charset="-120"/>
                <a:ea typeface="方正粗圓" panose="02000000000000000000" pitchFamily="2" charset="-120"/>
              </a:rPr>
              <a:t>耶穌看見拿但業向他走來，就論到他說：「看哪，這真是個以色列人！他心裏是沒有詭詐的。」 </a:t>
            </a:r>
            <a:r>
              <a:rPr lang="en-US" altLang="zh-TW" sz="3200" baseline="30000" dirty="0">
                <a:effectLst/>
                <a:latin typeface="方正粗圓" panose="02000000000000000000" pitchFamily="2" charset="-120"/>
                <a:ea typeface="方正粗圓" panose="02000000000000000000" pitchFamily="2" charset="-120"/>
              </a:rPr>
              <a:t>48</a:t>
            </a:r>
            <a:r>
              <a:rPr lang="zh-TW" altLang="en-US" sz="3200" dirty="0">
                <a:effectLst/>
                <a:latin typeface="方正粗圓" panose="02000000000000000000" pitchFamily="2" charset="-120"/>
                <a:ea typeface="方正粗圓" panose="02000000000000000000" pitchFamily="2" charset="-120"/>
              </a:rPr>
              <a:t>拿但業對耶穌說：「你從哪裏認識我的？」耶穌回答他說：「腓力還沒有呼喚你，你在無花果樹底下，我就看見你了。」</a:t>
            </a:r>
            <a:endParaRPr lang="zh-HK" altLang="en-US" sz="3200" dirty="0">
              <a:effectLst/>
              <a:latin typeface="方正粗圓" panose="02000000000000000000" pitchFamily="2" charset="-120"/>
              <a:ea typeface="方正粗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2779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767408" y="332656"/>
            <a:ext cx="10513168" cy="4198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TW" sz="3600" baseline="30000" dirty="0">
                <a:effectLst/>
                <a:latin typeface="方正粗圓" panose="02000000000000000000" pitchFamily="2" charset="-120"/>
                <a:ea typeface="方正粗圓" panose="02000000000000000000" pitchFamily="2" charset="-120"/>
              </a:rPr>
              <a:t>49</a:t>
            </a:r>
            <a:r>
              <a:rPr lang="zh-TW" altLang="en-US" sz="3600" dirty="0">
                <a:effectLst/>
                <a:latin typeface="方正粗圓" panose="02000000000000000000" pitchFamily="2" charset="-120"/>
                <a:ea typeface="方正粗圓" panose="02000000000000000000" pitchFamily="2" charset="-120"/>
              </a:rPr>
              <a:t>拿但業回答他：「拉比！你是上帝的兒子，你是以色列的王。」</a:t>
            </a:r>
            <a:r>
              <a:rPr lang="en-US" altLang="zh-TW" sz="3600" baseline="30000" dirty="0">
                <a:effectLst/>
                <a:latin typeface="方正粗圓" panose="02000000000000000000" pitchFamily="2" charset="-120"/>
                <a:ea typeface="方正粗圓" panose="02000000000000000000" pitchFamily="2" charset="-120"/>
              </a:rPr>
              <a:t>50</a:t>
            </a:r>
            <a:r>
              <a:rPr lang="zh-TW" altLang="en-US" sz="3600" dirty="0">
                <a:effectLst/>
                <a:latin typeface="方正粗圓" panose="02000000000000000000" pitchFamily="2" charset="-120"/>
                <a:ea typeface="方正粗圓" panose="02000000000000000000" pitchFamily="2" charset="-120"/>
              </a:rPr>
              <a:t>耶穌回答他說：「因為我說在無花果樹底下看見你，你就信嗎？你將看見比這些更大的事呢！」</a:t>
            </a:r>
            <a:r>
              <a:rPr lang="en-US" altLang="zh-TW" sz="3600" baseline="30000" dirty="0">
                <a:effectLst/>
                <a:latin typeface="方正粗圓" panose="02000000000000000000" pitchFamily="2" charset="-120"/>
                <a:ea typeface="方正粗圓" panose="02000000000000000000" pitchFamily="2" charset="-120"/>
              </a:rPr>
              <a:t>51</a:t>
            </a:r>
            <a:r>
              <a:rPr lang="zh-TW" altLang="en-US" sz="3600" dirty="0">
                <a:effectLst/>
                <a:latin typeface="方正粗圓" panose="02000000000000000000" pitchFamily="2" charset="-120"/>
                <a:ea typeface="方正粗圓" panose="02000000000000000000" pitchFamily="2" charset="-120"/>
              </a:rPr>
              <a:t>他又說：「我實實在在地告訴你們，你們將要看見天開了，上帝的使者在人子身上，上去下來。」</a:t>
            </a:r>
            <a:endParaRPr lang="zh-HK" altLang="en-US" sz="3600" dirty="0">
              <a:effectLst/>
              <a:latin typeface="方正粗圓" panose="02000000000000000000" pitchFamily="2" charset="-120"/>
              <a:ea typeface="方正粗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3379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4079776" y="460234"/>
            <a:ext cx="4536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u="sng" dirty="0">
                <a:solidFill>
                  <a:prstClr val="black"/>
                </a:solidFill>
                <a:latin typeface="方正粗圓" panose="02000000000000000000" pitchFamily="2" charset="-120"/>
                <a:ea typeface="方正粗圓" panose="02000000000000000000" pitchFamily="2" charset="-120"/>
              </a:rPr>
              <a:t>你仍有夢想嗎？</a:t>
            </a:r>
            <a:endParaRPr lang="zh-HK" altLang="en-US" sz="4400" u="sng" dirty="0">
              <a:solidFill>
                <a:prstClr val="black"/>
              </a:solidFill>
              <a:latin typeface="方正粗圓" panose="02000000000000000000" pitchFamily="2" charset="-120"/>
              <a:ea typeface="方正粗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57946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8" name="Picture 8" descr="BRIDGES: Martin Luther King's Dream Is Still Alive Today, 57% OFF">
            <a:extLst>
              <a:ext uri="{FF2B5EF4-FFF2-40B4-BE49-F238E27FC236}">
                <a16:creationId xmlns:a16="http://schemas.microsoft.com/office/drawing/2014/main" id="{38D0631A-36AE-FDC3-3F16-58367BED1C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333"/>
          <a:stretch/>
        </p:blipFill>
        <p:spPr bwMode="auto">
          <a:xfrm>
            <a:off x="1415480" y="0"/>
            <a:ext cx="6480720" cy="6892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898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12FB6DD8-5959-C633-FD84-7D0003F84DFF}"/>
              </a:ext>
            </a:extLst>
          </p:cNvPr>
          <p:cNvSpPr txBox="1"/>
          <p:nvPr/>
        </p:nvSpPr>
        <p:spPr>
          <a:xfrm>
            <a:off x="407368" y="260648"/>
            <a:ext cx="5976664" cy="4455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雅比斯</a:t>
            </a:r>
            <a:r>
              <a:rPr lang="zh-TW" altLang="en-US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（意思：帶來痛苦的人）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求告以色列的上帝說：「甚願你賜福與我，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擴張我的疆界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，你的手常與我同在，保佑我不遭患難，不受艱苦。」上帝就應允他所求的。</a:t>
            </a:r>
            <a:r>
              <a:rPr lang="zh-TW" altLang="en-US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」 （代上</a:t>
            </a:r>
            <a:r>
              <a:rPr lang="en-US" altLang="zh-TW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4:9-10</a:t>
            </a:r>
            <a:r>
              <a:rPr lang="zh-TW" altLang="en-US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）</a:t>
            </a:r>
            <a:endParaRPr lang="en-US" altLang="zh-TW" sz="32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20109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1055440" y="620688"/>
            <a:ext cx="95410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HK" sz="5400" dirty="0">
                <a:latin typeface="方正行楷" panose="02000000000000000000" pitchFamily="2" charset="-120"/>
                <a:ea typeface="方正行楷" panose="02000000000000000000" pitchFamily="2" charset="-120"/>
              </a:rPr>
              <a:t>要</a:t>
            </a:r>
            <a:r>
              <a:rPr lang="zh-TW" altLang="en-US" sz="5400" dirty="0">
                <a:latin typeface="方正行楷" panose="02000000000000000000" pitchFamily="2" charset="-120"/>
                <a:ea typeface="方正行楷" panose="02000000000000000000" pitchFamily="2" charset="-120"/>
              </a:rPr>
              <a:t>成就夢想</a:t>
            </a:r>
            <a:r>
              <a:rPr lang="zh-TW" altLang="zh-HK" sz="5400" dirty="0">
                <a:latin typeface="方正行楷" panose="02000000000000000000" pitchFamily="2" charset="-120"/>
                <a:ea typeface="方正行楷" panose="02000000000000000000" pitchFamily="2" charset="-120"/>
              </a:rPr>
              <a:t>，</a:t>
            </a:r>
            <a:r>
              <a:rPr lang="zh-TW" altLang="en-US" sz="5400" dirty="0">
                <a:latin typeface="方正行楷" panose="02000000000000000000" pitchFamily="2" charset="-120"/>
                <a:ea typeface="方正行楷" panose="02000000000000000000" pitchFamily="2" charset="-120"/>
              </a:rPr>
              <a:t>我們</a:t>
            </a:r>
            <a:r>
              <a:rPr lang="zh-TW" altLang="zh-HK" sz="5400" dirty="0">
                <a:latin typeface="方正行楷" panose="02000000000000000000" pitchFamily="2" charset="-120"/>
                <a:ea typeface="方正行楷" panose="02000000000000000000" pitchFamily="2" charset="-120"/>
              </a:rPr>
              <a:t>需要</a:t>
            </a:r>
          </a:p>
          <a:p>
            <a:endParaRPr lang="zh-HK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6600056" y="2240000"/>
            <a:ext cx="3816424" cy="2796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25000"/>
              </a:lnSpc>
              <a:buFont typeface="+mj-lt"/>
              <a:buAutoNum type="arabicPeriod"/>
            </a:pPr>
            <a:r>
              <a:rPr lang="zh-TW" altLang="en-US" sz="4800" dirty="0">
                <a:latin typeface="方正粗圓" panose="02000000000000000000" pitchFamily="2" charset="-120"/>
                <a:ea typeface="方正粗圓" panose="02000000000000000000" pitchFamily="2" charset="-120"/>
              </a:rPr>
              <a:t>作主見證</a:t>
            </a:r>
            <a:endParaRPr lang="en-US" altLang="zh-TW" sz="4800" dirty="0">
              <a:latin typeface="方正粗圓" panose="02000000000000000000" pitchFamily="2" charset="-120"/>
              <a:ea typeface="方正粗圓" panose="02000000000000000000" pitchFamily="2" charset="-120"/>
            </a:endParaRPr>
          </a:p>
          <a:p>
            <a:pPr marL="742950" indent="-742950">
              <a:lnSpc>
                <a:spcPct val="125000"/>
              </a:lnSpc>
              <a:buFont typeface="+mj-lt"/>
              <a:buAutoNum type="arabicPeriod"/>
            </a:pPr>
            <a:r>
              <a:rPr lang="zh-TW" altLang="en-US" sz="4800" dirty="0">
                <a:latin typeface="方正粗圓" panose="02000000000000000000" pitchFamily="2" charset="-120"/>
                <a:ea typeface="方正粗圓" panose="02000000000000000000" pitchFamily="2" charset="-120"/>
              </a:rPr>
              <a:t>堅持到底</a:t>
            </a:r>
            <a:endParaRPr lang="en-US" altLang="zh-TW" sz="4800" dirty="0">
              <a:latin typeface="方正粗圓" panose="02000000000000000000" pitchFamily="2" charset="-120"/>
              <a:ea typeface="方正粗圓" panose="02000000000000000000" pitchFamily="2" charset="-120"/>
            </a:endParaRPr>
          </a:p>
          <a:p>
            <a:pPr marL="742950" indent="-742950">
              <a:lnSpc>
                <a:spcPct val="125000"/>
              </a:lnSpc>
              <a:buFont typeface="+mj-lt"/>
              <a:buAutoNum type="arabicPeriod"/>
            </a:pPr>
            <a:r>
              <a:rPr lang="zh-TW" altLang="en-US" sz="4800" dirty="0">
                <a:latin typeface="方正粗圓" panose="02000000000000000000" pitchFamily="2" charset="-120"/>
                <a:ea typeface="方正粗圓" panose="02000000000000000000" pitchFamily="2" charset="-120"/>
              </a:rPr>
              <a:t>打開眼睛</a:t>
            </a:r>
            <a:endParaRPr lang="zh-HK" altLang="en-US" sz="4800" dirty="0">
              <a:latin typeface="方正粗圓" panose="02000000000000000000" pitchFamily="2" charset="-120"/>
              <a:ea typeface="方正粗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3181519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1581</TotalTime>
  <Words>1382</Words>
  <Application>Microsoft Office PowerPoint</Application>
  <PresentationFormat>寬螢幕</PresentationFormat>
  <Paragraphs>86</Paragraphs>
  <Slides>24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4</vt:i4>
      </vt:variant>
      <vt:variant>
        <vt:lpstr>投影片標題</vt:lpstr>
      </vt:variant>
      <vt:variant>
        <vt:i4>24</vt:i4>
      </vt:variant>
    </vt:vector>
  </HeadingPairs>
  <TitlesOfParts>
    <vt:vector size="35" baseType="lpstr">
      <vt:lpstr>方正行楷</vt:lpstr>
      <vt:lpstr>方正粗黑</vt:lpstr>
      <vt:lpstr>方正粗圓</vt:lpstr>
      <vt:lpstr>方正細圓</vt:lpstr>
      <vt:lpstr>方正準圓</vt:lpstr>
      <vt:lpstr>Arial</vt:lpstr>
      <vt:lpstr>Calibri</vt:lpstr>
      <vt:lpstr>1_Office 佈景主題</vt:lpstr>
      <vt:lpstr>4_Office 佈景主題</vt:lpstr>
      <vt:lpstr>5_Office 佈景主題</vt:lpstr>
      <vt:lpstr>3_Office 佈景主題</vt:lpstr>
      <vt:lpstr>PowerPoint 簡報</vt:lpstr>
      <vt:lpstr>《作門徒的代價》系列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和受恩Margaret E.Barber (1866-1930)</vt:lpstr>
      <vt:lpstr>PowerPoint 簡報</vt:lpstr>
      <vt:lpstr>拿但業在無花果樹下想起了甚麼？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問題討論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souka</dc:creator>
  <cp:lastModifiedBy>Ng Lai Kwan Michelle, 吳麗君</cp:lastModifiedBy>
  <cp:revision>64</cp:revision>
  <dcterms:created xsi:type="dcterms:W3CDTF">2014-04-11T06:26:10Z</dcterms:created>
  <dcterms:modified xsi:type="dcterms:W3CDTF">2024-04-30T03:04:46Z</dcterms:modified>
</cp:coreProperties>
</file>